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7275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74753D-E3DA-4B3D-BA1C-65E414C11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E0E820-1F66-4D74-8DCB-5F35D0B82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49EDF8-12F0-4B94-AAA8-3E4941B4E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07393E-89F5-414B-A267-9B22E48CB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869BC5-FA01-432B-B8B9-6D325CC22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525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0174DB-4739-41F4-92D7-B82C62CBA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ED5AB97-B040-4050-BB5D-272567772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CC9AC0-AE1C-4132-BA5C-C8A05E08C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E96D74-CA51-4F87-AC53-7386001F4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44E5A6-0C76-4C69-A49F-9A5F49594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6169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24A90C5-3810-4162-BDD9-408E5E5806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94506A6-DB16-4A46-BE4B-CF3B32160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51647A-C516-4BE2-B01F-32EA02619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C559CD-EFD6-4364-807F-BA2A48202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862507-9B48-41E4-9611-A6DBDDEDA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0199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A072C-2ADE-469C-9AD8-E3A4D4AE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4F978A-A489-4A03-97F5-061E9DB48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7B788F-7D0F-43BF-A832-9435F15B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E93AB4-B16E-4DA3-AF04-B66A29BA5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0A5737-D596-49A6-9C7B-16D38790E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0644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381FCC-9C26-4C6E-A7E4-DDD8A127D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1062D1B-D95C-49D8-BD98-03C4F5232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FFEF5C-D618-41EF-A44A-D787FBF0F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81FD19-328D-41BB-BF32-7524F410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0C1175-F041-45C7-92F3-D418955A5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84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CE9138-E9ED-4328-95F4-8D41E1F59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A574AE-0CC2-48D4-939C-69890889E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6BE3DF7-49B0-4630-92D6-5A25A8ED7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3EC785-72D9-4978-8752-1237A9569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1A1563-F22B-4722-89FD-AE81120D6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7D2919-AA09-4EE9-A6BD-56DD830BF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6869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D904-E500-4901-A79C-89956F72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9D41D0-7960-4868-81B8-16C14D3A6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2DD73C-B0C7-4F2B-9578-E7463BE17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9C7D4F9-C2AD-4634-8875-2C8B2DF2C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8519EB-128E-4FE3-90E5-936E50C1AB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FD71401-5C52-4DDF-9C95-2B5C6D0CF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1239690-8FDA-41BC-8FB6-65EF43560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44555AF-E07E-4B3D-B844-D131D29DE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8633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475F3-C074-4CAD-B3BA-F4FE167E9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402B13F-9504-45CC-96E1-6F6700BA9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CE8F55D-F03D-4AD8-A76C-5D3CD00B6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3393D6A-7A24-47D6-B535-6CEC0B9F6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7568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0FE3188-295E-42E5-9AE9-AE518223C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0681D40-171F-409C-B4FF-36D1F8977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39E5C2E-0D95-4809-B759-71E8D3B66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19538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6C7A88-3B51-4D71-AC68-AB1AFA63C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22991A-AE81-4A83-B983-70840FBEB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38B4A0B-DA14-4087-9710-D3062DE4C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420661-C16B-4D98-B496-E7D0F593B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3B7B71-7F77-411A-BFF7-937FB148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9DED20-59C7-4E61-A3E4-BE1D5D29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4254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C75FE1-1CD4-43A6-8A55-4FB42F41C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365490F-615B-477C-B092-665DB788FF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526530-D7A1-4DA2-91A2-8FD49597D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886589-A8DA-4B9A-A865-9AA3DC71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ED56C9-2E4F-459E-9E5B-BBF58D296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74E3363-CE76-40E3-9A4F-0BE7D5291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06474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0659B4B-61E6-4832-9131-73363EBC9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CCC960-BD26-421B-8E69-638674CFF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28984C-D97F-436D-87DB-7A14886AD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1458B-6EF5-45BB-96CC-8ABF8629A256}" type="datetimeFigureOut">
              <a:rPr lang="es-ES_tradnl" smtClean="0"/>
              <a:t>20/04/2018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8B0735-79BB-44C5-B567-ECB9500B70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BC4C0E-5F61-432C-B1EE-2B02AD25A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31A28-622A-4E3D-B476-C1B25D1FAA1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8673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3552536-31BF-4336-AD48-E15023D034D0}"/>
              </a:ext>
            </a:extLst>
          </p:cNvPr>
          <p:cNvSpPr/>
          <p:nvPr/>
        </p:nvSpPr>
        <p:spPr>
          <a:xfrm>
            <a:off x="1414732" y="1078302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tx1"/>
                </a:solidFill>
              </a:rPr>
              <a:t>Education and training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E6005298-14B0-47FD-B69C-F28B4B63E6C1}"/>
              </a:ext>
            </a:extLst>
          </p:cNvPr>
          <p:cNvSpPr/>
          <p:nvPr/>
        </p:nvSpPr>
        <p:spPr>
          <a:xfrm>
            <a:off x="3261853" y="4414002"/>
            <a:ext cx="1554483" cy="7591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Market &amp; competition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FC8E28B-BCBF-4DB9-96FD-C3E5A0408783}"/>
              </a:ext>
            </a:extLst>
          </p:cNvPr>
          <p:cNvSpPr/>
          <p:nvPr/>
        </p:nvSpPr>
        <p:spPr>
          <a:xfrm>
            <a:off x="1414732" y="2023378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tx1"/>
                </a:solidFill>
              </a:rPr>
              <a:t>Continuous development</a:t>
            </a:r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0AB0747-5E39-4492-8FCC-266553F23732}"/>
              </a:ext>
            </a:extLst>
          </p:cNvPr>
          <p:cNvSpPr/>
          <p:nvPr/>
        </p:nvSpPr>
        <p:spPr>
          <a:xfrm>
            <a:off x="1414732" y="1550840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>
                <a:solidFill>
                  <a:schemeClr val="tx1"/>
                </a:solidFill>
              </a:rPr>
              <a:t>Access/Registry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A670DA8-8833-42AD-96B3-F43DBAF99584}"/>
              </a:ext>
            </a:extLst>
          </p:cNvPr>
          <p:cNvSpPr/>
          <p:nvPr/>
        </p:nvSpPr>
        <p:spPr>
          <a:xfrm>
            <a:off x="9738732" y="1049228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Expectations gap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96250BA8-EB26-454A-91AE-5E70ABCC18F1}"/>
              </a:ext>
            </a:extLst>
          </p:cNvPr>
          <p:cNvSpPr/>
          <p:nvPr/>
        </p:nvSpPr>
        <p:spPr>
          <a:xfrm>
            <a:off x="4232642" y="1963772"/>
            <a:ext cx="4161511" cy="2159653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indent="-285750">
              <a:buFont typeface="Arial" panose="020B0604020202020204" pitchFamily="34" charset="0"/>
              <a:buChar char="•"/>
            </a:pPr>
            <a:r>
              <a:rPr lang="en-GB" sz="1400" dirty="0"/>
              <a:t>Team: composition and management</a:t>
            </a:r>
          </a:p>
          <a:p>
            <a:pPr marL="449263" indent="-285750">
              <a:buFont typeface="Arial" panose="020B0604020202020204" pitchFamily="34" charset="0"/>
              <a:buChar char="•"/>
            </a:pPr>
            <a:r>
              <a:rPr lang="en-GB" sz="1400" dirty="0"/>
              <a:t>Planification and audit procedures</a:t>
            </a:r>
          </a:p>
          <a:p>
            <a:pPr marL="449263" indent="-285750">
              <a:buFont typeface="Arial" panose="020B0604020202020204" pitchFamily="34" charset="0"/>
              <a:buChar char="•"/>
            </a:pPr>
            <a:r>
              <a:rPr lang="en-GB" sz="1400"/>
              <a:t>(Big) Data </a:t>
            </a:r>
            <a:r>
              <a:rPr lang="en-GB" sz="1400" dirty="0"/>
              <a:t>analytics and its development</a:t>
            </a:r>
          </a:p>
          <a:p>
            <a:pPr marL="449263" indent="-285750">
              <a:buFont typeface="Arial" panose="020B0604020202020204" pitchFamily="34" charset="0"/>
              <a:buChar char="•"/>
            </a:pPr>
            <a:r>
              <a:rPr lang="en-GB" sz="1400" dirty="0"/>
              <a:t>Internal controls: risks and fraud detection</a:t>
            </a:r>
          </a:p>
          <a:p>
            <a:pPr marL="449263" indent="-285750">
              <a:buFont typeface="Arial" panose="020B0604020202020204" pitchFamily="34" charset="0"/>
              <a:buChar char="•"/>
            </a:pPr>
            <a:r>
              <a:rPr lang="en-GB" sz="1400" dirty="0"/>
              <a:t>Evidence gathering: proofs, sampling …</a:t>
            </a:r>
          </a:p>
          <a:p>
            <a:pPr marL="449263" indent="-285750">
              <a:buFont typeface="Arial" panose="020B0604020202020204" pitchFamily="34" charset="0"/>
              <a:buChar char="•"/>
            </a:pPr>
            <a:r>
              <a:rPr lang="en-GB" sz="1400" dirty="0"/>
              <a:t>Scepticism and judgment</a:t>
            </a:r>
          </a:p>
          <a:p>
            <a:pPr marL="449263" indent="-285750">
              <a:buFont typeface="Arial" panose="020B0604020202020204" pitchFamily="34" charset="0"/>
              <a:buChar char="•"/>
            </a:pPr>
            <a:r>
              <a:rPr lang="en-GB" sz="1400" dirty="0"/>
              <a:t>Going concern assessment</a:t>
            </a:r>
          </a:p>
          <a:p>
            <a:pPr marL="449263" indent="-285750">
              <a:buFont typeface="Arial" panose="020B0604020202020204" pitchFamily="34" charset="0"/>
              <a:buChar char="•"/>
            </a:pPr>
            <a:r>
              <a:rPr lang="en-GB" sz="1400" dirty="0"/>
              <a:t>Reporting</a:t>
            </a:r>
          </a:p>
          <a:p>
            <a:pPr marL="449263" indent="-285750">
              <a:buFont typeface="Arial" panose="020B0604020202020204" pitchFamily="34" charset="0"/>
              <a:buChar char="•"/>
            </a:pPr>
            <a:r>
              <a:rPr lang="en-GB" sz="1400" dirty="0"/>
              <a:t>Audit quality control (engagement/firm level)</a:t>
            </a:r>
            <a:endParaRPr lang="en-GB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AA645C06-DF9A-46C1-8420-9CB79E3D0A22}"/>
              </a:ext>
            </a:extLst>
          </p:cNvPr>
          <p:cNvSpPr/>
          <p:nvPr/>
        </p:nvSpPr>
        <p:spPr>
          <a:xfrm>
            <a:off x="7768267" y="4367452"/>
            <a:ext cx="1739659" cy="7591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Ethics &amp; independence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A56C468C-664A-476A-9440-9AAB966DD339}"/>
              </a:ext>
            </a:extLst>
          </p:cNvPr>
          <p:cNvSpPr/>
          <p:nvPr/>
        </p:nvSpPr>
        <p:spPr>
          <a:xfrm>
            <a:off x="3358263" y="884359"/>
            <a:ext cx="1696815" cy="8064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Standardization of the work/ Standard setting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16B7833D-312E-4941-A6CD-6A13869C4328}"/>
              </a:ext>
            </a:extLst>
          </p:cNvPr>
          <p:cNvSpPr/>
          <p:nvPr/>
        </p:nvSpPr>
        <p:spPr>
          <a:xfrm>
            <a:off x="7392839" y="884359"/>
            <a:ext cx="1739659" cy="8064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Regulation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80810AC-E524-497E-8900-EABAF40AFBC1}"/>
              </a:ext>
            </a:extLst>
          </p:cNvPr>
          <p:cNvSpPr txBox="1"/>
          <p:nvPr/>
        </p:nvSpPr>
        <p:spPr>
          <a:xfrm>
            <a:off x="6679084" y="5532121"/>
            <a:ext cx="750847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/>
              <a:t>Tenure &amp;</a:t>
            </a:r>
          </a:p>
          <a:p>
            <a:r>
              <a:rPr lang="en-GB" sz="1200" dirty="0"/>
              <a:t>turnover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F84160B-C640-4B7C-81F9-EF862692E562}"/>
              </a:ext>
            </a:extLst>
          </p:cNvPr>
          <p:cNvSpPr txBox="1"/>
          <p:nvPr/>
        </p:nvSpPr>
        <p:spPr>
          <a:xfrm>
            <a:off x="7488804" y="5972977"/>
            <a:ext cx="872483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Cooling-off</a:t>
            </a:r>
          </a:p>
          <a:p>
            <a:pPr algn="ctr"/>
            <a:r>
              <a:rPr lang="en-GB" sz="1200" dirty="0"/>
              <a:t>periods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6890F0C-005C-4C2E-B70B-A3D1ACEA4504}"/>
              </a:ext>
            </a:extLst>
          </p:cNvPr>
          <p:cNvSpPr txBox="1"/>
          <p:nvPr/>
        </p:nvSpPr>
        <p:spPr>
          <a:xfrm>
            <a:off x="8565033" y="5566210"/>
            <a:ext cx="691856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/>
              <a:t>Related </a:t>
            </a:r>
          </a:p>
          <a:p>
            <a:r>
              <a:rPr lang="en-GB" sz="1200" dirty="0"/>
              <a:t>services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A900072-0C96-4E85-AB73-B2901FA5D987}"/>
              </a:ext>
            </a:extLst>
          </p:cNvPr>
          <p:cNvSpPr txBox="1"/>
          <p:nvPr/>
        </p:nvSpPr>
        <p:spPr>
          <a:xfrm>
            <a:off x="9475374" y="5769635"/>
            <a:ext cx="740780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/>
              <a:t>Whistle- </a:t>
            </a:r>
          </a:p>
          <a:p>
            <a:r>
              <a:rPr lang="en-GB" sz="1200" dirty="0"/>
              <a:t>blowing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07662EC-245D-4C46-8585-9A613C024A5C}"/>
              </a:ext>
            </a:extLst>
          </p:cNvPr>
          <p:cNvSpPr txBox="1"/>
          <p:nvPr/>
        </p:nvSpPr>
        <p:spPr>
          <a:xfrm>
            <a:off x="1567132" y="422694"/>
            <a:ext cx="98972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Pre-Audit</a:t>
            </a:r>
            <a:r>
              <a:rPr lang="en-GB" sz="2000" b="1" dirty="0"/>
              <a:t>                                               </a:t>
            </a:r>
            <a:r>
              <a:rPr lang="en-GB" sz="2400" b="1" dirty="0"/>
              <a:t>Audit work          </a:t>
            </a:r>
            <a:r>
              <a:rPr lang="en-GB" sz="2000" b="1" dirty="0"/>
              <a:t>                                      </a:t>
            </a:r>
            <a:r>
              <a:rPr lang="en-GB" sz="2400" b="1" dirty="0"/>
              <a:t>Post-audit</a:t>
            </a:r>
            <a:endParaRPr lang="en-GB" sz="2000" b="1" dirty="0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890A270D-9D48-4030-B274-F9CE5EA9A4E3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7556740" y="4115292"/>
            <a:ext cx="466294" cy="36333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D6B28BFB-A932-4C1E-93C4-1F58EBADB896}"/>
              </a:ext>
            </a:extLst>
          </p:cNvPr>
          <p:cNvCxnSpPr>
            <a:cxnSpLocks/>
            <a:endCxn id="5" idx="7"/>
          </p:cNvCxnSpPr>
          <p:nvPr/>
        </p:nvCxnSpPr>
        <p:spPr>
          <a:xfrm flipH="1">
            <a:off x="4588687" y="4115292"/>
            <a:ext cx="805501" cy="40988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821206E1-7BC6-4AED-964F-27F405CC716A}"/>
              </a:ext>
            </a:extLst>
          </p:cNvPr>
          <p:cNvCxnSpPr>
            <a:cxnSpLocks/>
            <a:stCxn id="12" idx="3"/>
          </p:cNvCxnSpPr>
          <p:nvPr/>
        </p:nvCxnSpPr>
        <p:spPr>
          <a:xfrm flipH="1">
            <a:off x="7080848" y="1572680"/>
            <a:ext cx="566758" cy="39109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2BB1E4A1-03CF-4E29-9554-0C336E72282D}"/>
              </a:ext>
            </a:extLst>
          </p:cNvPr>
          <p:cNvCxnSpPr>
            <a:cxnSpLocks/>
            <a:stCxn id="11" idx="5"/>
          </p:cNvCxnSpPr>
          <p:nvPr/>
        </p:nvCxnSpPr>
        <p:spPr>
          <a:xfrm>
            <a:off x="4806585" y="1572680"/>
            <a:ext cx="587603" cy="39109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25">
            <a:extLst>
              <a:ext uri="{FF2B5EF4-FFF2-40B4-BE49-F238E27FC236}">
                <a16:creationId xmlns:a16="http://schemas.microsoft.com/office/drawing/2014/main" id="{6DB39C93-FC3F-4791-B8C9-91EFB52DE620}"/>
              </a:ext>
            </a:extLst>
          </p:cNvPr>
          <p:cNvSpPr/>
          <p:nvPr/>
        </p:nvSpPr>
        <p:spPr>
          <a:xfrm>
            <a:off x="1408981" y="3950739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Voluntary/ mandatory audits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F66EA1C5-2AA3-4CE8-B36C-2C3A1CC172C9}"/>
              </a:ext>
            </a:extLst>
          </p:cNvPr>
          <p:cNvSpPr/>
          <p:nvPr/>
        </p:nvSpPr>
        <p:spPr>
          <a:xfrm>
            <a:off x="9738732" y="1963772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Public interest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3C0EC994-D08C-4D02-9A16-3F53EB6981DC}"/>
              </a:ext>
            </a:extLst>
          </p:cNvPr>
          <p:cNvSpPr/>
          <p:nvPr/>
        </p:nvSpPr>
        <p:spPr>
          <a:xfrm>
            <a:off x="9738732" y="2428640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Use/utility of audit reports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578AEBAB-9899-4DB8-8F1E-5CBC0B093163}"/>
              </a:ext>
            </a:extLst>
          </p:cNvPr>
          <p:cNvSpPr/>
          <p:nvPr/>
        </p:nvSpPr>
        <p:spPr>
          <a:xfrm>
            <a:off x="9738732" y="3343051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Performance feedback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4E6A497B-06AC-4362-905A-02EA8A1A5B1B}"/>
              </a:ext>
            </a:extLst>
          </p:cNvPr>
          <p:cNvSpPr/>
          <p:nvPr/>
        </p:nvSpPr>
        <p:spPr>
          <a:xfrm>
            <a:off x="1408981" y="2481775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Auditor’s promotion &amp; career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B22DC2D3-275C-49C2-AF0A-C36CE68FABD8}"/>
              </a:ext>
            </a:extLst>
          </p:cNvPr>
          <p:cNvSpPr/>
          <p:nvPr/>
        </p:nvSpPr>
        <p:spPr>
          <a:xfrm>
            <a:off x="1404660" y="4891172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solidFill>
                  <a:schemeClr val="tx1"/>
                </a:solidFill>
              </a:rPr>
              <a:t>Pricing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1790864F-65FF-458F-A2DF-CD372FAFC45E}"/>
              </a:ext>
            </a:extLst>
          </p:cNvPr>
          <p:cNvSpPr/>
          <p:nvPr/>
        </p:nvSpPr>
        <p:spPr>
          <a:xfrm>
            <a:off x="992031" y="1078302"/>
            <a:ext cx="411200" cy="1869299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/>
              <a:t>Professional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50677B93-8A43-478E-BCDF-6188863EB4CD}"/>
              </a:ext>
            </a:extLst>
          </p:cNvPr>
          <p:cNvSpPr/>
          <p:nvPr/>
        </p:nvSpPr>
        <p:spPr>
          <a:xfrm>
            <a:off x="992030" y="3487699"/>
            <a:ext cx="419816" cy="1869299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/>
              <a:t>Engagement</a:t>
            </a:r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D4D1B855-AB20-4213-ACA4-ED57E38D1F53}"/>
              </a:ext>
            </a:extLst>
          </p:cNvPr>
          <p:cNvCxnSpPr>
            <a:cxnSpLocks/>
          </p:cNvCxnSpPr>
          <p:nvPr/>
        </p:nvCxnSpPr>
        <p:spPr>
          <a:xfrm>
            <a:off x="7054507" y="5335787"/>
            <a:ext cx="2771855" cy="212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7B506A16-C7D0-4BFB-84C8-907ACFB69456}"/>
              </a:ext>
            </a:extLst>
          </p:cNvPr>
          <p:cNvCxnSpPr>
            <a:cxnSpLocks/>
          </p:cNvCxnSpPr>
          <p:nvPr/>
        </p:nvCxnSpPr>
        <p:spPr>
          <a:xfrm>
            <a:off x="9826362" y="5374254"/>
            <a:ext cx="0" cy="407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0E90358D-F532-4C47-88AB-2B3DBC92CCC4}"/>
              </a:ext>
            </a:extLst>
          </p:cNvPr>
          <p:cNvCxnSpPr>
            <a:cxnSpLocks/>
          </p:cNvCxnSpPr>
          <p:nvPr/>
        </p:nvCxnSpPr>
        <p:spPr>
          <a:xfrm>
            <a:off x="7049152" y="5335787"/>
            <a:ext cx="0" cy="1846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B5BD35EA-B649-4B8D-B48D-7F09770B56C9}"/>
              </a:ext>
            </a:extLst>
          </p:cNvPr>
          <p:cNvCxnSpPr>
            <a:cxnSpLocks/>
            <a:stCxn id="10" idx="4"/>
          </p:cNvCxnSpPr>
          <p:nvPr/>
        </p:nvCxnSpPr>
        <p:spPr>
          <a:xfrm>
            <a:off x="8638097" y="5126576"/>
            <a:ext cx="0" cy="2092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DF35E804-C7D9-4ABC-9E4D-A9F14356659A}"/>
              </a:ext>
            </a:extLst>
          </p:cNvPr>
          <p:cNvCxnSpPr>
            <a:cxnSpLocks/>
          </p:cNvCxnSpPr>
          <p:nvPr/>
        </p:nvCxnSpPr>
        <p:spPr>
          <a:xfrm>
            <a:off x="7963304" y="5335787"/>
            <a:ext cx="1" cy="636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78447B93-E2B9-4988-8B28-780F5463084E}"/>
              </a:ext>
            </a:extLst>
          </p:cNvPr>
          <p:cNvCxnSpPr>
            <a:cxnSpLocks/>
          </p:cNvCxnSpPr>
          <p:nvPr/>
        </p:nvCxnSpPr>
        <p:spPr>
          <a:xfrm>
            <a:off x="8829211" y="5335787"/>
            <a:ext cx="0" cy="230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ángulo 57">
            <a:extLst>
              <a:ext uri="{FF2B5EF4-FFF2-40B4-BE49-F238E27FC236}">
                <a16:creationId xmlns:a16="http://schemas.microsoft.com/office/drawing/2014/main" id="{027E1242-2EEF-40D8-A020-BD669E786534}"/>
              </a:ext>
            </a:extLst>
          </p:cNvPr>
          <p:cNvSpPr/>
          <p:nvPr/>
        </p:nvSpPr>
        <p:spPr>
          <a:xfrm>
            <a:off x="9738732" y="3825171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Inspections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3D5491CB-1A10-461E-98EB-59C1700EB624}"/>
              </a:ext>
            </a:extLst>
          </p:cNvPr>
          <p:cNvSpPr/>
          <p:nvPr/>
        </p:nvSpPr>
        <p:spPr>
          <a:xfrm>
            <a:off x="9738732" y="4296438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Investigations/Sanctions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0" name="Rectángulo 59">
            <a:extLst>
              <a:ext uri="{FF2B5EF4-FFF2-40B4-BE49-F238E27FC236}">
                <a16:creationId xmlns:a16="http://schemas.microsoft.com/office/drawing/2014/main" id="{DAB64225-AD37-44DF-A436-850ADABA1440}"/>
              </a:ext>
            </a:extLst>
          </p:cNvPr>
          <p:cNvSpPr/>
          <p:nvPr/>
        </p:nvSpPr>
        <p:spPr>
          <a:xfrm>
            <a:off x="9738732" y="4772303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Litigation</a:t>
            </a:r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49D51FB6-A6B5-4782-B7B1-D3EDE27DDCA6}"/>
              </a:ext>
            </a:extLst>
          </p:cNvPr>
          <p:cNvSpPr/>
          <p:nvPr/>
        </p:nvSpPr>
        <p:spPr>
          <a:xfrm>
            <a:off x="9738732" y="1506500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Social image and accountability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958B8074-16C3-420D-B4B0-C2B163123B4F}"/>
              </a:ext>
            </a:extLst>
          </p:cNvPr>
          <p:cNvSpPr/>
          <p:nvPr/>
        </p:nvSpPr>
        <p:spPr>
          <a:xfrm>
            <a:off x="11067698" y="1025167"/>
            <a:ext cx="419816" cy="2205793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Social implications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CA79F9BB-EB71-4726-AEF8-972304E72409}"/>
              </a:ext>
            </a:extLst>
          </p:cNvPr>
          <p:cNvSpPr/>
          <p:nvPr/>
        </p:nvSpPr>
        <p:spPr>
          <a:xfrm>
            <a:off x="11070575" y="3343051"/>
            <a:ext cx="419816" cy="1903803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Responsibility</a:t>
            </a: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5DD8D9B2-660F-4164-A121-D3796F432F79}"/>
              </a:ext>
            </a:extLst>
          </p:cNvPr>
          <p:cNvSpPr/>
          <p:nvPr/>
        </p:nvSpPr>
        <p:spPr>
          <a:xfrm>
            <a:off x="1404660" y="4416565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Auditor selection and changes</a:t>
            </a:r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8E7FCEA3-6545-4CE8-A466-7AE913406389}"/>
              </a:ext>
            </a:extLst>
          </p:cNvPr>
          <p:cNvSpPr/>
          <p:nvPr/>
        </p:nvSpPr>
        <p:spPr>
          <a:xfrm>
            <a:off x="1408981" y="3488628"/>
            <a:ext cx="1328468" cy="465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Client acceptance and continuance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F646CD16-1D7E-4156-B8E5-12EB7511DD60}"/>
              </a:ext>
            </a:extLst>
          </p:cNvPr>
          <p:cNvSpPr txBox="1"/>
          <p:nvPr/>
        </p:nvSpPr>
        <p:spPr>
          <a:xfrm flipH="1">
            <a:off x="709950" y="5923760"/>
            <a:ext cx="4371011" cy="73866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/>
              <a:t>SOURCE: </a:t>
            </a:r>
            <a:r>
              <a:rPr lang="es-ES" sz="1400" dirty="0" err="1"/>
              <a:t>Freely</a:t>
            </a:r>
            <a:r>
              <a:rPr lang="es-ES" sz="1400" dirty="0"/>
              <a:t> </a:t>
            </a:r>
            <a:r>
              <a:rPr lang="es-ES" sz="1400" dirty="0" err="1"/>
              <a:t>inspired</a:t>
            </a:r>
            <a:r>
              <a:rPr lang="es-ES" sz="1400" dirty="0"/>
              <a:t> </a:t>
            </a:r>
            <a:r>
              <a:rPr lang="es-ES" sz="1400" dirty="0" err="1"/>
              <a:t>by</a:t>
            </a:r>
            <a:r>
              <a:rPr lang="es-ES" sz="1400" dirty="0"/>
              <a:t> </a:t>
            </a:r>
            <a:r>
              <a:rPr lang="es-ES" sz="1400" dirty="0" err="1"/>
              <a:t>the</a:t>
            </a:r>
            <a:r>
              <a:rPr lang="es-ES" sz="1400" dirty="0"/>
              <a:t> AAA </a:t>
            </a:r>
            <a:r>
              <a:rPr lang="es-ES" sz="1400" dirty="0" err="1"/>
              <a:t>Commons</a:t>
            </a:r>
            <a:r>
              <a:rPr lang="es-ES" sz="1400" dirty="0"/>
              <a:t> “A </a:t>
            </a:r>
            <a:r>
              <a:rPr lang="es-ES" sz="1400" dirty="0" err="1"/>
              <a:t>database</a:t>
            </a:r>
            <a:r>
              <a:rPr lang="es-ES" sz="1400" dirty="0"/>
              <a:t> </a:t>
            </a:r>
            <a:r>
              <a:rPr lang="es-ES" sz="1400" dirty="0" err="1"/>
              <a:t>of</a:t>
            </a:r>
            <a:r>
              <a:rPr lang="es-ES" sz="1400" dirty="0"/>
              <a:t> </a:t>
            </a:r>
            <a:r>
              <a:rPr lang="es-ES" sz="1400" dirty="0" err="1"/>
              <a:t>Auditing</a:t>
            </a:r>
            <a:r>
              <a:rPr lang="es-ES" sz="1400" dirty="0"/>
              <a:t> </a:t>
            </a:r>
            <a:r>
              <a:rPr lang="es-ES" sz="1400" dirty="0" err="1"/>
              <a:t>Research</a:t>
            </a:r>
            <a:r>
              <a:rPr lang="es-ES" sz="1400" dirty="0"/>
              <a:t>”, </a:t>
            </a:r>
            <a:r>
              <a:rPr lang="es-ES" sz="1400" dirty="0" err="1"/>
              <a:t>available</a:t>
            </a:r>
            <a:r>
              <a:rPr lang="es-ES" sz="1400" dirty="0"/>
              <a:t> at http://commons.aaahq.org/groups/e5075f0eec/summary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16FEFAD7-D2CC-4292-BF4C-05C645B378F9}"/>
              </a:ext>
            </a:extLst>
          </p:cNvPr>
          <p:cNvSpPr txBox="1"/>
          <p:nvPr/>
        </p:nvSpPr>
        <p:spPr>
          <a:xfrm>
            <a:off x="5452474" y="952113"/>
            <a:ext cx="1506118" cy="73866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NZ" sz="1400" dirty="0"/>
              <a:t>International</a:t>
            </a:r>
          </a:p>
          <a:p>
            <a:pPr algn="ctr"/>
            <a:r>
              <a:rPr lang="en-NZ" sz="1400" dirty="0"/>
              <a:t>developments: </a:t>
            </a:r>
          </a:p>
          <a:p>
            <a:pPr algn="ctr"/>
            <a:r>
              <a:rPr lang="en-NZ" sz="1400" dirty="0"/>
              <a:t>IFAC, EU, Big Four </a:t>
            </a:r>
          </a:p>
        </p:txBody>
      </p:sp>
      <p:sp>
        <p:nvSpPr>
          <p:cNvPr id="71" name="Flecha: a la derecha 70">
            <a:extLst>
              <a:ext uri="{FF2B5EF4-FFF2-40B4-BE49-F238E27FC236}">
                <a16:creationId xmlns:a16="http://schemas.microsoft.com/office/drawing/2014/main" id="{672C6F26-480C-4A95-BAA8-162A48B70382}"/>
              </a:ext>
            </a:extLst>
          </p:cNvPr>
          <p:cNvSpPr/>
          <p:nvPr/>
        </p:nvSpPr>
        <p:spPr>
          <a:xfrm>
            <a:off x="6990277" y="1202184"/>
            <a:ext cx="402063" cy="176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2" name="Flecha: hacia la izquierda 71">
            <a:extLst>
              <a:ext uri="{FF2B5EF4-FFF2-40B4-BE49-F238E27FC236}">
                <a16:creationId xmlns:a16="http://schemas.microsoft.com/office/drawing/2014/main" id="{CDCED530-05CE-4BC9-BCAD-0A9554A8EF4D}"/>
              </a:ext>
            </a:extLst>
          </p:cNvPr>
          <p:cNvSpPr/>
          <p:nvPr/>
        </p:nvSpPr>
        <p:spPr>
          <a:xfrm>
            <a:off x="5080962" y="1215250"/>
            <a:ext cx="371014" cy="16342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1D39B15E-EC96-438F-AC75-7A6AEEBCEC1D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8638097" y="1631608"/>
            <a:ext cx="0" cy="273584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Elipse 75">
            <a:extLst>
              <a:ext uri="{FF2B5EF4-FFF2-40B4-BE49-F238E27FC236}">
                <a16:creationId xmlns:a16="http://schemas.microsoft.com/office/drawing/2014/main" id="{24B2C7BF-EC92-4D09-9A8E-67EB45666E35}"/>
              </a:ext>
            </a:extLst>
          </p:cNvPr>
          <p:cNvSpPr/>
          <p:nvPr/>
        </p:nvSpPr>
        <p:spPr>
          <a:xfrm>
            <a:off x="5439448" y="4434445"/>
            <a:ext cx="1739659" cy="7591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Audit Committee, CEO and other corporate matters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C4F8A95A-08DA-47B9-99EC-7EE060772607}"/>
              </a:ext>
            </a:extLst>
          </p:cNvPr>
          <p:cNvCxnSpPr>
            <a:cxnSpLocks/>
            <a:stCxn id="9" idx="2"/>
            <a:endCxn id="76" idx="0"/>
          </p:cNvCxnSpPr>
          <p:nvPr/>
        </p:nvCxnSpPr>
        <p:spPr>
          <a:xfrm flipH="1">
            <a:off x="6309278" y="4123425"/>
            <a:ext cx="4120" cy="31102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Flecha: a la izquierda y derecha 80">
            <a:extLst>
              <a:ext uri="{FF2B5EF4-FFF2-40B4-BE49-F238E27FC236}">
                <a16:creationId xmlns:a16="http://schemas.microsoft.com/office/drawing/2014/main" id="{FAD49A36-261A-4E13-828A-0BF20D9B85CF}"/>
              </a:ext>
            </a:extLst>
          </p:cNvPr>
          <p:cNvSpPr/>
          <p:nvPr/>
        </p:nvSpPr>
        <p:spPr>
          <a:xfrm>
            <a:off x="7211405" y="4624238"/>
            <a:ext cx="540533" cy="23290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291AAA91-12AC-4DDE-BBEA-BF26D2B9BA3B}"/>
              </a:ext>
            </a:extLst>
          </p:cNvPr>
          <p:cNvSpPr/>
          <p:nvPr/>
        </p:nvSpPr>
        <p:spPr>
          <a:xfrm>
            <a:off x="9738234" y="2885779"/>
            <a:ext cx="1328468" cy="3362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History of auditing</a:t>
            </a:r>
          </a:p>
        </p:txBody>
      </p:sp>
    </p:spTree>
    <p:extLst>
      <p:ext uri="{BB962C8B-B14F-4D97-AF65-F5344CB8AC3E}">
        <p14:creationId xmlns:p14="http://schemas.microsoft.com/office/powerpoint/2010/main" val="29736249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5767</TotalTime>
  <Words>175</Words>
  <Application>Microsoft Office PowerPoint</Application>
  <PresentationFormat>Panorámica</PresentationFormat>
  <Paragraphs>48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Gonzalo Angulo José A.</dc:creator>
  <cp:lastModifiedBy>Gonzalo Angulo José A.</cp:lastModifiedBy>
  <cp:revision>18</cp:revision>
  <cp:lastPrinted>2018-04-06T11:51:30Z</cp:lastPrinted>
  <dcterms:created xsi:type="dcterms:W3CDTF">2018-04-05T19:19:25Z</dcterms:created>
  <dcterms:modified xsi:type="dcterms:W3CDTF">2018-04-22T18:57:20Z</dcterms:modified>
</cp:coreProperties>
</file>