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footer4.xml" ContentType="application/vnd.openxmlformats-officedocument.wordprocessingml.footer+xml"/>
  <Override PartName="/word/fontTable.xml" ContentType="application/vnd.openxmlformats-officedocument.wordprocessingml.fontTable+xml"/>
  <Override PartName="/word/webextensions/taskpanes.xml" ContentType="application/vnd.ms-office.webextensiontaskpanes+xml"/>
  <Override PartName="/word/webextensions/webextension1.xml" ContentType="application/vnd.ms-office.webextension+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11/relationships/webextensiontaskpanes" Target="word/webextensions/taskpanes.xml"/><Relationship Id="rId1" Type="http://schemas.openxmlformats.org/officeDocument/2006/relationships/officeDocument" Target="word/document.xml"/><Relationship Id="rId5" Type="http://schemas.openxmlformats.org/officeDocument/2006/relationships/custom-properties" Target="docProps/custom.xml"/><Relationship Id="rId4" Type="http://schemas.openxmlformats.org/officeDocument/2006/relationships/extended-properties" Target="docProps/app.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body>
    <w:p w14:paraId="33C80288" w14:textId="272662B4" w:rsidR="00BD01C1" w:rsidRDefault="00842F96" w:rsidP="00AB3E12">
      <w:pPr>
        <w:pStyle w:val="Ttulo1"/>
        <w:spacing w:before="0"/>
        <w:ind w:firstLine="0"/>
        <w:rPr>
          <w:rFonts w:ascii="Arial" w:hAnsi="Arial" w:cs="Arial"/>
          <w:b/>
          <w:bCs/>
          <w:color w:val="auto"/>
          <w:sz w:val="24"/>
          <w:szCs w:val="24"/>
        </w:rPr>
      </w:pPr>
      <w:bookmarkStart w:id="0" w:name="_Toc201764208"/>
      <w:r w:rsidRPr="00842F96">
        <w:rPr>
          <w:rFonts w:ascii="Arial" w:hAnsi="Arial" w:cs="Arial"/>
          <w:b/>
          <w:bCs/>
          <w:color w:val="auto"/>
          <w:sz w:val="24"/>
          <w:szCs w:val="24"/>
        </w:rPr>
        <w:t>ESTIMULACIÓN OVÁRICA EN VACAS</w:t>
      </w:r>
      <w:r>
        <w:rPr>
          <w:rFonts w:ascii="Arial" w:hAnsi="Arial" w:cs="Arial"/>
          <w:b/>
          <w:bCs/>
          <w:color w:val="auto"/>
          <w:sz w:val="24"/>
          <w:szCs w:val="24"/>
        </w:rPr>
        <w:t xml:space="preserve"> </w:t>
      </w:r>
      <w:r w:rsidRPr="00842F96">
        <w:rPr>
          <w:rFonts w:ascii="Arial" w:hAnsi="Arial" w:cs="Arial"/>
          <w:b/>
          <w:bCs/>
          <w:color w:val="auto"/>
          <w:sz w:val="24"/>
          <w:szCs w:val="24"/>
        </w:rPr>
        <w:t xml:space="preserve">DE RAZA MURCIANO-LEVANTINA: USO DE </w:t>
      </w:r>
      <w:r w:rsidRPr="00573669">
        <w:rPr>
          <w:rFonts w:ascii="Arial" w:hAnsi="Arial" w:cs="Arial"/>
          <w:b/>
          <w:bCs/>
          <w:color w:val="auto"/>
          <w:sz w:val="24"/>
          <w:szCs w:val="24"/>
        </w:rPr>
        <w:t>FSH RECOMBINANTE BOVINA</w:t>
      </w:r>
      <w:r w:rsidRPr="00842F96">
        <w:rPr>
          <w:rFonts w:ascii="Arial" w:hAnsi="Arial" w:cs="Arial"/>
          <w:b/>
          <w:bCs/>
          <w:color w:val="auto"/>
          <w:sz w:val="24"/>
          <w:szCs w:val="24"/>
        </w:rPr>
        <w:t xml:space="preserve"> Y COMPLEJO VITAMÍNICO AD</w:t>
      </w:r>
      <w:r w:rsidRPr="00842F96">
        <w:rPr>
          <w:rFonts w:ascii="Arial" w:hAnsi="Arial" w:cs="Arial"/>
          <w:b/>
          <w:bCs/>
          <w:color w:val="auto"/>
          <w:sz w:val="24"/>
          <w:szCs w:val="24"/>
          <w:vertAlign w:val="subscript"/>
        </w:rPr>
        <w:t>3</w:t>
      </w:r>
      <w:r w:rsidRPr="00842F96">
        <w:rPr>
          <w:rFonts w:ascii="Arial" w:hAnsi="Arial" w:cs="Arial"/>
          <w:b/>
          <w:bCs/>
          <w:color w:val="auto"/>
          <w:sz w:val="24"/>
          <w:szCs w:val="24"/>
        </w:rPr>
        <w:t>E</w:t>
      </w:r>
    </w:p>
    <w:p w14:paraId="33E44E8C" w14:textId="77777777" w:rsidR="006C661A" w:rsidRDefault="006C661A" w:rsidP="00AB3E12">
      <w:pPr>
        <w:pStyle w:val="Ttulo1"/>
        <w:spacing w:before="0"/>
        <w:ind w:firstLine="0"/>
        <w:rPr>
          <w:rFonts w:ascii="Arial" w:hAnsi="Arial" w:cs="Arial"/>
          <w:b/>
          <w:bCs/>
          <w:color w:val="auto"/>
          <w:sz w:val="24"/>
          <w:szCs w:val="24"/>
        </w:rPr>
      </w:pPr>
    </w:p>
    <w:p w14:paraId="32C27002" w14:textId="33CA3E45" w:rsidR="00BD01C1" w:rsidRDefault="00842F96" w:rsidP="00AB3E12">
      <w:pPr>
        <w:pStyle w:val="Ttulo1"/>
        <w:spacing w:before="0"/>
        <w:ind w:firstLine="0"/>
        <w:rPr>
          <w:rFonts w:ascii="Arial" w:hAnsi="Arial" w:cs="Arial"/>
          <w:color w:val="auto"/>
          <w:sz w:val="24"/>
          <w:szCs w:val="24"/>
        </w:rPr>
      </w:pPr>
      <w:r w:rsidRPr="002731BA">
        <w:rPr>
          <w:rFonts w:ascii="Arial" w:hAnsi="Arial" w:cs="Arial"/>
          <w:color w:val="auto"/>
          <w:sz w:val="24"/>
          <w:szCs w:val="24"/>
        </w:rPr>
        <w:t>ESTIMULACIÓN OVÁRICA EN VACA</w:t>
      </w:r>
      <w:r w:rsidR="00573669" w:rsidRPr="002731BA">
        <w:rPr>
          <w:rFonts w:ascii="Arial" w:hAnsi="Arial" w:cs="Arial"/>
          <w:color w:val="auto"/>
          <w:sz w:val="24"/>
          <w:szCs w:val="24"/>
        </w:rPr>
        <w:t>S</w:t>
      </w:r>
      <w:r w:rsidRPr="002731BA">
        <w:rPr>
          <w:rFonts w:ascii="Arial" w:hAnsi="Arial" w:cs="Arial"/>
          <w:color w:val="auto"/>
          <w:sz w:val="24"/>
          <w:szCs w:val="24"/>
        </w:rPr>
        <w:t xml:space="preserve">: </w:t>
      </w:r>
      <w:r w:rsidR="00573669" w:rsidRPr="002731BA">
        <w:rPr>
          <w:rFonts w:ascii="Arial" w:hAnsi="Arial" w:cs="Arial"/>
          <w:color w:val="auto"/>
          <w:sz w:val="24"/>
          <w:szCs w:val="24"/>
        </w:rPr>
        <w:t>FSH RECOMBINANTE BOVINA</w:t>
      </w:r>
      <w:r w:rsidR="00573669" w:rsidRPr="00573669">
        <w:rPr>
          <w:rFonts w:ascii="Arial" w:hAnsi="Arial" w:cs="Arial"/>
          <w:color w:val="auto"/>
          <w:sz w:val="24"/>
          <w:szCs w:val="24"/>
        </w:rPr>
        <w:t xml:space="preserve"> </w:t>
      </w:r>
      <w:r w:rsidRPr="00842F96">
        <w:rPr>
          <w:rFonts w:ascii="Arial" w:hAnsi="Arial" w:cs="Arial"/>
          <w:color w:val="auto"/>
          <w:sz w:val="24"/>
          <w:szCs w:val="24"/>
        </w:rPr>
        <w:t>Y AD</w:t>
      </w:r>
      <w:r w:rsidRPr="00842F96">
        <w:rPr>
          <w:rFonts w:ascii="Arial" w:hAnsi="Arial" w:cs="Arial"/>
          <w:color w:val="auto"/>
          <w:sz w:val="24"/>
          <w:szCs w:val="24"/>
          <w:vertAlign w:val="subscript"/>
        </w:rPr>
        <w:t>3</w:t>
      </w:r>
      <w:r w:rsidRPr="00842F96">
        <w:rPr>
          <w:rFonts w:ascii="Arial" w:hAnsi="Arial" w:cs="Arial"/>
          <w:color w:val="auto"/>
          <w:sz w:val="24"/>
          <w:szCs w:val="24"/>
        </w:rPr>
        <w:t>E</w:t>
      </w:r>
      <w:r>
        <w:rPr>
          <w:rFonts w:ascii="Arial" w:hAnsi="Arial" w:cs="Arial"/>
          <w:color w:val="auto"/>
          <w:sz w:val="24"/>
          <w:szCs w:val="24"/>
        </w:rPr>
        <w:t xml:space="preserve"> </w:t>
      </w:r>
    </w:p>
    <w:p w14:paraId="08F7FE4D" w14:textId="77777777" w:rsidR="00B27499" w:rsidRDefault="00B27499" w:rsidP="00B27499">
      <w:pPr>
        <w:rPr>
          <w:lang w:eastAsia="es-ES"/>
        </w:rPr>
      </w:pPr>
    </w:p>
    <w:p w14:paraId="72FEC5E5" w14:textId="1EE6C787" w:rsidR="00B27499" w:rsidRDefault="00B27499" w:rsidP="00B27499">
      <w:pPr>
        <w:pStyle w:val="Ttulo1"/>
        <w:spacing w:before="0"/>
        <w:ind w:firstLine="0"/>
        <w:rPr>
          <w:rFonts w:ascii="Arial" w:hAnsi="Arial" w:cs="Arial"/>
          <w:b/>
          <w:bCs/>
          <w:color w:val="auto"/>
          <w:sz w:val="24"/>
          <w:szCs w:val="24"/>
          <w:lang w:val="en-GB"/>
        </w:rPr>
      </w:pPr>
      <w:r w:rsidRPr="00331142">
        <w:rPr>
          <w:rFonts w:ascii="Arial" w:hAnsi="Arial" w:cs="Arial"/>
          <w:b/>
          <w:bCs/>
          <w:color w:val="auto"/>
          <w:sz w:val="24"/>
          <w:szCs w:val="24"/>
          <w:lang w:val="en-GB"/>
        </w:rPr>
        <w:t xml:space="preserve">OVARIAN STIMULATION IN MURCIANO-LEVANTINA COWS: USE OF </w:t>
      </w:r>
      <w:r w:rsidRPr="002731BA">
        <w:rPr>
          <w:rFonts w:ascii="Arial" w:hAnsi="Arial" w:cs="Arial"/>
          <w:b/>
          <w:bCs/>
          <w:color w:val="auto"/>
          <w:sz w:val="24"/>
          <w:szCs w:val="24"/>
          <w:lang w:val="en-GB"/>
        </w:rPr>
        <w:t>RECOMBINANT BOVINE FSH</w:t>
      </w:r>
      <w:r w:rsidRPr="00331142">
        <w:rPr>
          <w:rFonts w:ascii="Arial" w:hAnsi="Arial" w:cs="Arial"/>
          <w:b/>
          <w:bCs/>
          <w:color w:val="auto"/>
          <w:sz w:val="24"/>
          <w:szCs w:val="24"/>
          <w:lang w:val="en-GB"/>
        </w:rPr>
        <w:t xml:space="preserve"> AND AD</w:t>
      </w:r>
      <w:r w:rsidRPr="00331142">
        <w:rPr>
          <w:rFonts w:ascii="Arial" w:hAnsi="Arial" w:cs="Arial"/>
          <w:b/>
          <w:bCs/>
          <w:color w:val="auto"/>
          <w:sz w:val="24"/>
          <w:szCs w:val="24"/>
          <w:vertAlign w:val="subscript"/>
          <w:lang w:val="en-GB"/>
        </w:rPr>
        <w:t>3</w:t>
      </w:r>
      <w:r w:rsidRPr="00331142">
        <w:rPr>
          <w:rFonts w:ascii="Arial" w:hAnsi="Arial" w:cs="Arial"/>
          <w:b/>
          <w:bCs/>
          <w:color w:val="auto"/>
          <w:sz w:val="24"/>
          <w:szCs w:val="24"/>
          <w:lang w:val="en-GB"/>
        </w:rPr>
        <w:t xml:space="preserve">E VITAMIN COMPLEX </w:t>
      </w:r>
    </w:p>
    <w:p w14:paraId="03431D54" w14:textId="77777777" w:rsidR="00B27499" w:rsidRPr="00573669" w:rsidRDefault="00B27499" w:rsidP="00B27499">
      <w:pPr>
        <w:ind w:firstLine="0"/>
        <w:rPr>
          <w:lang w:val="en-GB" w:eastAsia="es-ES"/>
        </w:rPr>
      </w:pPr>
    </w:p>
    <w:p w14:paraId="43DA068C" w14:textId="77777777" w:rsidR="00B27499" w:rsidRPr="008D0687" w:rsidRDefault="00B27499" w:rsidP="00B27499">
      <w:pPr>
        <w:ind w:firstLine="0"/>
        <w:rPr>
          <w:rFonts w:cs="Arial"/>
        </w:rPr>
      </w:pPr>
      <w:r>
        <w:rPr>
          <w:rFonts w:cs="Arial"/>
          <w:bCs/>
        </w:rPr>
        <w:t>Biosca J.A.;</w:t>
      </w:r>
      <w:r w:rsidRPr="008D0687">
        <w:rPr>
          <w:rFonts w:cs="Arial"/>
          <w:bCs/>
        </w:rPr>
        <w:t xml:space="preserve"> </w:t>
      </w:r>
      <w:r>
        <w:rPr>
          <w:rFonts w:cs="Arial"/>
          <w:bCs/>
        </w:rPr>
        <w:t xml:space="preserve">Heras, S.; Ramal, I.; </w:t>
      </w:r>
      <w:r w:rsidRPr="008D0687">
        <w:rPr>
          <w:rFonts w:cs="Arial"/>
        </w:rPr>
        <w:t>Ruiz</w:t>
      </w:r>
      <w:r>
        <w:rPr>
          <w:rFonts w:cs="Arial"/>
        </w:rPr>
        <w:t>,</w:t>
      </w:r>
      <w:r w:rsidRPr="008D0687">
        <w:rPr>
          <w:rFonts w:cs="Arial"/>
        </w:rPr>
        <w:t xml:space="preserve"> S.</w:t>
      </w:r>
    </w:p>
    <w:p w14:paraId="1E39F54A" w14:textId="77777777" w:rsidR="00B27499" w:rsidRPr="008D0687" w:rsidRDefault="00B27499" w:rsidP="00B27499">
      <w:pPr>
        <w:pStyle w:val="Ttulo1"/>
        <w:spacing w:before="0"/>
        <w:ind w:firstLine="0"/>
        <w:rPr>
          <w:sz w:val="24"/>
          <w:szCs w:val="24"/>
        </w:rPr>
      </w:pPr>
    </w:p>
    <w:p w14:paraId="4CAFC7FD" w14:textId="3F511FBB" w:rsidR="00B27499" w:rsidRPr="008D0687" w:rsidRDefault="00B27499" w:rsidP="00B27499">
      <w:pPr>
        <w:ind w:firstLine="0"/>
        <w:rPr>
          <w:lang w:eastAsia="es-ES"/>
        </w:rPr>
      </w:pPr>
      <w:r>
        <w:rPr>
          <w:lang w:eastAsia="es-ES"/>
        </w:rPr>
        <w:t>D</w:t>
      </w:r>
      <w:r w:rsidRPr="008D0687">
        <w:rPr>
          <w:lang w:eastAsia="es-ES"/>
        </w:rPr>
        <w:t xml:space="preserve">pto. Fisiología. Facultad de Veterinaria, Complejo </w:t>
      </w:r>
      <w:proofErr w:type="spellStart"/>
      <w:r w:rsidRPr="008D0687">
        <w:rPr>
          <w:lang w:eastAsia="es-ES"/>
        </w:rPr>
        <w:t>Espinardo</w:t>
      </w:r>
      <w:proofErr w:type="spellEnd"/>
      <w:r w:rsidRPr="008D0687">
        <w:rPr>
          <w:lang w:eastAsia="es-ES"/>
        </w:rPr>
        <w:t xml:space="preserve">. 30100. Universidad de Murcia. Murcia. España. </w:t>
      </w:r>
    </w:p>
    <w:p w14:paraId="0E980CCE" w14:textId="77E45B31" w:rsidR="00B27499" w:rsidRDefault="00B27499" w:rsidP="00B27499">
      <w:pPr>
        <w:ind w:firstLine="0"/>
        <w:rPr>
          <w:lang w:eastAsia="es-ES"/>
        </w:rPr>
      </w:pPr>
      <w:r>
        <w:rPr>
          <w:lang w:eastAsia="es-ES"/>
        </w:rPr>
        <w:t>Autor de correspondencia: Ruiz, S.</w:t>
      </w:r>
      <w:r w:rsidRPr="008D0687">
        <w:rPr>
          <w:lang w:eastAsia="es-ES"/>
        </w:rPr>
        <w:t xml:space="preserve">: </w:t>
      </w:r>
      <w:hyperlink r:id="rId11" w:history="1">
        <w:r w:rsidRPr="00944E90">
          <w:rPr>
            <w:rStyle w:val="Hipervnculo"/>
            <w:lang w:eastAsia="es-ES"/>
          </w:rPr>
          <w:t>sruiz@um.es</w:t>
        </w:r>
      </w:hyperlink>
    </w:p>
    <w:p w14:paraId="13B4C2E7" w14:textId="77777777" w:rsidR="00B27499" w:rsidRDefault="00B27499" w:rsidP="00B27499">
      <w:pPr>
        <w:ind w:firstLine="0"/>
        <w:rPr>
          <w:lang w:eastAsia="es-ES"/>
        </w:rPr>
      </w:pPr>
    </w:p>
    <w:p w14:paraId="15D02C9A" w14:textId="77777777" w:rsidR="00B27499" w:rsidRPr="00B27499" w:rsidRDefault="00B27499" w:rsidP="00B27499">
      <w:pPr>
        <w:ind w:firstLine="0"/>
        <w:rPr>
          <w:lang w:eastAsia="es-ES"/>
        </w:rPr>
      </w:pPr>
      <w:r w:rsidRPr="00B27499">
        <w:rPr>
          <w:lang w:eastAsia="es-ES"/>
        </w:rPr>
        <w:t>Tipo de trabajo: Trabajo de Fin de Grado (Veterinaria).</w:t>
      </w:r>
    </w:p>
    <w:p w14:paraId="6E4BC6A4" w14:textId="77777777" w:rsidR="00B27499" w:rsidRPr="00B27499" w:rsidRDefault="00B27499" w:rsidP="00B27499">
      <w:pPr>
        <w:ind w:firstLine="0"/>
        <w:rPr>
          <w:lang w:eastAsia="es-ES"/>
        </w:rPr>
      </w:pPr>
      <w:r w:rsidRPr="00B27499">
        <w:rPr>
          <w:lang w:eastAsia="es-ES"/>
        </w:rPr>
        <w:t>Historial:</w:t>
      </w:r>
    </w:p>
    <w:p w14:paraId="6C107258" w14:textId="10E2E1F2" w:rsidR="00B27499" w:rsidRPr="00B27499" w:rsidRDefault="00B27499" w:rsidP="00B27499">
      <w:pPr>
        <w:ind w:firstLine="0"/>
        <w:rPr>
          <w:lang w:eastAsia="es-ES"/>
        </w:rPr>
      </w:pPr>
      <w:r w:rsidRPr="00B27499">
        <w:rPr>
          <w:lang w:eastAsia="es-ES"/>
        </w:rPr>
        <w:t xml:space="preserve">Recibido: </w:t>
      </w:r>
      <w:r>
        <w:rPr>
          <w:lang w:eastAsia="es-ES"/>
        </w:rPr>
        <w:t>21/09</w:t>
      </w:r>
      <w:r w:rsidRPr="00B27499">
        <w:rPr>
          <w:lang w:eastAsia="es-ES"/>
        </w:rPr>
        <w:t>/2026</w:t>
      </w:r>
    </w:p>
    <w:p w14:paraId="4DFF820B" w14:textId="716C6B0D" w:rsidR="00B27499" w:rsidRPr="00B27499" w:rsidRDefault="00B27499" w:rsidP="00B27499">
      <w:pPr>
        <w:ind w:firstLine="0"/>
        <w:rPr>
          <w:lang w:eastAsia="es-ES"/>
        </w:rPr>
      </w:pPr>
      <w:r w:rsidRPr="00B27499">
        <w:rPr>
          <w:lang w:eastAsia="es-ES"/>
        </w:rPr>
        <w:t>Aceptado: 2</w:t>
      </w:r>
      <w:r>
        <w:rPr>
          <w:lang w:eastAsia="es-ES"/>
        </w:rPr>
        <w:t>4/09</w:t>
      </w:r>
      <w:r w:rsidRPr="00B27499">
        <w:rPr>
          <w:lang w:eastAsia="es-ES"/>
        </w:rPr>
        <w:t>/2026</w:t>
      </w:r>
    </w:p>
    <w:p w14:paraId="5E2CC55F" w14:textId="77777777" w:rsidR="00B27499" w:rsidRPr="00B27499" w:rsidRDefault="00B27499" w:rsidP="00B27499">
      <w:pPr>
        <w:ind w:firstLine="0"/>
        <w:rPr>
          <w:lang w:eastAsia="es-ES"/>
        </w:rPr>
      </w:pPr>
      <w:r w:rsidRPr="00B27499">
        <w:rPr>
          <w:lang w:eastAsia="es-ES"/>
        </w:rPr>
        <w:t> </w:t>
      </w:r>
    </w:p>
    <w:p w14:paraId="769CC47F" w14:textId="7AB8A5DF" w:rsidR="00B27499" w:rsidRPr="00B27499" w:rsidRDefault="00B27499" w:rsidP="00B27499">
      <w:pPr>
        <w:ind w:firstLine="0"/>
        <w:rPr>
          <w:lang w:eastAsia="es-ES"/>
        </w:rPr>
      </w:pPr>
      <w:r w:rsidRPr="00B27499">
        <w:rPr>
          <w:lang w:eastAsia="es-ES"/>
        </w:rPr>
        <w:t>DOI: 10.6018/analesvet.7</w:t>
      </w:r>
      <w:r>
        <w:rPr>
          <w:lang w:eastAsia="es-ES"/>
        </w:rPr>
        <w:t>36631</w:t>
      </w:r>
    </w:p>
    <w:p w14:paraId="64EB9DAE" w14:textId="77777777" w:rsidR="00B27499" w:rsidRPr="008D0687" w:rsidRDefault="00B27499" w:rsidP="00B27499">
      <w:pPr>
        <w:ind w:firstLine="0"/>
        <w:rPr>
          <w:lang w:eastAsia="es-ES"/>
        </w:rPr>
      </w:pPr>
    </w:p>
    <w:p w14:paraId="189BC8C2" w14:textId="77777777" w:rsidR="00B27499" w:rsidRPr="00B27499" w:rsidRDefault="00B27499" w:rsidP="00B27499">
      <w:pPr>
        <w:ind w:firstLine="0"/>
        <w:rPr>
          <w:lang w:eastAsia="es-ES"/>
        </w:rPr>
      </w:pPr>
    </w:p>
    <w:p w14:paraId="49085A70" w14:textId="77777777" w:rsidR="006C661A" w:rsidRDefault="006C661A" w:rsidP="00AB3E12">
      <w:pPr>
        <w:pStyle w:val="Ttulo1"/>
        <w:spacing w:before="0"/>
        <w:ind w:firstLine="0"/>
        <w:rPr>
          <w:rFonts w:ascii="Arial" w:hAnsi="Arial" w:cs="Arial"/>
          <w:b/>
          <w:bCs/>
          <w:color w:val="auto"/>
          <w:sz w:val="24"/>
          <w:szCs w:val="24"/>
        </w:rPr>
      </w:pPr>
    </w:p>
    <w:p w14:paraId="696704A4" w14:textId="062809B0" w:rsidR="00CF636A" w:rsidRPr="002A1713" w:rsidRDefault="009E36B2" w:rsidP="00AB3E12">
      <w:pPr>
        <w:pStyle w:val="Ttulo1"/>
        <w:spacing w:before="0"/>
        <w:ind w:firstLine="0"/>
        <w:rPr>
          <w:rFonts w:ascii="Arial" w:hAnsi="Arial" w:cs="Arial"/>
          <w:b/>
          <w:bCs/>
          <w:color w:val="auto"/>
          <w:sz w:val="24"/>
          <w:szCs w:val="24"/>
        </w:rPr>
      </w:pPr>
      <w:r w:rsidRPr="002A1713">
        <w:rPr>
          <w:rFonts w:ascii="Arial" w:hAnsi="Arial" w:cs="Arial"/>
          <w:b/>
          <w:bCs/>
          <w:color w:val="auto"/>
          <w:sz w:val="24"/>
          <w:szCs w:val="24"/>
        </w:rPr>
        <w:t>RESUMEN</w:t>
      </w:r>
      <w:bookmarkEnd w:id="0"/>
      <w:r w:rsidR="009B388D" w:rsidRPr="002A1713">
        <w:rPr>
          <w:rFonts w:ascii="Arial" w:hAnsi="Arial" w:cs="Arial"/>
          <w:b/>
          <w:bCs/>
          <w:color w:val="auto"/>
          <w:sz w:val="24"/>
          <w:szCs w:val="24"/>
        </w:rPr>
        <w:t xml:space="preserve"> </w:t>
      </w:r>
    </w:p>
    <w:p w14:paraId="44003DBE" w14:textId="77777777" w:rsidR="00E70FD5" w:rsidRPr="00BD01C1" w:rsidRDefault="00E70FD5" w:rsidP="00AB3E12">
      <w:pPr>
        <w:spacing w:after="0"/>
        <w:ind w:firstLine="425"/>
        <w:rPr>
          <w:rFonts w:cs="Arial"/>
          <w:szCs w:val="24"/>
          <w:highlight w:val="yellow"/>
        </w:rPr>
      </w:pPr>
    </w:p>
    <w:p w14:paraId="7BD4FAF5" w14:textId="4D1AA10E" w:rsidR="00842F96" w:rsidRDefault="006A1414" w:rsidP="00AB3E12">
      <w:pPr>
        <w:spacing w:after="0"/>
        <w:ind w:firstLine="284"/>
        <w:rPr>
          <w:rFonts w:cs="Arial"/>
          <w:szCs w:val="24"/>
        </w:rPr>
      </w:pPr>
      <w:r>
        <w:rPr>
          <w:rFonts w:cs="Arial"/>
          <w:szCs w:val="24"/>
        </w:rPr>
        <w:lastRenderedPageBreak/>
        <w:t xml:space="preserve">Este </w:t>
      </w:r>
      <w:r w:rsidR="00EF6CB3">
        <w:rPr>
          <w:rFonts w:cs="Arial"/>
          <w:szCs w:val="24"/>
        </w:rPr>
        <w:t>trabajo</w:t>
      </w:r>
      <w:r>
        <w:rPr>
          <w:rFonts w:cs="Arial"/>
          <w:szCs w:val="24"/>
        </w:rPr>
        <w:t xml:space="preserve"> analizó,</w:t>
      </w:r>
      <w:r w:rsidR="004856C9">
        <w:rPr>
          <w:rFonts w:cs="Arial"/>
          <w:szCs w:val="24"/>
        </w:rPr>
        <w:t xml:space="preserve"> </w:t>
      </w:r>
      <w:r w:rsidR="00733959" w:rsidRPr="006F4123">
        <w:rPr>
          <w:rFonts w:cs="Arial"/>
          <w:szCs w:val="24"/>
        </w:rPr>
        <w:t xml:space="preserve">en vacas de raza </w:t>
      </w:r>
      <w:proofErr w:type="gramStart"/>
      <w:r w:rsidR="00733959" w:rsidRPr="006F4123">
        <w:rPr>
          <w:rFonts w:cs="Arial"/>
          <w:szCs w:val="24"/>
        </w:rPr>
        <w:t>M</w:t>
      </w:r>
      <w:r w:rsidR="00733959">
        <w:rPr>
          <w:rFonts w:cs="Arial"/>
          <w:szCs w:val="24"/>
        </w:rPr>
        <w:t>urciano</w:t>
      </w:r>
      <w:proofErr w:type="gramEnd"/>
      <w:r w:rsidR="00733959">
        <w:rPr>
          <w:rFonts w:cs="Arial"/>
          <w:szCs w:val="24"/>
        </w:rPr>
        <w:t xml:space="preserve">-Levantina, </w:t>
      </w:r>
      <w:r w:rsidR="00842F96">
        <w:rPr>
          <w:rFonts w:cs="Arial"/>
          <w:szCs w:val="24"/>
        </w:rPr>
        <w:t>la respuesta a</w:t>
      </w:r>
      <w:r w:rsidR="00842F96" w:rsidRPr="006F4123">
        <w:rPr>
          <w:rFonts w:cs="Arial"/>
          <w:szCs w:val="24"/>
        </w:rPr>
        <w:t xml:space="preserve"> la estimulación ovárica </w:t>
      </w:r>
      <w:r w:rsidR="00842F96">
        <w:rPr>
          <w:rFonts w:cs="Arial"/>
          <w:szCs w:val="24"/>
        </w:rPr>
        <w:t xml:space="preserve">tras la administración de </w:t>
      </w:r>
      <w:r w:rsidR="00842F96" w:rsidRPr="006F4123">
        <w:rPr>
          <w:rFonts w:cs="Arial"/>
          <w:szCs w:val="24"/>
        </w:rPr>
        <w:t>una dosis única de</w:t>
      </w:r>
      <w:r w:rsidR="00842F96">
        <w:rPr>
          <w:rFonts w:cs="Arial"/>
          <w:szCs w:val="24"/>
        </w:rPr>
        <w:t xml:space="preserve"> </w:t>
      </w:r>
      <w:r w:rsidR="004856C9">
        <w:rPr>
          <w:rFonts w:cs="Arial"/>
          <w:szCs w:val="24"/>
        </w:rPr>
        <w:t>FSH recombinante bovina (</w:t>
      </w:r>
      <w:proofErr w:type="spellStart"/>
      <w:r w:rsidR="00842F96" w:rsidRPr="006F4123">
        <w:rPr>
          <w:rFonts w:cs="Arial"/>
          <w:szCs w:val="24"/>
        </w:rPr>
        <w:t>FSHrb</w:t>
      </w:r>
      <w:proofErr w:type="spellEnd"/>
      <w:r w:rsidR="004856C9">
        <w:rPr>
          <w:rFonts w:cs="Arial"/>
          <w:szCs w:val="24"/>
        </w:rPr>
        <w:t>)</w:t>
      </w:r>
      <w:r w:rsidR="00842F96">
        <w:rPr>
          <w:rFonts w:cs="Arial"/>
          <w:szCs w:val="24"/>
        </w:rPr>
        <w:t xml:space="preserve"> </w:t>
      </w:r>
      <w:r w:rsidR="00842F96" w:rsidRPr="007A65E0">
        <w:rPr>
          <w:rFonts w:cs="Arial"/>
          <w:szCs w:val="24"/>
        </w:rPr>
        <w:t xml:space="preserve">y </w:t>
      </w:r>
      <w:r w:rsidR="00842F96">
        <w:rPr>
          <w:rFonts w:cs="Arial"/>
          <w:szCs w:val="24"/>
        </w:rPr>
        <w:t xml:space="preserve">de un </w:t>
      </w:r>
      <w:r w:rsidR="00842F96" w:rsidRPr="0099145A">
        <w:rPr>
          <w:rFonts w:cs="Arial"/>
          <w:szCs w:val="24"/>
        </w:rPr>
        <w:t>complejo vitamínico</w:t>
      </w:r>
      <w:r w:rsidR="00842F96">
        <w:rPr>
          <w:rFonts w:cs="Arial"/>
          <w:szCs w:val="24"/>
        </w:rPr>
        <w:t xml:space="preserve"> AD</w:t>
      </w:r>
      <w:r w:rsidR="00842F96" w:rsidRPr="00F77C1B">
        <w:rPr>
          <w:rFonts w:cs="Arial"/>
          <w:szCs w:val="24"/>
          <w:vertAlign w:val="subscript"/>
        </w:rPr>
        <w:t>3</w:t>
      </w:r>
      <w:r w:rsidR="00842F96">
        <w:rPr>
          <w:rFonts w:cs="Arial"/>
          <w:szCs w:val="24"/>
        </w:rPr>
        <w:t>E</w:t>
      </w:r>
      <w:r w:rsidR="00E8054B">
        <w:rPr>
          <w:rFonts w:cs="Arial"/>
          <w:szCs w:val="24"/>
        </w:rPr>
        <w:t>,</w:t>
      </w:r>
      <w:r w:rsidR="0023788A">
        <w:rPr>
          <w:rFonts w:cs="Arial"/>
          <w:szCs w:val="24"/>
        </w:rPr>
        <w:t xml:space="preserve"> determin</w:t>
      </w:r>
      <w:r>
        <w:rPr>
          <w:rFonts w:cs="Arial"/>
          <w:szCs w:val="24"/>
        </w:rPr>
        <w:t>a</w:t>
      </w:r>
      <w:r w:rsidR="00E8054B">
        <w:rPr>
          <w:rFonts w:cs="Arial"/>
          <w:szCs w:val="24"/>
        </w:rPr>
        <w:t>n</w:t>
      </w:r>
      <w:r w:rsidR="0023788A">
        <w:rPr>
          <w:rFonts w:cs="Arial"/>
          <w:szCs w:val="24"/>
        </w:rPr>
        <w:t>do</w:t>
      </w:r>
      <w:r w:rsidR="00842F96">
        <w:rPr>
          <w:rFonts w:cs="Arial"/>
          <w:szCs w:val="24"/>
        </w:rPr>
        <w:t xml:space="preserve"> </w:t>
      </w:r>
      <w:r w:rsidR="00842F96" w:rsidRPr="0099145A">
        <w:rPr>
          <w:rFonts w:cs="Arial"/>
          <w:szCs w:val="24"/>
        </w:rPr>
        <w:t>la cantidad y calidad de</w:t>
      </w:r>
      <w:r w:rsidR="00842F96" w:rsidRPr="006F4123">
        <w:rPr>
          <w:rFonts w:cs="Arial"/>
          <w:szCs w:val="24"/>
        </w:rPr>
        <w:t xml:space="preserve"> los ovocitos obtenidos mediante </w:t>
      </w:r>
      <w:r w:rsidR="004856C9">
        <w:rPr>
          <w:rFonts w:cs="Arial"/>
          <w:szCs w:val="24"/>
        </w:rPr>
        <w:t>OPU (</w:t>
      </w:r>
      <w:proofErr w:type="spellStart"/>
      <w:r w:rsidR="00842F96" w:rsidRPr="004856C9">
        <w:rPr>
          <w:rFonts w:cs="Arial"/>
          <w:i/>
          <w:iCs/>
          <w:szCs w:val="24"/>
        </w:rPr>
        <w:t>O</w:t>
      </w:r>
      <w:r w:rsidR="004856C9" w:rsidRPr="004856C9">
        <w:rPr>
          <w:rFonts w:cs="Arial"/>
          <w:i/>
          <w:iCs/>
          <w:szCs w:val="24"/>
        </w:rPr>
        <w:t>vum</w:t>
      </w:r>
      <w:proofErr w:type="spellEnd"/>
      <w:r w:rsidR="004856C9" w:rsidRPr="004856C9">
        <w:rPr>
          <w:rFonts w:cs="Arial"/>
          <w:i/>
          <w:iCs/>
          <w:szCs w:val="24"/>
        </w:rPr>
        <w:t xml:space="preserve"> Pick-Up</w:t>
      </w:r>
      <w:r w:rsidR="004856C9">
        <w:rPr>
          <w:rFonts w:cs="Arial"/>
          <w:szCs w:val="24"/>
        </w:rPr>
        <w:t>)</w:t>
      </w:r>
      <w:r w:rsidR="00842F96" w:rsidRPr="006F4123">
        <w:rPr>
          <w:rFonts w:cs="Arial"/>
          <w:szCs w:val="24"/>
        </w:rPr>
        <w:t xml:space="preserve"> </w:t>
      </w:r>
    </w:p>
    <w:p w14:paraId="5B6BB8BD" w14:textId="2480F47C" w:rsidR="00842F96" w:rsidRDefault="00842F96" w:rsidP="00AB3E12">
      <w:pPr>
        <w:spacing w:after="0"/>
        <w:ind w:firstLine="284"/>
        <w:rPr>
          <w:rFonts w:cs="Arial"/>
          <w:szCs w:val="24"/>
        </w:rPr>
      </w:pPr>
      <w:r w:rsidRPr="006F4123">
        <w:rPr>
          <w:rFonts w:cs="Arial"/>
          <w:szCs w:val="24"/>
        </w:rPr>
        <w:t>Para ello,</w:t>
      </w:r>
      <w:r w:rsidR="00502B6F">
        <w:rPr>
          <w:rFonts w:cs="Arial"/>
          <w:szCs w:val="24"/>
        </w:rPr>
        <w:t xml:space="preserve"> </w:t>
      </w:r>
      <w:r w:rsidRPr="006F4123">
        <w:rPr>
          <w:rFonts w:cs="Arial"/>
          <w:szCs w:val="24"/>
        </w:rPr>
        <w:t>se seleccionaron dos vacas donantes</w:t>
      </w:r>
      <w:r w:rsidRPr="0099145A">
        <w:rPr>
          <w:rFonts w:cs="Arial"/>
          <w:szCs w:val="24"/>
        </w:rPr>
        <w:t xml:space="preserve">, </w:t>
      </w:r>
      <w:proofErr w:type="spellStart"/>
      <w:r w:rsidRPr="006F4123">
        <w:rPr>
          <w:rFonts w:cs="Arial"/>
          <w:i/>
          <w:iCs/>
          <w:szCs w:val="24"/>
        </w:rPr>
        <w:t>Madroña</w:t>
      </w:r>
      <w:proofErr w:type="spellEnd"/>
      <w:r w:rsidR="00573669">
        <w:rPr>
          <w:rFonts w:cs="Arial"/>
          <w:i/>
          <w:iCs/>
          <w:szCs w:val="24"/>
        </w:rPr>
        <w:t xml:space="preserve"> </w:t>
      </w:r>
      <w:r w:rsidR="00573669" w:rsidRPr="00573669">
        <w:rPr>
          <w:rFonts w:cs="Arial"/>
          <w:szCs w:val="24"/>
        </w:rPr>
        <w:t>(</w:t>
      </w:r>
      <w:r w:rsidR="006A1414">
        <w:rPr>
          <w:rFonts w:cs="Arial"/>
          <w:szCs w:val="24"/>
        </w:rPr>
        <w:t>v</w:t>
      </w:r>
      <w:r w:rsidR="00573669" w:rsidRPr="00573669">
        <w:rPr>
          <w:rFonts w:cs="Arial"/>
          <w:szCs w:val="24"/>
        </w:rPr>
        <w:t>aca 1)</w:t>
      </w:r>
      <w:r w:rsidRPr="006F4123">
        <w:rPr>
          <w:rFonts w:cs="Arial"/>
          <w:i/>
          <w:iCs/>
          <w:szCs w:val="24"/>
        </w:rPr>
        <w:t xml:space="preserve"> </w:t>
      </w:r>
      <w:r w:rsidRPr="006F4123">
        <w:rPr>
          <w:rFonts w:cs="Arial"/>
          <w:szCs w:val="24"/>
        </w:rPr>
        <w:t xml:space="preserve">y </w:t>
      </w:r>
      <w:r>
        <w:rPr>
          <w:rFonts w:cs="Arial"/>
          <w:i/>
          <w:iCs/>
          <w:szCs w:val="24"/>
        </w:rPr>
        <w:t>Jardinera</w:t>
      </w:r>
      <w:r w:rsidR="00573669">
        <w:rPr>
          <w:rFonts w:cs="Arial"/>
          <w:i/>
          <w:iCs/>
          <w:szCs w:val="24"/>
        </w:rPr>
        <w:t xml:space="preserve"> </w:t>
      </w:r>
      <w:r w:rsidR="00573669" w:rsidRPr="00573669">
        <w:rPr>
          <w:rFonts w:cs="Arial"/>
          <w:szCs w:val="24"/>
        </w:rPr>
        <w:t>(</w:t>
      </w:r>
      <w:r w:rsidR="006A1414">
        <w:rPr>
          <w:rFonts w:cs="Arial"/>
          <w:szCs w:val="24"/>
        </w:rPr>
        <w:t>v</w:t>
      </w:r>
      <w:r w:rsidR="00573669" w:rsidRPr="00573669">
        <w:rPr>
          <w:rFonts w:cs="Arial"/>
          <w:szCs w:val="24"/>
        </w:rPr>
        <w:t>aca 2)</w:t>
      </w:r>
      <w:r w:rsidRPr="006F4123">
        <w:rPr>
          <w:rFonts w:cs="Arial"/>
          <w:szCs w:val="24"/>
        </w:rPr>
        <w:t>, con 1</w:t>
      </w:r>
      <w:r>
        <w:rPr>
          <w:rFonts w:cs="Arial"/>
          <w:szCs w:val="24"/>
        </w:rPr>
        <w:t>5</w:t>
      </w:r>
      <w:r w:rsidRPr="006F4123">
        <w:rPr>
          <w:rFonts w:cs="Arial"/>
          <w:szCs w:val="24"/>
        </w:rPr>
        <w:t xml:space="preserve"> y </w:t>
      </w:r>
      <w:r>
        <w:rPr>
          <w:rFonts w:cs="Arial"/>
          <w:szCs w:val="24"/>
        </w:rPr>
        <w:t>18</w:t>
      </w:r>
      <w:r w:rsidRPr="006F4123">
        <w:rPr>
          <w:rFonts w:cs="Arial"/>
          <w:szCs w:val="24"/>
        </w:rPr>
        <w:t xml:space="preserve"> </w:t>
      </w:r>
      <w:r w:rsidR="00E8054B" w:rsidRPr="006F4123">
        <w:rPr>
          <w:rFonts w:cs="Arial"/>
          <w:szCs w:val="24"/>
        </w:rPr>
        <w:t>años</w:t>
      </w:r>
      <w:r w:rsidR="004856C9">
        <w:rPr>
          <w:rFonts w:cs="Arial"/>
          <w:szCs w:val="24"/>
        </w:rPr>
        <w:t>,</w:t>
      </w:r>
      <w:r w:rsidR="00331142">
        <w:rPr>
          <w:rFonts w:cs="Arial"/>
          <w:szCs w:val="24"/>
        </w:rPr>
        <w:t xml:space="preserve"> </w:t>
      </w:r>
      <w:r w:rsidR="00733959">
        <w:rPr>
          <w:rFonts w:cs="Arial"/>
          <w:szCs w:val="24"/>
        </w:rPr>
        <w:t xml:space="preserve">respectivamente, </w:t>
      </w:r>
      <w:r w:rsidR="004856C9">
        <w:rPr>
          <w:rFonts w:cs="Arial"/>
          <w:szCs w:val="24"/>
        </w:rPr>
        <w:t>a las que se les</w:t>
      </w:r>
      <w:r>
        <w:rPr>
          <w:rFonts w:cs="Arial"/>
          <w:szCs w:val="24"/>
        </w:rPr>
        <w:t xml:space="preserve"> aplicó una dosis </w:t>
      </w:r>
      <w:r w:rsidR="004856C9">
        <w:rPr>
          <w:rFonts w:cs="Arial"/>
          <w:szCs w:val="24"/>
        </w:rPr>
        <w:t xml:space="preserve">única </w:t>
      </w:r>
      <w:r>
        <w:rPr>
          <w:rFonts w:cs="Arial"/>
          <w:szCs w:val="24"/>
        </w:rPr>
        <w:t xml:space="preserve">de </w:t>
      </w:r>
      <w:proofErr w:type="spellStart"/>
      <w:r>
        <w:rPr>
          <w:rFonts w:cs="Arial"/>
          <w:szCs w:val="24"/>
        </w:rPr>
        <w:t>FSHrb</w:t>
      </w:r>
      <w:proofErr w:type="spellEnd"/>
      <w:r w:rsidR="00E8054B">
        <w:rPr>
          <w:rFonts w:cs="Arial"/>
          <w:szCs w:val="24"/>
        </w:rPr>
        <w:t xml:space="preserve"> (600 UI)</w:t>
      </w:r>
      <w:r>
        <w:rPr>
          <w:rFonts w:cs="Arial"/>
          <w:szCs w:val="24"/>
        </w:rPr>
        <w:t xml:space="preserve"> como </w:t>
      </w:r>
      <w:r w:rsidRPr="001F7E46">
        <w:rPr>
          <w:rFonts w:cs="Arial"/>
          <w:szCs w:val="24"/>
        </w:rPr>
        <w:t>estimulación</w:t>
      </w:r>
      <w:r w:rsidRPr="006F4123">
        <w:rPr>
          <w:rFonts w:cs="Arial"/>
          <w:szCs w:val="24"/>
        </w:rPr>
        <w:t xml:space="preserve"> hormonal </w:t>
      </w:r>
      <w:r w:rsidR="00733959">
        <w:rPr>
          <w:rFonts w:cs="Arial"/>
          <w:szCs w:val="24"/>
        </w:rPr>
        <w:t>junto con</w:t>
      </w:r>
      <w:r w:rsidR="00E8054B">
        <w:rPr>
          <w:rFonts w:cs="Arial"/>
          <w:szCs w:val="24"/>
        </w:rPr>
        <w:t xml:space="preserve"> </w:t>
      </w:r>
      <w:r w:rsidRPr="00A53537">
        <w:rPr>
          <w:rFonts w:cs="Arial"/>
          <w:szCs w:val="24"/>
        </w:rPr>
        <w:t>un complejo vitamínico AD</w:t>
      </w:r>
      <w:r w:rsidRPr="00A53537">
        <w:rPr>
          <w:rFonts w:cs="Arial"/>
          <w:szCs w:val="24"/>
          <w:vertAlign w:val="subscript"/>
        </w:rPr>
        <w:t>3</w:t>
      </w:r>
      <w:r w:rsidRPr="00A53537">
        <w:rPr>
          <w:rFonts w:cs="Arial"/>
          <w:szCs w:val="24"/>
        </w:rPr>
        <w:t xml:space="preserve">E </w:t>
      </w:r>
      <w:r w:rsidRPr="006F4123">
        <w:rPr>
          <w:rFonts w:cs="Arial"/>
          <w:szCs w:val="24"/>
        </w:rPr>
        <w:t xml:space="preserve">durante </w:t>
      </w:r>
      <w:r>
        <w:rPr>
          <w:rFonts w:cs="Arial"/>
          <w:szCs w:val="24"/>
        </w:rPr>
        <w:t xml:space="preserve">2 </w:t>
      </w:r>
      <w:r w:rsidRPr="006F4123">
        <w:rPr>
          <w:rFonts w:cs="Arial"/>
          <w:szCs w:val="24"/>
        </w:rPr>
        <w:t>semanas</w:t>
      </w:r>
      <w:r w:rsidR="004856C9">
        <w:rPr>
          <w:rFonts w:cs="Arial"/>
          <w:szCs w:val="24"/>
        </w:rPr>
        <w:t xml:space="preserve">, con </w:t>
      </w:r>
      <w:r w:rsidRPr="006F4123">
        <w:rPr>
          <w:rFonts w:cs="Arial"/>
          <w:szCs w:val="24"/>
        </w:rPr>
        <w:t>4 sesiones OPU</w:t>
      </w:r>
      <w:r w:rsidR="0023788A">
        <w:rPr>
          <w:rFonts w:cs="Arial"/>
          <w:szCs w:val="24"/>
        </w:rPr>
        <w:t>/</w:t>
      </w:r>
      <w:r w:rsidRPr="006F4123">
        <w:rPr>
          <w:rFonts w:cs="Arial"/>
          <w:szCs w:val="24"/>
        </w:rPr>
        <w:t xml:space="preserve">animal. Los ovocitos </w:t>
      </w:r>
      <w:r>
        <w:rPr>
          <w:rFonts w:cs="Arial"/>
          <w:szCs w:val="24"/>
        </w:rPr>
        <w:t>obtenidos</w:t>
      </w:r>
      <w:r w:rsidRPr="006F4123">
        <w:rPr>
          <w:rFonts w:cs="Arial"/>
          <w:szCs w:val="24"/>
        </w:rPr>
        <w:t xml:space="preserve"> </w:t>
      </w:r>
      <w:r>
        <w:rPr>
          <w:rFonts w:cs="Arial"/>
          <w:szCs w:val="24"/>
        </w:rPr>
        <w:t xml:space="preserve">se </w:t>
      </w:r>
      <w:r w:rsidRPr="006F4123">
        <w:rPr>
          <w:rFonts w:cs="Arial"/>
          <w:szCs w:val="24"/>
        </w:rPr>
        <w:t>clasifica</w:t>
      </w:r>
      <w:r>
        <w:rPr>
          <w:rFonts w:cs="Arial"/>
          <w:szCs w:val="24"/>
        </w:rPr>
        <w:t>ron</w:t>
      </w:r>
      <w:r w:rsidR="00E8054B">
        <w:rPr>
          <w:rFonts w:cs="Arial"/>
          <w:szCs w:val="24"/>
        </w:rPr>
        <w:t>,</w:t>
      </w:r>
      <w:r w:rsidRPr="006F4123">
        <w:rPr>
          <w:rFonts w:cs="Arial"/>
          <w:szCs w:val="24"/>
        </w:rPr>
        <w:t xml:space="preserve"> </w:t>
      </w:r>
      <w:r w:rsidR="00E8054B">
        <w:rPr>
          <w:rFonts w:cs="Arial"/>
          <w:szCs w:val="24"/>
        </w:rPr>
        <w:t>según</w:t>
      </w:r>
      <w:r w:rsidRPr="006F4123">
        <w:rPr>
          <w:rFonts w:cs="Arial"/>
          <w:szCs w:val="24"/>
        </w:rPr>
        <w:t xml:space="preserve"> su calidad</w:t>
      </w:r>
      <w:r w:rsidR="00E8054B">
        <w:rPr>
          <w:rFonts w:cs="Arial"/>
          <w:szCs w:val="24"/>
        </w:rPr>
        <w:t>,</w:t>
      </w:r>
      <w:r>
        <w:rPr>
          <w:rFonts w:cs="Arial"/>
          <w:szCs w:val="24"/>
        </w:rPr>
        <w:t xml:space="preserve"> </w:t>
      </w:r>
      <w:r w:rsidRPr="006F4123">
        <w:rPr>
          <w:rFonts w:cs="Arial"/>
          <w:szCs w:val="24"/>
        </w:rPr>
        <w:t xml:space="preserve">en </w:t>
      </w:r>
      <w:r>
        <w:rPr>
          <w:rFonts w:cs="Arial"/>
          <w:szCs w:val="24"/>
        </w:rPr>
        <w:t xml:space="preserve">Grados </w:t>
      </w:r>
      <w:r w:rsidRPr="006F4123">
        <w:rPr>
          <w:rFonts w:cs="Arial"/>
          <w:szCs w:val="24"/>
        </w:rPr>
        <w:t>I a IV y degenerados</w:t>
      </w:r>
      <w:r>
        <w:rPr>
          <w:rFonts w:cs="Arial"/>
          <w:szCs w:val="24"/>
        </w:rPr>
        <w:t>, seleccion</w:t>
      </w:r>
      <w:r w:rsidR="00E8054B">
        <w:rPr>
          <w:rFonts w:cs="Arial"/>
          <w:szCs w:val="24"/>
        </w:rPr>
        <w:t>á</w:t>
      </w:r>
      <w:r>
        <w:rPr>
          <w:rFonts w:cs="Arial"/>
          <w:szCs w:val="24"/>
        </w:rPr>
        <w:t>ndo</w:t>
      </w:r>
      <w:r w:rsidR="00E8054B">
        <w:rPr>
          <w:rFonts w:cs="Arial"/>
          <w:szCs w:val="24"/>
        </w:rPr>
        <w:t>se</w:t>
      </w:r>
      <w:r>
        <w:rPr>
          <w:rFonts w:cs="Arial"/>
          <w:szCs w:val="24"/>
        </w:rPr>
        <w:t xml:space="preserve"> </w:t>
      </w:r>
      <w:r w:rsidR="00E8054B">
        <w:rPr>
          <w:rFonts w:cs="Arial"/>
          <w:szCs w:val="24"/>
        </w:rPr>
        <w:t>sólo</w:t>
      </w:r>
      <w:r w:rsidRPr="006F4123">
        <w:rPr>
          <w:rFonts w:cs="Arial"/>
          <w:szCs w:val="24"/>
        </w:rPr>
        <w:t xml:space="preserve"> </w:t>
      </w:r>
      <w:r>
        <w:rPr>
          <w:rFonts w:cs="Arial"/>
          <w:szCs w:val="24"/>
        </w:rPr>
        <w:t>ovocitos Grado</w:t>
      </w:r>
      <w:r w:rsidRPr="006F4123">
        <w:rPr>
          <w:rFonts w:cs="Arial"/>
          <w:szCs w:val="24"/>
        </w:rPr>
        <w:t>s I a II</w:t>
      </w:r>
      <w:r w:rsidR="00E8054B">
        <w:rPr>
          <w:rFonts w:cs="Arial"/>
          <w:szCs w:val="24"/>
        </w:rPr>
        <w:t>I</w:t>
      </w:r>
      <w:r>
        <w:rPr>
          <w:rFonts w:cs="Arial"/>
          <w:szCs w:val="24"/>
        </w:rPr>
        <w:t xml:space="preserve"> para </w:t>
      </w:r>
      <w:r w:rsidR="004856C9">
        <w:rPr>
          <w:rFonts w:cs="Arial"/>
          <w:szCs w:val="24"/>
        </w:rPr>
        <w:t>su vitrificación y</w:t>
      </w:r>
      <w:r w:rsidRPr="00157CD5">
        <w:rPr>
          <w:rFonts w:cs="Arial"/>
          <w:szCs w:val="24"/>
        </w:rPr>
        <w:t xml:space="preserve"> futuro uso </w:t>
      </w:r>
      <w:r w:rsidR="004856C9">
        <w:rPr>
          <w:rFonts w:cs="Arial"/>
          <w:szCs w:val="24"/>
        </w:rPr>
        <w:t>en la</w:t>
      </w:r>
      <w:r>
        <w:rPr>
          <w:rFonts w:cs="Arial"/>
          <w:szCs w:val="24"/>
        </w:rPr>
        <w:t xml:space="preserve"> </w:t>
      </w:r>
      <w:r w:rsidRPr="006F4123">
        <w:rPr>
          <w:rFonts w:cs="Arial"/>
          <w:szCs w:val="24"/>
        </w:rPr>
        <w:t>producción de embriones</w:t>
      </w:r>
      <w:r>
        <w:rPr>
          <w:rFonts w:cs="Arial"/>
          <w:szCs w:val="24"/>
        </w:rPr>
        <w:t xml:space="preserve"> </w:t>
      </w:r>
      <w:r w:rsidRPr="00157CD5">
        <w:rPr>
          <w:rFonts w:cs="Arial"/>
          <w:i/>
          <w:iCs/>
          <w:szCs w:val="24"/>
        </w:rPr>
        <w:t>in vitro</w:t>
      </w:r>
      <w:r w:rsidRPr="006F4123">
        <w:rPr>
          <w:rFonts w:cs="Arial"/>
          <w:szCs w:val="24"/>
        </w:rPr>
        <w:t>.</w:t>
      </w:r>
    </w:p>
    <w:p w14:paraId="2EDFB374" w14:textId="615DB3DF" w:rsidR="00842F96" w:rsidRDefault="00842F96" w:rsidP="00AB3E12">
      <w:pPr>
        <w:spacing w:after="0"/>
        <w:ind w:firstLine="284"/>
        <w:rPr>
          <w:rFonts w:cs="Arial"/>
          <w:szCs w:val="24"/>
        </w:rPr>
      </w:pPr>
      <w:r w:rsidRPr="006F4123">
        <w:rPr>
          <w:rFonts w:cs="Arial"/>
          <w:szCs w:val="24"/>
        </w:rPr>
        <w:t xml:space="preserve">Se obtuvieron un total de </w:t>
      </w:r>
      <w:r w:rsidRPr="00365D7A">
        <w:rPr>
          <w:rFonts w:cs="Arial"/>
          <w:szCs w:val="24"/>
        </w:rPr>
        <w:t>94</w:t>
      </w:r>
      <w:r w:rsidRPr="006F4123">
        <w:rPr>
          <w:rFonts w:cs="Arial"/>
          <w:szCs w:val="24"/>
        </w:rPr>
        <w:t xml:space="preserve"> ovocitos, </w:t>
      </w:r>
      <w:r w:rsidR="0023788A">
        <w:rPr>
          <w:rFonts w:cs="Arial"/>
          <w:szCs w:val="24"/>
        </w:rPr>
        <w:t>8</w:t>
      </w:r>
      <w:r w:rsidRPr="00365D7A">
        <w:rPr>
          <w:rFonts w:cs="Arial"/>
          <w:szCs w:val="24"/>
        </w:rPr>
        <w:t>1</w:t>
      </w:r>
      <w:r w:rsidRPr="006F4123">
        <w:rPr>
          <w:rFonts w:cs="Arial"/>
          <w:szCs w:val="24"/>
        </w:rPr>
        <w:t xml:space="preserve"> de </w:t>
      </w:r>
      <w:r w:rsidR="00573669">
        <w:rPr>
          <w:rFonts w:cs="Arial"/>
          <w:szCs w:val="24"/>
        </w:rPr>
        <w:t>la vaca 1</w:t>
      </w:r>
      <w:r w:rsidRPr="006F4123">
        <w:rPr>
          <w:rFonts w:cs="Arial"/>
          <w:i/>
          <w:iCs/>
          <w:szCs w:val="24"/>
        </w:rPr>
        <w:t xml:space="preserve"> </w:t>
      </w:r>
      <w:r w:rsidRPr="006F4123">
        <w:rPr>
          <w:rFonts w:cs="Arial"/>
          <w:szCs w:val="24"/>
        </w:rPr>
        <w:t>(</w:t>
      </w:r>
      <w:r w:rsidRPr="00365D7A">
        <w:rPr>
          <w:rFonts w:cs="Arial"/>
          <w:szCs w:val="24"/>
        </w:rPr>
        <w:t>86</w:t>
      </w:r>
      <w:r w:rsidR="00573669">
        <w:rPr>
          <w:rFonts w:cs="Arial"/>
          <w:szCs w:val="24"/>
        </w:rPr>
        <w:t>.</w:t>
      </w:r>
      <w:r w:rsidRPr="00365D7A">
        <w:rPr>
          <w:rFonts w:cs="Arial"/>
          <w:szCs w:val="24"/>
        </w:rPr>
        <w:t>17%</w:t>
      </w:r>
      <w:r w:rsidRPr="006F4123">
        <w:rPr>
          <w:rFonts w:cs="Arial"/>
          <w:szCs w:val="24"/>
        </w:rPr>
        <w:t xml:space="preserve">) y </w:t>
      </w:r>
      <w:r>
        <w:rPr>
          <w:rFonts w:cs="Arial"/>
          <w:szCs w:val="24"/>
        </w:rPr>
        <w:t>13</w:t>
      </w:r>
      <w:r w:rsidRPr="006F4123">
        <w:rPr>
          <w:rFonts w:cs="Arial"/>
          <w:szCs w:val="24"/>
        </w:rPr>
        <w:t xml:space="preserve"> de </w:t>
      </w:r>
      <w:r w:rsidR="00573669">
        <w:rPr>
          <w:rFonts w:cs="Arial"/>
          <w:szCs w:val="24"/>
        </w:rPr>
        <w:t>la 2</w:t>
      </w:r>
      <w:r w:rsidRPr="006F4123">
        <w:rPr>
          <w:rFonts w:cs="Arial"/>
          <w:i/>
          <w:iCs/>
          <w:szCs w:val="24"/>
        </w:rPr>
        <w:t xml:space="preserve"> </w:t>
      </w:r>
      <w:r w:rsidRPr="006F4123">
        <w:rPr>
          <w:rFonts w:cs="Arial"/>
          <w:szCs w:val="24"/>
        </w:rPr>
        <w:t>(</w:t>
      </w:r>
      <w:r w:rsidRPr="0099145A">
        <w:rPr>
          <w:rFonts w:cs="Arial"/>
          <w:szCs w:val="24"/>
        </w:rPr>
        <w:t>13</w:t>
      </w:r>
      <w:r w:rsidR="00573669">
        <w:rPr>
          <w:rFonts w:cs="Arial"/>
          <w:szCs w:val="24"/>
        </w:rPr>
        <w:t>.</w:t>
      </w:r>
      <w:r w:rsidRPr="0099145A">
        <w:rPr>
          <w:rFonts w:cs="Arial"/>
          <w:szCs w:val="24"/>
        </w:rPr>
        <w:t>83</w:t>
      </w:r>
      <w:r w:rsidRPr="006F4123">
        <w:rPr>
          <w:rFonts w:cs="Arial"/>
          <w:szCs w:val="24"/>
        </w:rPr>
        <w:t>%)</w:t>
      </w:r>
      <w:r>
        <w:rPr>
          <w:rFonts w:cs="Arial"/>
          <w:szCs w:val="24"/>
        </w:rPr>
        <w:t xml:space="preserve">. </w:t>
      </w:r>
      <w:r w:rsidR="00E8054B">
        <w:rPr>
          <w:rFonts w:cs="Arial"/>
          <w:szCs w:val="24"/>
        </w:rPr>
        <w:t>O</w:t>
      </w:r>
      <w:r w:rsidRPr="00577176">
        <w:rPr>
          <w:rFonts w:cs="Arial"/>
          <w:szCs w:val="24"/>
        </w:rPr>
        <w:t>bserv</w:t>
      </w:r>
      <w:r w:rsidR="00E8054B">
        <w:rPr>
          <w:rFonts w:cs="Arial"/>
          <w:szCs w:val="24"/>
        </w:rPr>
        <w:t>ándose</w:t>
      </w:r>
      <w:r w:rsidRPr="00577176">
        <w:rPr>
          <w:rFonts w:cs="Arial"/>
          <w:szCs w:val="24"/>
        </w:rPr>
        <w:t xml:space="preserve"> una diferencia estadísticamente significativa </w:t>
      </w:r>
      <w:r w:rsidR="00394B30" w:rsidRPr="007037C0">
        <w:rPr>
          <w:rFonts w:cs="Arial"/>
          <w:szCs w:val="24"/>
        </w:rPr>
        <w:t>(</w:t>
      </w:r>
      <w:r w:rsidR="00394B30" w:rsidRPr="007037C0">
        <w:rPr>
          <w:rFonts w:cs="Arial"/>
          <w:i/>
          <w:iCs/>
          <w:szCs w:val="24"/>
        </w:rPr>
        <w:t>p</w:t>
      </w:r>
      <w:r w:rsidR="00394B30" w:rsidRPr="007037C0">
        <w:rPr>
          <w:rFonts w:cs="Arial"/>
          <w:szCs w:val="24"/>
        </w:rPr>
        <w:t>=0</w:t>
      </w:r>
      <w:r w:rsidR="00573669">
        <w:rPr>
          <w:rFonts w:cs="Arial"/>
          <w:szCs w:val="24"/>
        </w:rPr>
        <w:t>.</w:t>
      </w:r>
      <w:r w:rsidR="00394B30">
        <w:rPr>
          <w:rFonts w:cs="Arial"/>
          <w:szCs w:val="24"/>
        </w:rPr>
        <w:t>038</w:t>
      </w:r>
      <w:r w:rsidR="00394B30" w:rsidRPr="007037C0">
        <w:rPr>
          <w:rFonts w:cs="Arial"/>
          <w:szCs w:val="24"/>
        </w:rPr>
        <w:t>)</w:t>
      </w:r>
      <w:r w:rsidR="00394B30">
        <w:rPr>
          <w:rFonts w:cs="Arial"/>
          <w:szCs w:val="24"/>
        </w:rPr>
        <w:t xml:space="preserve"> </w:t>
      </w:r>
      <w:r w:rsidRPr="00577176">
        <w:rPr>
          <w:rFonts w:cs="Arial"/>
          <w:szCs w:val="24"/>
        </w:rPr>
        <w:t xml:space="preserve">en favor de </w:t>
      </w:r>
      <w:r w:rsidR="00573669">
        <w:rPr>
          <w:rFonts w:cs="Arial"/>
          <w:szCs w:val="24"/>
        </w:rPr>
        <w:t>la vaca 1</w:t>
      </w:r>
      <w:r w:rsidRPr="00577176">
        <w:rPr>
          <w:rFonts w:cs="Arial"/>
          <w:szCs w:val="24"/>
        </w:rPr>
        <w:t xml:space="preserve"> (</w:t>
      </w:r>
      <w:r w:rsidRPr="00157CD5">
        <w:rPr>
          <w:rFonts w:cs="Arial"/>
          <w:szCs w:val="24"/>
        </w:rPr>
        <w:t>20</w:t>
      </w:r>
      <w:r w:rsidR="00573669">
        <w:rPr>
          <w:rFonts w:cs="Arial"/>
          <w:szCs w:val="24"/>
        </w:rPr>
        <w:t>.</w:t>
      </w:r>
      <w:r w:rsidRPr="00157CD5">
        <w:rPr>
          <w:rFonts w:cs="Arial"/>
          <w:szCs w:val="24"/>
        </w:rPr>
        <w:t>25±12</w:t>
      </w:r>
      <w:r w:rsidR="00573669">
        <w:rPr>
          <w:rFonts w:cs="Arial"/>
          <w:szCs w:val="24"/>
        </w:rPr>
        <w:t>.</w:t>
      </w:r>
      <w:r w:rsidRPr="00157CD5">
        <w:rPr>
          <w:rFonts w:cs="Arial"/>
          <w:szCs w:val="24"/>
        </w:rPr>
        <w:t>71</w:t>
      </w:r>
      <w:r w:rsidRPr="00577176">
        <w:rPr>
          <w:rFonts w:cs="Arial"/>
          <w:szCs w:val="24"/>
        </w:rPr>
        <w:t xml:space="preserve">) frente a </w:t>
      </w:r>
      <w:r w:rsidR="00573669">
        <w:rPr>
          <w:rFonts w:cs="Arial"/>
          <w:szCs w:val="24"/>
        </w:rPr>
        <w:t>la 2</w:t>
      </w:r>
      <w:r w:rsidRPr="00577176">
        <w:rPr>
          <w:rFonts w:cs="Arial"/>
          <w:szCs w:val="24"/>
        </w:rPr>
        <w:t xml:space="preserve"> (</w:t>
      </w:r>
      <w:r w:rsidRPr="00157CD5">
        <w:rPr>
          <w:rFonts w:cs="Arial"/>
          <w:szCs w:val="24"/>
        </w:rPr>
        <w:t>3</w:t>
      </w:r>
      <w:r w:rsidR="00573669">
        <w:rPr>
          <w:rFonts w:cs="Arial"/>
          <w:szCs w:val="24"/>
        </w:rPr>
        <w:t>.</w:t>
      </w:r>
      <w:r w:rsidRPr="00157CD5">
        <w:rPr>
          <w:rFonts w:cs="Arial"/>
          <w:szCs w:val="24"/>
        </w:rPr>
        <w:t>25±1</w:t>
      </w:r>
      <w:r w:rsidR="00573669">
        <w:rPr>
          <w:rFonts w:cs="Arial"/>
          <w:szCs w:val="24"/>
        </w:rPr>
        <w:t>.</w:t>
      </w:r>
      <w:r w:rsidRPr="00157CD5">
        <w:rPr>
          <w:rFonts w:cs="Arial"/>
          <w:szCs w:val="24"/>
        </w:rPr>
        <w:t>71</w:t>
      </w:r>
      <w:r w:rsidRPr="00577176">
        <w:rPr>
          <w:rFonts w:cs="Arial"/>
          <w:szCs w:val="24"/>
        </w:rPr>
        <w:t xml:space="preserve">), cuyo bajo rendimiento </w:t>
      </w:r>
      <w:r w:rsidRPr="00157CD5">
        <w:rPr>
          <w:rFonts w:cs="Arial"/>
          <w:szCs w:val="24"/>
        </w:rPr>
        <w:t>probablemente</w:t>
      </w:r>
      <w:r>
        <w:rPr>
          <w:rFonts w:cs="Arial"/>
          <w:szCs w:val="24"/>
        </w:rPr>
        <w:t xml:space="preserve"> </w:t>
      </w:r>
      <w:r w:rsidRPr="00577176">
        <w:rPr>
          <w:rFonts w:cs="Arial"/>
          <w:szCs w:val="24"/>
        </w:rPr>
        <w:t>se asoci</w:t>
      </w:r>
      <w:r>
        <w:rPr>
          <w:rFonts w:cs="Arial"/>
          <w:szCs w:val="24"/>
        </w:rPr>
        <w:t>e</w:t>
      </w:r>
      <w:r w:rsidRPr="00577176">
        <w:rPr>
          <w:rFonts w:cs="Arial"/>
          <w:szCs w:val="24"/>
        </w:rPr>
        <w:t xml:space="preserve"> a su senescencia reproductiva</w:t>
      </w:r>
      <w:r w:rsidR="00E8054B">
        <w:rPr>
          <w:rFonts w:cs="Arial"/>
          <w:szCs w:val="24"/>
        </w:rPr>
        <w:t>.</w:t>
      </w:r>
      <w:r>
        <w:rPr>
          <w:rFonts w:cs="Arial"/>
          <w:szCs w:val="24"/>
        </w:rPr>
        <w:t xml:space="preserve"> D</w:t>
      </w:r>
      <w:r w:rsidRPr="0099145A">
        <w:rPr>
          <w:rFonts w:cs="Arial"/>
          <w:szCs w:val="24"/>
        </w:rPr>
        <w:t>el total de ovocitos</w:t>
      </w:r>
      <w:r w:rsidR="00E8054B" w:rsidRPr="00E8054B">
        <w:rPr>
          <w:rFonts w:cs="Arial"/>
          <w:szCs w:val="24"/>
        </w:rPr>
        <w:t xml:space="preserve"> </w:t>
      </w:r>
      <w:r w:rsidR="00E8054B" w:rsidRPr="006F4123">
        <w:rPr>
          <w:rFonts w:cs="Arial"/>
          <w:szCs w:val="24"/>
        </w:rPr>
        <w:t xml:space="preserve">obtenido de ambas </w:t>
      </w:r>
      <w:r w:rsidR="00E8054B">
        <w:rPr>
          <w:rFonts w:cs="Arial"/>
          <w:szCs w:val="24"/>
        </w:rPr>
        <w:t>donantes</w:t>
      </w:r>
      <w:r w:rsidRPr="0099145A">
        <w:rPr>
          <w:rFonts w:cs="Arial"/>
          <w:szCs w:val="24"/>
        </w:rPr>
        <w:t>,</w:t>
      </w:r>
      <w:r w:rsidRPr="006F4123">
        <w:rPr>
          <w:rFonts w:cs="Arial"/>
          <w:szCs w:val="24"/>
        </w:rPr>
        <w:t xml:space="preserve"> 5</w:t>
      </w:r>
      <w:r>
        <w:rPr>
          <w:rFonts w:cs="Arial"/>
          <w:szCs w:val="24"/>
        </w:rPr>
        <w:t>3</w:t>
      </w:r>
      <w:r w:rsidRPr="006F4123">
        <w:rPr>
          <w:rFonts w:cs="Arial"/>
          <w:szCs w:val="24"/>
        </w:rPr>
        <w:t xml:space="preserve"> fueron viables </w:t>
      </w:r>
      <w:r w:rsidRPr="0099145A">
        <w:rPr>
          <w:rFonts w:cs="Arial"/>
          <w:szCs w:val="24"/>
        </w:rPr>
        <w:t>(56</w:t>
      </w:r>
      <w:r w:rsidR="00573669">
        <w:rPr>
          <w:rFonts w:cs="Arial"/>
          <w:szCs w:val="24"/>
        </w:rPr>
        <w:t>.</w:t>
      </w:r>
      <w:r w:rsidRPr="0099145A">
        <w:rPr>
          <w:rFonts w:cs="Arial"/>
          <w:szCs w:val="24"/>
        </w:rPr>
        <w:t>38%)</w:t>
      </w:r>
      <w:r w:rsidR="004856C9">
        <w:rPr>
          <w:rFonts w:cs="Arial"/>
          <w:szCs w:val="24"/>
        </w:rPr>
        <w:t xml:space="preserve"> y se v</w:t>
      </w:r>
      <w:r w:rsidRPr="006F4123">
        <w:rPr>
          <w:rFonts w:cs="Arial"/>
          <w:szCs w:val="24"/>
        </w:rPr>
        <w:t>itrific</w:t>
      </w:r>
      <w:r w:rsidR="004856C9">
        <w:rPr>
          <w:rFonts w:cs="Arial"/>
          <w:szCs w:val="24"/>
        </w:rPr>
        <w:t>aron</w:t>
      </w:r>
      <w:r w:rsidRPr="006F4123">
        <w:rPr>
          <w:rFonts w:cs="Arial"/>
          <w:szCs w:val="24"/>
        </w:rPr>
        <w:t xml:space="preserve"> </w:t>
      </w:r>
      <w:r>
        <w:rPr>
          <w:rFonts w:cs="Arial"/>
          <w:szCs w:val="24"/>
        </w:rPr>
        <w:t>59</w:t>
      </w:r>
      <w:r w:rsidRPr="006F4123">
        <w:rPr>
          <w:rFonts w:cs="Arial"/>
          <w:szCs w:val="24"/>
        </w:rPr>
        <w:t xml:space="preserve"> </w:t>
      </w:r>
      <w:r w:rsidR="00E8054B">
        <w:rPr>
          <w:rFonts w:cs="Arial"/>
          <w:szCs w:val="24"/>
        </w:rPr>
        <w:t>(</w:t>
      </w:r>
      <w:r w:rsidRPr="0099145A">
        <w:rPr>
          <w:rFonts w:cs="Arial"/>
          <w:szCs w:val="24"/>
        </w:rPr>
        <w:t>62</w:t>
      </w:r>
      <w:r w:rsidR="00573669">
        <w:rPr>
          <w:rFonts w:cs="Arial"/>
          <w:szCs w:val="24"/>
        </w:rPr>
        <w:t>.</w:t>
      </w:r>
      <w:r w:rsidRPr="0099145A">
        <w:rPr>
          <w:rFonts w:cs="Arial"/>
          <w:szCs w:val="24"/>
        </w:rPr>
        <w:t>77%</w:t>
      </w:r>
      <w:r w:rsidR="00E8054B">
        <w:rPr>
          <w:rFonts w:cs="Arial"/>
          <w:szCs w:val="24"/>
        </w:rPr>
        <w:t>)</w:t>
      </w:r>
      <w:r w:rsidRPr="006F4123">
        <w:rPr>
          <w:rFonts w:cs="Arial"/>
          <w:szCs w:val="24"/>
        </w:rPr>
        <w:t>.</w:t>
      </w:r>
    </w:p>
    <w:p w14:paraId="163D3ED6" w14:textId="44BE4119" w:rsidR="00842F96" w:rsidRDefault="00733959" w:rsidP="00AB3E12">
      <w:pPr>
        <w:spacing w:after="0"/>
        <w:ind w:firstLine="284"/>
        <w:rPr>
          <w:rFonts w:cs="Arial"/>
          <w:szCs w:val="24"/>
        </w:rPr>
      </w:pPr>
      <w:r>
        <w:rPr>
          <w:rFonts w:cs="Arial"/>
          <w:szCs w:val="24"/>
        </w:rPr>
        <w:t>Estos</w:t>
      </w:r>
      <w:r w:rsidR="00842F96">
        <w:rPr>
          <w:rFonts w:cs="Arial"/>
          <w:szCs w:val="24"/>
        </w:rPr>
        <w:t xml:space="preserve"> </w:t>
      </w:r>
      <w:r>
        <w:rPr>
          <w:rFonts w:cs="Arial"/>
          <w:szCs w:val="24"/>
        </w:rPr>
        <w:t>resultados</w:t>
      </w:r>
      <w:r w:rsidR="00842F96">
        <w:rPr>
          <w:rFonts w:cs="Arial"/>
          <w:szCs w:val="24"/>
        </w:rPr>
        <w:t xml:space="preserve"> ponen de manifiesto que </w:t>
      </w:r>
      <w:r w:rsidR="00842F96" w:rsidRPr="00BD15C8">
        <w:rPr>
          <w:rFonts w:cs="Arial"/>
          <w:szCs w:val="24"/>
        </w:rPr>
        <w:t xml:space="preserve">la </w:t>
      </w:r>
      <w:r w:rsidR="00842F96">
        <w:rPr>
          <w:rFonts w:cs="Arial"/>
          <w:szCs w:val="24"/>
        </w:rPr>
        <w:t>administración</w:t>
      </w:r>
      <w:r w:rsidR="00842F96" w:rsidRPr="00BD15C8">
        <w:rPr>
          <w:rFonts w:cs="Arial"/>
          <w:szCs w:val="24"/>
        </w:rPr>
        <w:t xml:space="preserve"> de una dosis</w:t>
      </w:r>
      <w:r w:rsidR="00842F96">
        <w:rPr>
          <w:rFonts w:cs="Arial"/>
          <w:szCs w:val="24"/>
        </w:rPr>
        <w:t xml:space="preserve"> única</w:t>
      </w:r>
      <w:r w:rsidR="00842F96" w:rsidRPr="00BD15C8">
        <w:rPr>
          <w:rFonts w:cs="Arial"/>
          <w:szCs w:val="24"/>
        </w:rPr>
        <w:t xml:space="preserve"> de </w:t>
      </w:r>
      <w:proofErr w:type="spellStart"/>
      <w:r w:rsidR="00842F96" w:rsidRPr="00CD1ABF">
        <w:rPr>
          <w:rFonts w:cs="Arial"/>
          <w:szCs w:val="24"/>
        </w:rPr>
        <w:t>FSHrb</w:t>
      </w:r>
      <w:proofErr w:type="spellEnd"/>
      <w:r w:rsidR="00842F96" w:rsidRPr="00CD1ABF">
        <w:rPr>
          <w:rFonts w:cs="Arial"/>
          <w:szCs w:val="24"/>
        </w:rPr>
        <w:t xml:space="preserve"> </w:t>
      </w:r>
      <w:r>
        <w:rPr>
          <w:rFonts w:cs="Arial"/>
          <w:szCs w:val="24"/>
        </w:rPr>
        <w:t xml:space="preserve">más </w:t>
      </w:r>
      <w:r w:rsidR="00842F96" w:rsidRPr="00CD1ABF">
        <w:rPr>
          <w:rFonts w:cs="Arial"/>
          <w:szCs w:val="24"/>
        </w:rPr>
        <w:t>un complejo vitamínico AD</w:t>
      </w:r>
      <w:r w:rsidR="00842F96" w:rsidRPr="00CD1ABF">
        <w:rPr>
          <w:rFonts w:cs="Arial"/>
          <w:szCs w:val="24"/>
          <w:vertAlign w:val="subscript"/>
        </w:rPr>
        <w:t>3</w:t>
      </w:r>
      <w:r w:rsidR="00842F96" w:rsidRPr="00CD1ABF">
        <w:rPr>
          <w:rFonts w:cs="Arial"/>
          <w:szCs w:val="24"/>
        </w:rPr>
        <w:t>E</w:t>
      </w:r>
      <w:r w:rsidR="00842F96" w:rsidRPr="00BD15C8">
        <w:rPr>
          <w:rFonts w:cs="Arial"/>
          <w:szCs w:val="24"/>
        </w:rPr>
        <w:t xml:space="preserve"> </w:t>
      </w:r>
      <w:r w:rsidR="00842F96">
        <w:rPr>
          <w:rFonts w:cs="Arial"/>
          <w:szCs w:val="24"/>
        </w:rPr>
        <w:t xml:space="preserve">y la realización de 2 sesiones de </w:t>
      </w:r>
      <w:r w:rsidR="00842F96" w:rsidRPr="00CD1ABF">
        <w:rPr>
          <w:rFonts w:cs="Arial"/>
          <w:szCs w:val="24"/>
        </w:rPr>
        <w:t>OPU/semana</w:t>
      </w:r>
      <w:r w:rsidR="004856C9">
        <w:rPr>
          <w:rFonts w:cs="Arial"/>
          <w:szCs w:val="24"/>
        </w:rPr>
        <w:t>,</w:t>
      </w:r>
      <w:r w:rsidR="00842F96">
        <w:rPr>
          <w:rFonts w:cs="Arial"/>
          <w:szCs w:val="24"/>
        </w:rPr>
        <w:t xml:space="preserve"> </w:t>
      </w:r>
      <w:r w:rsidR="00842F96" w:rsidRPr="007037C0">
        <w:rPr>
          <w:rFonts w:cs="Arial"/>
          <w:szCs w:val="24"/>
        </w:rPr>
        <w:t>optimiza</w:t>
      </w:r>
      <w:r w:rsidR="00E8054B">
        <w:rPr>
          <w:rFonts w:cs="Arial"/>
          <w:szCs w:val="24"/>
        </w:rPr>
        <w:t>n</w:t>
      </w:r>
      <w:r w:rsidR="00842F96" w:rsidRPr="007037C0">
        <w:rPr>
          <w:rFonts w:cs="Arial"/>
          <w:szCs w:val="24"/>
        </w:rPr>
        <w:t xml:space="preserve"> significativamente el rendimiento cuantitativo de la técnica. En el caso de </w:t>
      </w:r>
      <w:r w:rsidR="00573669">
        <w:rPr>
          <w:rFonts w:cs="Arial"/>
          <w:szCs w:val="24"/>
        </w:rPr>
        <w:t>la vaca 1</w:t>
      </w:r>
      <w:r w:rsidR="00842F96" w:rsidRPr="007037C0">
        <w:rPr>
          <w:rFonts w:cs="Arial"/>
          <w:szCs w:val="24"/>
        </w:rPr>
        <w:t xml:space="preserve">, se observó un incremento del 119% en el total de ovocitos recuperados respecto al protocolo </w:t>
      </w:r>
      <w:r w:rsidR="00E8054B">
        <w:rPr>
          <w:rFonts w:cs="Arial"/>
          <w:szCs w:val="24"/>
        </w:rPr>
        <w:t>empleado en este mismo animal en</w:t>
      </w:r>
      <w:r w:rsidR="00842F96" w:rsidRPr="007037C0">
        <w:rPr>
          <w:rFonts w:cs="Arial"/>
          <w:szCs w:val="24"/>
        </w:rPr>
        <w:t xml:space="preserve"> 2024 </w:t>
      </w:r>
      <w:r w:rsidR="00E8054B">
        <w:rPr>
          <w:rFonts w:cs="Arial"/>
          <w:szCs w:val="24"/>
        </w:rPr>
        <w:t>(</w:t>
      </w:r>
      <w:proofErr w:type="spellStart"/>
      <w:r w:rsidR="00E8054B">
        <w:rPr>
          <w:rFonts w:cs="Arial"/>
          <w:szCs w:val="24"/>
        </w:rPr>
        <w:t>Metony</w:t>
      </w:r>
      <w:proofErr w:type="spellEnd"/>
      <w:r w:rsidR="00E8054B">
        <w:rPr>
          <w:rFonts w:cs="Arial"/>
          <w:szCs w:val="24"/>
        </w:rPr>
        <w:t xml:space="preserve"> </w:t>
      </w:r>
      <w:r w:rsidR="00E8054B" w:rsidRPr="00FE0DD9">
        <w:rPr>
          <w:rFonts w:cs="Arial"/>
          <w:szCs w:val="24"/>
        </w:rPr>
        <w:t>et al.</w:t>
      </w:r>
      <w:r w:rsidR="00E8054B">
        <w:rPr>
          <w:rFonts w:cs="Arial"/>
          <w:szCs w:val="24"/>
        </w:rPr>
        <w:t xml:space="preserve">, 2025) </w:t>
      </w:r>
      <w:r w:rsidR="00842F96" w:rsidRPr="007037C0">
        <w:rPr>
          <w:rFonts w:cs="Arial"/>
          <w:szCs w:val="24"/>
        </w:rPr>
        <w:t>(pasando de 9</w:t>
      </w:r>
      <w:r w:rsidR="00573669">
        <w:rPr>
          <w:rFonts w:cs="Arial"/>
          <w:szCs w:val="24"/>
        </w:rPr>
        <w:t>.</w:t>
      </w:r>
      <w:r w:rsidR="00842F96" w:rsidRPr="007037C0">
        <w:rPr>
          <w:rFonts w:cs="Arial"/>
          <w:szCs w:val="24"/>
        </w:rPr>
        <w:t>25±3</w:t>
      </w:r>
      <w:r w:rsidR="00573669">
        <w:rPr>
          <w:rFonts w:cs="Arial"/>
          <w:szCs w:val="24"/>
        </w:rPr>
        <w:t>.</w:t>
      </w:r>
      <w:r w:rsidR="00842F96" w:rsidRPr="007037C0">
        <w:rPr>
          <w:rFonts w:cs="Arial"/>
          <w:szCs w:val="24"/>
        </w:rPr>
        <w:t>10 a 20</w:t>
      </w:r>
      <w:r w:rsidR="00573669">
        <w:rPr>
          <w:rFonts w:cs="Arial"/>
          <w:szCs w:val="24"/>
        </w:rPr>
        <w:t>.</w:t>
      </w:r>
      <w:r w:rsidR="00842F96" w:rsidRPr="007037C0">
        <w:rPr>
          <w:rFonts w:cs="Arial"/>
          <w:szCs w:val="24"/>
        </w:rPr>
        <w:t>25±12</w:t>
      </w:r>
      <w:r w:rsidR="00573669">
        <w:rPr>
          <w:rFonts w:cs="Arial"/>
          <w:szCs w:val="24"/>
        </w:rPr>
        <w:t>.</w:t>
      </w:r>
      <w:r w:rsidR="00842F96" w:rsidRPr="007037C0">
        <w:rPr>
          <w:rFonts w:cs="Arial"/>
          <w:szCs w:val="24"/>
        </w:rPr>
        <w:t>71)</w:t>
      </w:r>
      <w:r w:rsidR="00E8054B">
        <w:rPr>
          <w:rFonts w:cs="Arial"/>
          <w:szCs w:val="24"/>
        </w:rPr>
        <w:t>,</w:t>
      </w:r>
      <w:r w:rsidR="00842F96" w:rsidRPr="007037C0">
        <w:rPr>
          <w:rFonts w:cs="Arial"/>
          <w:szCs w:val="24"/>
        </w:rPr>
        <w:t xml:space="preserve"> </w:t>
      </w:r>
      <w:r w:rsidR="00331142" w:rsidRPr="007037C0">
        <w:rPr>
          <w:rFonts w:cs="Arial"/>
          <w:szCs w:val="24"/>
        </w:rPr>
        <w:t>duplica</w:t>
      </w:r>
      <w:r w:rsidR="00331142">
        <w:rPr>
          <w:rFonts w:cs="Arial"/>
          <w:szCs w:val="24"/>
        </w:rPr>
        <w:t>ndo,</w:t>
      </w:r>
      <w:r w:rsidR="00842F96" w:rsidRPr="007037C0">
        <w:rPr>
          <w:rFonts w:cs="Arial"/>
          <w:szCs w:val="24"/>
        </w:rPr>
        <w:t xml:space="preserve"> </w:t>
      </w:r>
      <w:r w:rsidR="004856C9">
        <w:rPr>
          <w:rFonts w:cs="Arial"/>
          <w:szCs w:val="24"/>
        </w:rPr>
        <w:t xml:space="preserve">además </w:t>
      </w:r>
      <w:r w:rsidR="00842F96" w:rsidRPr="007037C0">
        <w:rPr>
          <w:rFonts w:cs="Arial"/>
          <w:szCs w:val="24"/>
        </w:rPr>
        <w:t xml:space="preserve">el número total de ovocitos </w:t>
      </w:r>
      <w:r w:rsidR="00842F96">
        <w:rPr>
          <w:rFonts w:cs="Arial"/>
          <w:szCs w:val="24"/>
        </w:rPr>
        <w:t>Grado</w:t>
      </w:r>
      <w:r w:rsidR="00842F96" w:rsidRPr="007037C0">
        <w:rPr>
          <w:rFonts w:cs="Arial"/>
          <w:szCs w:val="24"/>
        </w:rPr>
        <w:t xml:space="preserve"> I. Aunque estadísticamente estas diferencias se mantienen como tendencias debido a la alta variabilidad inter</w:t>
      </w:r>
      <w:r>
        <w:rPr>
          <w:rFonts w:cs="Arial"/>
          <w:szCs w:val="24"/>
        </w:rPr>
        <w:t>-</w:t>
      </w:r>
      <w:r w:rsidR="00842F96" w:rsidRPr="007037C0">
        <w:rPr>
          <w:rFonts w:cs="Arial"/>
          <w:szCs w:val="24"/>
        </w:rPr>
        <w:t>sesión, biológicamente los datos sugieren una mayor eficiencia en el reclutamiento folicular</w:t>
      </w:r>
      <w:r w:rsidR="00842F96" w:rsidRPr="00BD15C8">
        <w:rPr>
          <w:rFonts w:cs="Arial"/>
          <w:szCs w:val="24"/>
        </w:rPr>
        <w:t>.</w:t>
      </w:r>
      <w:r w:rsidR="00842F96">
        <w:rPr>
          <w:rFonts w:cs="Arial"/>
          <w:szCs w:val="24"/>
        </w:rPr>
        <w:t xml:space="preserve"> </w:t>
      </w:r>
    </w:p>
    <w:p w14:paraId="582705D6" w14:textId="77777777" w:rsidR="00842F96" w:rsidRDefault="00842F96" w:rsidP="00AB3E12">
      <w:pPr>
        <w:spacing w:after="0"/>
        <w:ind w:firstLine="284"/>
        <w:rPr>
          <w:rFonts w:cs="Arial"/>
          <w:szCs w:val="24"/>
        </w:rPr>
      </w:pPr>
    </w:p>
    <w:p w14:paraId="4DA3B3C6" w14:textId="77777777" w:rsidR="00842F96" w:rsidRDefault="00842F96" w:rsidP="00AB3E12">
      <w:pPr>
        <w:spacing w:after="0"/>
        <w:rPr>
          <w:rFonts w:cs="Arial"/>
          <w:szCs w:val="24"/>
        </w:rPr>
      </w:pPr>
      <w:r w:rsidRPr="00A43866">
        <w:rPr>
          <w:rFonts w:cs="Arial"/>
          <w:b/>
          <w:bCs/>
          <w:szCs w:val="24"/>
        </w:rPr>
        <w:t xml:space="preserve">Palabras clave: </w:t>
      </w:r>
      <w:r w:rsidRPr="00CD1ABF">
        <w:rPr>
          <w:rFonts w:cs="Arial"/>
          <w:szCs w:val="24"/>
        </w:rPr>
        <w:t xml:space="preserve">bovino, raza </w:t>
      </w:r>
      <w:proofErr w:type="gramStart"/>
      <w:r w:rsidRPr="00CD1ABF">
        <w:rPr>
          <w:rFonts w:cs="Arial"/>
          <w:szCs w:val="24"/>
        </w:rPr>
        <w:t>Murciano</w:t>
      </w:r>
      <w:proofErr w:type="gramEnd"/>
      <w:r w:rsidRPr="00CD1ABF">
        <w:rPr>
          <w:rFonts w:cs="Arial"/>
          <w:szCs w:val="24"/>
        </w:rPr>
        <w:t>-Levantina</w:t>
      </w:r>
      <w:r>
        <w:rPr>
          <w:rFonts w:cs="Arial"/>
          <w:szCs w:val="24"/>
        </w:rPr>
        <w:t>,</w:t>
      </w:r>
      <w:r w:rsidRPr="00A43866">
        <w:rPr>
          <w:rFonts w:cs="Arial"/>
          <w:szCs w:val="24"/>
        </w:rPr>
        <w:t xml:space="preserve"> estimulación ovárica, </w:t>
      </w:r>
      <w:proofErr w:type="spellStart"/>
      <w:r w:rsidRPr="00CD1ABF">
        <w:rPr>
          <w:rFonts w:cs="Arial"/>
          <w:szCs w:val="24"/>
        </w:rPr>
        <w:t>FSHrb</w:t>
      </w:r>
      <w:proofErr w:type="spellEnd"/>
      <w:r w:rsidRPr="00A43866">
        <w:rPr>
          <w:rFonts w:cs="Arial"/>
          <w:szCs w:val="24"/>
        </w:rPr>
        <w:t xml:space="preserve">, </w:t>
      </w:r>
      <w:r w:rsidRPr="00CD1ABF">
        <w:rPr>
          <w:rFonts w:cs="Arial"/>
          <w:szCs w:val="24"/>
        </w:rPr>
        <w:t>complejo vitamínico AD</w:t>
      </w:r>
      <w:r w:rsidRPr="00CD1ABF">
        <w:rPr>
          <w:rFonts w:cs="Arial"/>
          <w:szCs w:val="24"/>
          <w:vertAlign w:val="subscript"/>
        </w:rPr>
        <w:t>3</w:t>
      </w:r>
      <w:r w:rsidRPr="00CD1ABF">
        <w:rPr>
          <w:rFonts w:cs="Arial"/>
          <w:szCs w:val="24"/>
        </w:rPr>
        <w:t>E</w:t>
      </w:r>
      <w:r>
        <w:rPr>
          <w:rFonts w:cs="Arial"/>
          <w:szCs w:val="24"/>
        </w:rPr>
        <w:t xml:space="preserve">, </w:t>
      </w:r>
      <w:r w:rsidRPr="00A43866">
        <w:rPr>
          <w:rFonts w:cs="Arial"/>
          <w:szCs w:val="24"/>
        </w:rPr>
        <w:t xml:space="preserve">OPU, calidad </w:t>
      </w:r>
      <w:proofErr w:type="spellStart"/>
      <w:r w:rsidRPr="00A43866">
        <w:rPr>
          <w:rFonts w:cs="Arial"/>
          <w:szCs w:val="24"/>
        </w:rPr>
        <w:t>ovocitaria</w:t>
      </w:r>
      <w:proofErr w:type="spellEnd"/>
      <w:r>
        <w:rPr>
          <w:rFonts w:cs="Arial"/>
          <w:szCs w:val="24"/>
        </w:rPr>
        <w:t>.</w:t>
      </w:r>
    </w:p>
    <w:p w14:paraId="24CD115D" w14:textId="77777777" w:rsidR="00BD01C1" w:rsidRPr="002A1713" w:rsidRDefault="00BD01C1" w:rsidP="00AB3E12">
      <w:pPr>
        <w:spacing w:after="0"/>
        <w:ind w:left="284" w:firstLine="425"/>
        <w:rPr>
          <w:rFonts w:cs="Arial"/>
          <w:szCs w:val="24"/>
        </w:rPr>
      </w:pPr>
    </w:p>
    <w:p w14:paraId="6BA20CC7" w14:textId="77777777" w:rsidR="00BD01C1" w:rsidRPr="00573669" w:rsidRDefault="00BD01C1" w:rsidP="00AB3E12">
      <w:pPr>
        <w:spacing w:after="0"/>
        <w:ind w:firstLine="425"/>
        <w:rPr>
          <w:lang w:eastAsia="es-ES"/>
        </w:rPr>
      </w:pPr>
      <w:bookmarkStart w:id="1" w:name="_Toc201764238"/>
    </w:p>
    <w:p w14:paraId="2000F14F" w14:textId="2F9490D9" w:rsidR="00BD01C1" w:rsidRPr="00900D0D" w:rsidRDefault="00BD01C1" w:rsidP="00AB3E12">
      <w:pPr>
        <w:pStyle w:val="Ttulo1"/>
        <w:spacing w:before="0"/>
        <w:ind w:firstLine="0"/>
        <w:rPr>
          <w:rFonts w:ascii="Arial" w:hAnsi="Arial" w:cs="Arial"/>
          <w:b/>
          <w:bCs/>
          <w:color w:val="auto"/>
          <w:sz w:val="24"/>
          <w:szCs w:val="24"/>
          <w:lang w:val="en-GB"/>
        </w:rPr>
      </w:pPr>
      <w:r w:rsidRPr="00B267EA">
        <w:rPr>
          <w:rFonts w:ascii="Arial" w:hAnsi="Arial" w:cs="Arial"/>
          <w:b/>
          <w:bCs/>
          <w:color w:val="auto"/>
          <w:sz w:val="24"/>
          <w:szCs w:val="24"/>
          <w:lang w:val="en-GB"/>
        </w:rPr>
        <w:lastRenderedPageBreak/>
        <w:t>ABSTRACT</w:t>
      </w:r>
      <w:bookmarkEnd w:id="1"/>
    </w:p>
    <w:p w14:paraId="5F363273" w14:textId="73D6D230" w:rsidR="00BD01C1" w:rsidRPr="00BD01C1" w:rsidRDefault="00BD01C1" w:rsidP="00AB3E12">
      <w:pPr>
        <w:spacing w:after="0"/>
        <w:ind w:firstLine="425"/>
        <w:rPr>
          <w:rFonts w:cs="Arial"/>
          <w:szCs w:val="24"/>
          <w:highlight w:val="yellow"/>
          <w:lang w:val="en-GB"/>
        </w:rPr>
      </w:pPr>
    </w:p>
    <w:p w14:paraId="1A970934" w14:textId="6081E04E" w:rsidR="00331142" w:rsidRPr="00331142" w:rsidRDefault="00331142" w:rsidP="00AB3E12">
      <w:pPr>
        <w:spacing w:after="0"/>
        <w:ind w:firstLine="425"/>
        <w:rPr>
          <w:rFonts w:cs="Arial"/>
          <w:szCs w:val="24"/>
          <w:lang w:val="en-GB"/>
        </w:rPr>
      </w:pPr>
      <w:r w:rsidRPr="00331142">
        <w:rPr>
          <w:rFonts w:cs="Arial"/>
          <w:szCs w:val="24"/>
          <w:lang w:val="en-GB"/>
        </w:rPr>
        <w:t xml:space="preserve">This study </w:t>
      </w:r>
      <w:r w:rsidR="006A1414">
        <w:rPr>
          <w:rFonts w:cs="Arial"/>
          <w:szCs w:val="24"/>
          <w:lang w:val="en-GB"/>
        </w:rPr>
        <w:t>i</w:t>
      </w:r>
      <w:r w:rsidRPr="00331142">
        <w:rPr>
          <w:rFonts w:cs="Arial"/>
          <w:szCs w:val="24"/>
          <w:lang w:val="en-GB"/>
        </w:rPr>
        <w:t>nvestigate</w:t>
      </w:r>
      <w:r w:rsidR="006A1414">
        <w:rPr>
          <w:rFonts w:cs="Arial"/>
          <w:szCs w:val="24"/>
          <w:lang w:val="en-GB"/>
        </w:rPr>
        <w:t>d</w:t>
      </w:r>
      <w:r w:rsidR="00733959">
        <w:rPr>
          <w:rFonts w:cs="Arial"/>
          <w:szCs w:val="24"/>
          <w:lang w:val="en-GB"/>
        </w:rPr>
        <w:t>,</w:t>
      </w:r>
      <w:r w:rsidRPr="00331142">
        <w:rPr>
          <w:rFonts w:cs="Arial"/>
          <w:szCs w:val="24"/>
          <w:lang w:val="en-GB"/>
        </w:rPr>
        <w:t xml:space="preserve"> </w:t>
      </w:r>
      <w:r w:rsidR="00733959">
        <w:rPr>
          <w:rFonts w:cs="Arial"/>
          <w:szCs w:val="24"/>
          <w:lang w:val="en-GB"/>
        </w:rPr>
        <w:t>i</w:t>
      </w:r>
      <w:r w:rsidR="00733959" w:rsidRPr="00331142">
        <w:rPr>
          <w:rFonts w:cs="Arial"/>
          <w:szCs w:val="24"/>
          <w:lang w:val="en-GB"/>
        </w:rPr>
        <w:t xml:space="preserve">n </w:t>
      </w:r>
      <w:proofErr w:type="spellStart"/>
      <w:r w:rsidR="00733959" w:rsidRPr="00331142">
        <w:rPr>
          <w:rFonts w:cs="Arial"/>
          <w:szCs w:val="24"/>
          <w:lang w:val="en-GB"/>
        </w:rPr>
        <w:t>Murciano-Levantina</w:t>
      </w:r>
      <w:proofErr w:type="spellEnd"/>
      <w:r w:rsidR="00733959" w:rsidRPr="00331142">
        <w:rPr>
          <w:rFonts w:cs="Arial"/>
          <w:szCs w:val="24"/>
          <w:lang w:val="en-GB"/>
        </w:rPr>
        <w:t xml:space="preserve"> cows</w:t>
      </w:r>
      <w:r w:rsidR="00733959">
        <w:rPr>
          <w:rFonts w:cs="Arial"/>
          <w:szCs w:val="24"/>
          <w:lang w:val="en-GB"/>
        </w:rPr>
        <w:t xml:space="preserve">, </w:t>
      </w:r>
      <w:r w:rsidRPr="00331142">
        <w:rPr>
          <w:rFonts w:cs="Arial"/>
          <w:szCs w:val="24"/>
          <w:lang w:val="en-GB"/>
        </w:rPr>
        <w:t>the response to ovarian stimulation following the administration of a single dose of recombinant bovine FSH (</w:t>
      </w:r>
      <w:proofErr w:type="spellStart"/>
      <w:r>
        <w:rPr>
          <w:rFonts w:cs="Arial"/>
          <w:szCs w:val="24"/>
          <w:lang w:val="en-GB"/>
        </w:rPr>
        <w:t>rb</w:t>
      </w:r>
      <w:r w:rsidRPr="00331142">
        <w:rPr>
          <w:rFonts w:cs="Arial"/>
          <w:szCs w:val="24"/>
          <w:lang w:val="en-GB"/>
        </w:rPr>
        <w:t>FSH</w:t>
      </w:r>
      <w:proofErr w:type="spellEnd"/>
      <w:r w:rsidRPr="00331142">
        <w:rPr>
          <w:rFonts w:cs="Arial"/>
          <w:szCs w:val="24"/>
          <w:lang w:val="en-GB"/>
        </w:rPr>
        <w:t>) and a vitamin AD</w:t>
      </w:r>
      <w:r w:rsidRPr="00331142">
        <w:rPr>
          <w:rFonts w:cs="Arial"/>
          <w:szCs w:val="24"/>
          <w:vertAlign w:val="subscript"/>
          <w:lang w:val="en-GB"/>
        </w:rPr>
        <w:t>3</w:t>
      </w:r>
      <w:r w:rsidRPr="00331142">
        <w:rPr>
          <w:rFonts w:cs="Arial"/>
          <w:szCs w:val="24"/>
          <w:lang w:val="en-GB"/>
        </w:rPr>
        <w:t>E complex, and to determine the quantity and quality of the oocytes obtained</w:t>
      </w:r>
      <w:r w:rsidR="00A30CD3" w:rsidRPr="00900D0D">
        <w:rPr>
          <w:rFonts w:cs="Arial"/>
          <w:szCs w:val="24"/>
          <w:lang w:val="en-GB"/>
        </w:rPr>
        <w:t xml:space="preserve"> </w:t>
      </w:r>
      <w:r w:rsidR="006A1414">
        <w:rPr>
          <w:rFonts w:cs="Arial"/>
          <w:szCs w:val="24"/>
          <w:lang w:val="en-GB"/>
        </w:rPr>
        <w:t>via</w:t>
      </w:r>
      <w:r w:rsidRPr="00331142">
        <w:rPr>
          <w:rFonts w:cs="Arial"/>
          <w:szCs w:val="24"/>
          <w:lang w:val="en-GB"/>
        </w:rPr>
        <w:t xml:space="preserve"> OPU (Ovum Pick-Up)</w:t>
      </w:r>
      <w:r w:rsidR="006A1414">
        <w:rPr>
          <w:rFonts w:cs="Arial"/>
          <w:szCs w:val="24"/>
          <w:lang w:val="en-GB"/>
        </w:rPr>
        <w:t>.</w:t>
      </w:r>
    </w:p>
    <w:p w14:paraId="149B88E9" w14:textId="088FBF1D" w:rsidR="00331142" w:rsidRPr="00331142" w:rsidRDefault="00331142" w:rsidP="00AB3E12">
      <w:pPr>
        <w:spacing w:after="0"/>
        <w:ind w:firstLine="425"/>
        <w:rPr>
          <w:rFonts w:cs="Arial"/>
          <w:szCs w:val="24"/>
          <w:lang w:val="en-GB"/>
        </w:rPr>
      </w:pPr>
      <w:r w:rsidRPr="00331142">
        <w:rPr>
          <w:rFonts w:cs="Arial"/>
          <w:szCs w:val="24"/>
          <w:lang w:val="en-GB"/>
        </w:rPr>
        <w:t xml:space="preserve">Two donor cows, named </w:t>
      </w:r>
      <w:proofErr w:type="spellStart"/>
      <w:r w:rsidRPr="00331142">
        <w:rPr>
          <w:rFonts w:cs="Arial"/>
          <w:i/>
          <w:iCs/>
          <w:szCs w:val="24"/>
          <w:lang w:val="en-GB"/>
        </w:rPr>
        <w:t>Madroña</w:t>
      </w:r>
      <w:proofErr w:type="spellEnd"/>
      <w:r w:rsidRPr="00331142">
        <w:rPr>
          <w:rFonts w:cs="Arial"/>
          <w:szCs w:val="24"/>
          <w:lang w:val="en-GB"/>
        </w:rPr>
        <w:t xml:space="preserve"> </w:t>
      </w:r>
      <w:r w:rsidR="00573669">
        <w:rPr>
          <w:rFonts w:cs="Arial"/>
          <w:szCs w:val="24"/>
          <w:lang w:val="en-GB"/>
        </w:rPr>
        <w:t>(</w:t>
      </w:r>
      <w:r w:rsidR="006A1414">
        <w:rPr>
          <w:rFonts w:cs="Arial"/>
          <w:szCs w:val="24"/>
          <w:lang w:val="en-GB"/>
        </w:rPr>
        <w:t>c</w:t>
      </w:r>
      <w:r w:rsidR="00573669">
        <w:rPr>
          <w:rFonts w:cs="Arial"/>
          <w:szCs w:val="24"/>
          <w:lang w:val="en-GB"/>
        </w:rPr>
        <w:t xml:space="preserve">ow 1) </w:t>
      </w:r>
      <w:r w:rsidRPr="00331142">
        <w:rPr>
          <w:rFonts w:cs="Arial"/>
          <w:szCs w:val="24"/>
          <w:lang w:val="en-GB"/>
        </w:rPr>
        <w:t xml:space="preserve">and </w:t>
      </w:r>
      <w:proofErr w:type="spellStart"/>
      <w:r w:rsidRPr="00331142">
        <w:rPr>
          <w:rFonts w:cs="Arial"/>
          <w:i/>
          <w:iCs/>
          <w:szCs w:val="24"/>
          <w:lang w:val="en-GB"/>
        </w:rPr>
        <w:t>Jardinera</w:t>
      </w:r>
      <w:proofErr w:type="spellEnd"/>
      <w:r w:rsidR="00573669">
        <w:rPr>
          <w:rFonts w:cs="Arial"/>
          <w:i/>
          <w:iCs/>
          <w:szCs w:val="24"/>
          <w:lang w:val="en-GB"/>
        </w:rPr>
        <w:t xml:space="preserve"> </w:t>
      </w:r>
      <w:r w:rsidR="00573669" w:rsidRPr="00573669">
        <w:rPr>
          <w:rFonts w:cs="Arial"/>
          <w:szCs w:val="24"/>
          <w:lang w:val="en-GB"/>
        </w:rPr>
        <w:t>(</w:t>
      </w:r>
      <w:r w:rsidR="006A1414">
        <w:rPr>
          <w:rFonts w:cs="Arial"/>
          <w:szCs w:val="24"/>
          <w:lang w:val="en-GB"/>
        </w:rPr>
        <w:t>c</w:t>
      </w:r>
      <w:r w:rsidR="00573669" w:rsidRPr="00573669">
        <w:rPr>
          <w:rFonts w:cs="Arial"/>
          <w:szCs w:val="24"/>
          <w:lang w:val="en-GB"/>
        </w:rPr>
        <w:t>ow 2)</w:t>
      </w:r>
      <w:r w:rsidRPr="00331142">
        <w:rPr>
          <w:rFonts w:cs="Arial"/>
          <w:szCs w:val="24"/>
          <w:lang w:val="en-GB"/>
        </w:rPr>
        <w:t xml:space="preserve">, aged 15 and 18 years respectively, were selected. They were administered a single dose of </w:t>
      </w:r>
      <w:proofErr w:type="spellStart"/>
      <w:r w:rsidR="00A30CD3">
        <w:rPr>
          <w:rFonts w:cs="Arial"/>
          <w:szCs w:val="24"/>
          <w:lang w:val="en-GB"/>
        </w:rPr>
        <w:t>rb</w:t>
      </w:r>
      <w:r w:rsidRPr="00331142">
        <w:rPr>
          <w:rFonts w:cs="Arial"/>
          <w:szCs w:val="24"/>
          <w:lang w:val="en-GB"/>
        </w:rPr>
        <w:t>FSH</w:t>
      </w:r>
      <w:proofErr w:type="spellEnd"/>
      <w:r w:rsidRPr="00331142">
        <w:rPr>
          <w:rFonts w:cs="Arial"/>
          <w:szCs w:val="24"/>
          <w:lang w:val="en-GB"/>
        </w:rPr>
        <w:t xml:space="preserve"> (600 </w:t>
      </w:r>
      <w:r w:rsidR="00502B6F">
        <w:rPr>
          <w:rFonts w:cs="Arial"/>
          <w:szCs w:val="24"/>
          <w:lang w:val="en-GB"/>
        </w:rPr>
        <w:t>IU</w:t>
      </w:r>
      <w:r w:rsidRPr="00331142">
        <w:rPr>
          <w:rFonts w:cs="Arial"/>
          <w:szCs w:val="24"/>
          <w:lang w:val="en-GB"/>
        </w:rPr>
        <w:t>) as hormonal stimulation, together with a vitamin complex AD</w:t>
      </w:r>
      <w:r w:rsidRPr="00331142">
        <w:rPr>
          <w:rFonts w:cs="Arial"/>
          <w:szCs w:val="24"/>
          <w:vertAlign w:val="subscript"/>
          <w:lang w:val="en-GB"/>
        </w:rPr>
        <w:t>3</w:t>
      </w:r>
      <w:r w:rsidRPr="00331142">
        <w:rPr>
          <w:rFonts w:cs="Arial"/>
          <w:szCs w:val="24"/>
          <w:lang w:val="en-GB"/>
        </w:rPr>
        <w:t>E, over a period of 2 weeks, with 4 OPU sessions per animal. The oocytes obtained were graded according to quality as Grades I to IV and degenerate, with only Grade I to III oocytes being selected for vitrification and future use</w:t>
      </w:r>
      <w:r>
        <w:rPr>
          <w:rFonts w:cs="Arial"/>
          <w:szCs w:val="24"/>
          <w:lang w:val="en-GB"/>
        </w:rPr>
        <w:t xml:space="preserve"> for </w:t>
      </w:r>
      <w:r w:rsidRPr="00331142">
        <w:rPr>
          <w:rFonts w:cs="Arial"/>
          <w:i/>
          <w:iCs/>
          <w:szCs w:val="24"/>
          <w:lang w:val="en-GB"/>
        </w:rPr>
        <w:t>in vitro</w:t>
      </w:r>
      <w:r w:rsidRPr="00331142">
        <w:rPr>
          <w:rFonts w:cs="Arial"/>
          <w:szCs w:val="24"/>
          <w:lang w:val="en-GB"/>
        </w:rPr>
        <w:t xml:space="preserve"> embryo production.</w:t>
      </w:r>
    </w:p>
    <w:p w14:paraId="08740CA0" w14:textId="246FE971" w:rsidR="00331142" w:rsidRPr="00331142" w:rsidRDefault="00331142" w:rsidP="00AB3E12">
      <w:pPr>
        <w:spacing w:after="0"/>
        <w:ind w:firstLine="425"/>
        <w:rPr>
          <w:rFonts w:cs="Arial"/>
          <w:szCs w:val="24"/>
          <w:lang w:val="en-GB"/>
        </w:rPr>
      </w:pPr>
      <w:r w:rsidRPr="00331142">
        <w:rPr>
          <w:rFonts w:cs="Arial"/>
          <w:szCs w:val="24"/>
          <w:lang w:val="en-GB"/>
        </w:rPr>
        <w:t xml:space="preserve">A total of 94 oocytes were obtained, 81 from </w:t>
      </w:r>
      <w:r w:rsidR="00573669">
        <w:rPr>
          <w:rFonts w:cs="Arial"/>
          <w:szCs w:val="24"/>
          <w:lang w:val="en-GB"/>
        </w:rPr>
        <w:t>the cow 1</w:t>
      </w:r>
      <w:r w:rsidRPr="00331142">
        <w:rPr>
          <w:rFonts w:cs="Arial"/>
          <w:szCs w:val="24"/>
          <w:lang w:val="en-GB"/>
        </w:rPr>
        <w:t xml:space="preserve"> (86.17</w:t>
      </w:r>
      <w:r>
        <w:rPr>
          <w:rFonts w:cs="Arial"/>
          <w:szCs w:val="24"/>
          <w:lang w:val="en-GB"/>
        </w:rPr>
        <w:t>%</w:t>
      </w:r>
      <w:r w:rsidRPr="00331142">
        <w:rPr>
          <w:rFonts w:cs="Arial"/>
          <w:szCs w:val="24"/>
          <w:lang w:val="en-GB"/>
        </w:rPr>
        <w:t xml:space="preserve">) and 13 from </w:t>
      </w:r>
      <w:r w:rsidR="00573669">
        <w:rPr>
          <w:rFonts w:cs="Arial"/>
          <w:szCs w:val="24"/>
          <w:lang w:val="en-GB"/>
        </w:rPr>
        <w:t>the cow 2</w:t>
      </w:r>
      <w:r w:rsidRPr="00331142">
        <w:rPr>
          <w:rFonts w:cs="Arial"/>
          <w:i/>
          <w:iCs/>
          <w:szCs w:val="24"/>
          <w:lang w:val="en-GB"/>
        </w:rPr>
        <w:t xml:space="preserve"> </w:t>
      </w:r>
      <w:r w:rsidRPr="00331142">
        <w:rPr>
          <w:rFonts w:cs="Arial"/>
          <w:szCs w:val="24"/>
          <w:lang w:val="en-GB"/>
        </w:rPr>
        <w:t>(13.83</w:t>
      </w:r>
      <w:r>
        <w:rPr>
          <w:rFonts w:cs="Arial"/>
          <w:szCs w:val="24"/>
          <w:lang w:val="en-GB"/>
        </w:rPr>
        <w:t>%</w:t>
      </w:r>
      <w:r w:rsidRPr="00331142">
        <w:rPr>
          <w:rFonts w:cs="Arial"/>
          <w:szCs w:val="24"/>
          <w:lang w:val="en-GB"/>
        </w:rPr>
        <w:t xml:space="preserve">). A statistically significant difference </w:t>
      </w:r>
      <w:r w:rsidR="003F3B97" w:rsidRPr="003F3B97">
        <w:rPr>
          <w:rFonts w:cs="Arial"/>
          <w:szCs w:val="24"/>
          <w:lang w:val="en-GB"/>
        </w:rPr>
        <w:t>(</w:t>
      </w:r>
      <w:r w:rsidR="003F3B97" w:rsidRPr="003F3B97">
        <w:rPr>
          <w:rFonts w:cs="Arial"/>
          <w:i/>
          <w:iCs/>
          <w:szCs w:val="24"/>
          <w:lang w:val="en-GB"/>
        </w:rPr>
        <w:t>p</w:t>
      </w:r>
      <w:r w:rsidR="003F3B97" w:rsidRPr="003F3B97">
        <w:rPr>
          <w:rFonts w:cs="Arial"/>
          <w:szCs w:val="24"/>
          <w:lang w:val="en-GB"/>
        </w:rPr>
        <w:t>=0</w:t>
      </w:r>
      <w:r w:rsidR="002731BA">
        <w:rPr>
          <w:rFonts w:cs="Arial"/>
          <w:szCs w:val="24"/>
          <w:lang w:val="en-GB"/>
        </w:rPr>
        <w:t>.</w:t>
      </w:r>
      <w:r w:rsidR="003F3B97" w:rsidRPr="003F3B97">
        <w:rPr>
          <w:rFonts w:cs="Arial"/>
          <w:szCs w:val="24"/>
          <w:lang w:val="en-GB"/>
        </w:rPr>
        <w:t>03</w:t>
      </w:r>
      <w:r w:rsidR="003F3B97">
        <w:rPr>
          <w:rFonts w:cs="Arial"/>
          <w:szCs w:val="24"/>
          <w:lang w:val="en-GB"/>
        </w:rPr>
        <w:t>8</w:t>
      </w:r>
      <w:r w:rsidR="003F3B97" w:rsidRPr="003F3B97">
        <w:rPr>
          <w:rFonts w:cs="Arial"/>
          <w:szCs w:val="24"/>
          <w:lang w:val="en-GB"/>
        </w:rPr>
        <w:t xml:space="preserve">) </w:t>
      </w:r>
      <w:r w:rsidRPr="00331142">
        <w:rPr>
          <w:rFonts w:cs="Arial"/>
          <w:szCs w:val="24"/>
          <w:lang w:val="en-GB"/>
        </w:rPr>
        <w:t xml:space="preserve">was observed in favour of </w:t>
      </w:r>
      <w:r w:rsidR="00573669">
        <w:rPr>
          <w:rFonts w:cs="Arial"/>
          <w:szCs w:val="24"/>
          <w:lang w:val="en-GB"/>
        </w:rPr>
        <w:t>the cow 1</w:t>
      </w:r>
      <w:r w:rsidRPr="00331142">
        <w:rPr>
          <w:rFonts w:cs="Arial"/>
          <w:szCs w:val="24"/>
          <w:lang w:val="en-GB"/>
        </w:rPr>
        <w:t xml:space="preserve"> (20.25±12.71) compared with </w:t>
      </w:r>
      <w:r w:rsidR="006A1414">
        <w:rPr>
          <w:rFonts w:cs="Arial"/>
          <w:szCs w:val="24"/>
          <w:lang w:val="en-GB"/>
        </w:rPr>
        <w:t xml:space="preserve">the </w:t>
      </w:r>
      <w:r w:rsidR="00573669">
        <w:rPr>
          <w:rFonts w:cs="Arial"/>
          <w:szCs w:val="24"/>
          <w:lang w:val="en-GB"/>
        </w:rPr>
        <w:t>cow 2</w:t>
      </w:r>
      <w:r w:rsidRPr="00331142">
        <w:rPr>
          <w:rFonts w:cs="Arial"/>
          <w:i/>
          <w:iCs/>
          <w:szCs w:val="24"/>
          <w:lang w:val="en-GB"/>
        </w:rPr>
        <w:t xml:space="preserve"> </w:t>
      </w:r>
      <w:r w:rsidRPr="00331142">
        <w:rPr>
          <w:rFonts w:cs="Arial"/>
          <w:szCs w:val="24"/>
          <w:lang w:val="en-GB"/>
        </w:rPr>
        <w:t>(3.25±1.71), whose low yield is likely to be associated with her reproductive senescence. Of the total oocytes obtained from both donors, 53 were viable (56.38%) and 59 were vitrified (62.77%).</w:t>
      </w:r>
    </w:p>
    <w:p w14:paraId="2BED7854" w14:textId="4E9C27F7" w:rsidR="00331142" w:rsidRPr="00331142" w:rsidRDefault="00331142" w:rsidP="00AB3E12">
      <w:pPr>
        <w:spacing w:after="0"/>
        <w:ind w:firstLine="425"/>
        <w:rPr>
          <w:rFonts w:cs="Arial"/>
          <w:szCs w:val="24"/>
          <w:lang w:val="en-GB"/>
        </w:rPr>
      </w:pPr>
      <w:r w:rsidRPr="00331142">
        <w:rPr>
          <w:rFonts w:cs="Arial"/>
          <w:szCs w:val="24"/>
          <w:lang w:val="en-GB"/>
        </w:rPr>
        <w:t xml:space="preserve">The findings of this study demonstrate that the administration of a single dose of </w:t>
      </w:r>
      <w:proofErr w:type="spellStart"/>
      <w:r>
        <w:rPr>
          <w:rFonts w:cs="Arial"/>
          <w:szCs w:val="24"/>
          <w:lang w:val="en-GB"/>
        </w:rPr>
        <w:t>rb</w:t>
      </w:r>
      <w:r w:rsidRPr="00331142">
        <w:rPr>
          <w:rFonts w:cs="Arial"/>
          <w:szCs w:val="24"/>
          <w:lang w:val="en-GB"/>
        </w:rPr>
        <w:t>FSH</w:t>
      </w:r>
      <w:proofErr w:type="spellEnd"/>
      <w:r w:rsidRPr="00331142">
        <w:rPr>
          <w:rFonts w:cs="Arial"/>
          <w:szCs w:val="24"/>
          <w:lang w:val="en-GB"/>
        </w:rPr>
        <w:t xml:space="preserve"> together with an AD</w:t>
      </w:r>
      <w:r w:rsidRPr="00331142">
        <w:rPr>
          <w:rFonts w:cs="Arial"/>
          <w:szCs w:val="24"/>
          <w:vertAlign w:val="subscript"/>
          <w:lang w:val="en-GB"/>
        </w:rPr>
        <w:t>3</w:t>
      </w:r>
      <w:r w:rsidRPr="00331142">
        <w:rPr>
          <w:rFonts w:cs="Arial"/>
          <w:szCs w:val="24"/>
          <w:lang w:val="en-GB"/>
        </w:rPr>
        <w:t xml:space="preserve">E vitamin complex, combined with </w:t>
      </w:r>
      <w:r w:rsidR="00A30CD3">
        <w:rPr>
          <w:rFonts w:cs="Arial"/>
          <w:szCs w:val="24"/>
          <w:lang w:val="en-GB"/>
        </w:rPr>
        <w:t>2</w:t>
      </w:r>
      <w:r w:rsidRPr="00331142">
        <w:rPr>
          <w:rFonts w:cs="Arial"/>
          <w:szCs w:val="24"/>
          <w:lang w:val="en-GB"/>
        </w:rPr>
        <w:t xml:space="preserve"> OPU sessions per week, significantly optimises the quantitative yield of the technique. In</w:t>
      </w:r>
      <w:r w:rsidRPr="00573669">
        <w:rPr>
          <w:rFonts w:cs="Arial"/>
          <w:szCs w:val="24"/>
          <w:lang w:val="en-GB"/>
        </w:rPr>
        <w:t xml:space="preserve"> </w:t>
      </w:r>
      <w:r w:rsidR="00573669" w:rsidRPr="00573669">
        <w:rPr>
          <w:rFonts w:cs="Arial"/>
          <w:szCs w:val="24"/>
          <w:lang w:val="en-GB"/>
        </w:rPr>
        <w:t>the cow 1</w:t>
      </w:r>
      <w:r w:rsidRPr="00573669">
        <w:rPr>
          <w:rFonts w:cs="Arial"/>
          <w:szCs w:val="24"/>
          <w:lang w:val="en-GB"/>
        </w:rPr>
        <w:t>,</w:t>
      </w:r>
      <w:r w:rsidRPr="00331142">
        <w:rPr>
          <w:rFonts w:cs="Arial"/>
          <w:szCs w:val="24"/>
          <w:lang w:val="en-GB"/>
        </w:rPr>
        <w:t xml:space="preserve"> a 119</w:t>
      </w:r>
      <w:r>
        <w:rPr>
          <w:rFonts w:cs="Arial"/>
          <w:szCs w:val="24"/>
          <w:lang w:val="en-GB"/>
        </w:rPr>
        <w:t>%</w:t>
      </w:r>
      <w:r w:rsidRPr="00331142">
        <w:rPr>
          <w:rFonts w:cs="Arial"/>
          <w:szCs w:val="24"/>
          <w:lang w:val="en-GB"/>
        </w:rPr>
        <w:t xml:space="preserve"> increase was observed in the total number of oocytes retrieved compared with the protocol used in this same animal in 2024 (</w:t>
      </w:r>
      <w:proofErr w:type="spellStart"/>
      <w:r w:rsidRPr="00331142">
        <w:rPr>
          <w:rFonts w:cs="Arial"/>
          <w:szCs w:val="24"/>
          <w:lang w:val="en-GB"/>
        </w:rPr>
        <w:t>Metony</w:t>
      </w:r>
      <w:proofErr w:type="spellEnd"/>
      <w:r w:rsidRPr="00331142">
        <w:rPr>
          <w:rFonts w:cs="Arial"/>
          <w:szCs w:val="24"/>
          <w:lang w:val="en-GB"/>
        </w:rPr>
        <w:t xml:space="preserve"> </w:t>
      </w:r>
      <w:r w:rsidRPr="00FE0DD9">
        <w:rPr>
          <w:rFonts w:cs="Arial"/>
          <w:szCs w:val="24"/>
          <w:lang w:val="en-GB"/>
        </w:rPr>
        <w:t>et al.</w:t>
      </w:r>
      <w:r w:rsidRPr="00331142">
        <w:rPr>
          <w:rFonts w:cs="Arial"/>
          <w:szCs w:val="24"/>
          <w:lang w:val="en-GB"/>
        </w:rPr>
        <w:t>, 2025) (rising from 9.25±3.10 to 20.25±12.71), whilst also doubling the total number of Grade I oocytes. Although statistically these differences remain as trends due to high inter</w:t>
      </w:r>
      <w:r w:rsidR="006A1414">
        <w:rPr>
          <w:rFonts w:cs="Arial"/>
          <w:szCs w:val="24"/>
          <w:lang w:val="en-GB"/>
        </w:rPr>
        <w:t>-</w:t>
      </w:r>
      <w:r w:rsidRPr="00331142">
        <w:rPr>
          <w:rFonts w:cs="Arial"/>
          <w:szCs w:val="24"/>
          <w:lang w:val="en-GB"/>
        </w:rPr>
        <w:t>session variability, biologically the data suggest greater efficiency in follicular recruitment.</w:t>
      </w:r>
    </w:p>
    <w:p w14:paraId="40BEC0DF" w14:textId="77777777" w:rsidR="00900D0D" w:rsidRPr="00BD01C1" w:rsidRDefault="00900D0D" w:rsidP="00AB3E12">
      <w:pPr>
        <w:spacing w:after="0"/>
        <w:ind w:firstLine="425"/>
        <w:rPr>
          <w:rFonts w:cs="Arial"/>
          <w:szCs w:val="24"/>
          <w:highlight w:val="yellow"/>
          <w:lang w:val="en-GB"/>
        </w:rPr>
      </w:pPr>
    </w:p>
    <w:p w14:paraId="6402C82D" w14:textId="77777777" w:rsidR="00331142" w:rsidRPr="00C2388C" w:rsidRDefault="00331142" w:rsidP="00AB3E12">
      <w:pPr>
        <w:spacing w:after="0"/>
        <w:ind w:firstLine="284"/>
        <w:rPr>
          <w:rFonts w:cs="Arial"/>
          <w:szCs w:val="24"/>
          <w:lang w:val="en-US"/>
        </w:rPr>
      </w:pPr>
      <w:r w:rsidRPr="00C2388C">
        <w:rPr>
          <w:rFonts w:cs="Arial"/>
          <w:b/>
          <w:bCs/>
          <w:szCs w:val="24"/>
          <w:lang w:val="en-US"/>
        </w:rPr>
        <w:t>Keywords</w:t>
      </w:r>
      <w:r w:rsidRPr="00C2388C">
        <w:rPr>
          <w:rFonts w:cs="Arial"/>
          <w:szCs w:val="24"/>
          <w:lang w:val="en-US"/>
        </w:rPr>
        <w:t xml:space="preserve">: bovine, </w:t>
      </w:r>
      <w:proofErr w:type="spellStart"/>
      <w:r w:rsidRPr="00C2388C">
        <w:rPr>
          <w:rFonts w:cs="Arial"/>
          <w:szCs w:val="24"/>
          <w:lang w:val="en-US"/>
        </w:rPr>
        <w:t>Murciano-Levantina</w:t>
      </w:r>
      <w:proofErr w:type="spellEnd"/>
      <w:r w:rsidRPr="00C2388C">
        <w:rPr>
          <w:rFonts w:cs="Arial"/>
          <w:szCs w:val="24"/>
          <w:lang w:val="en-US"/>
        </w:rPr>
        <w:t xml:space="preserve"> breed, ovarian stimulation, </w:t>
      </w:r>
      <w:proofErr w:type="spellStart"/>
      <w:r w:rsidRPr="00C2388C">
        <w:rPr>
          <w:rFonts w:cs="Arial"/>
          <w:szCs w:val="24"/>
          <w:lang w:val="en-US"/>
        </w:rPr>
        <w:t>rbFSH</w:t>
      </w:r>
      <w:proofErr w:type="spellEnd"/>
      <w:r w:rsidRPr="00C2388C">
        <w:rPr>
          <w:rFonts w:cs="Arial"/>
          <w:szCs w:val="24"/>
          <w:lang w:val="en-US"/>
        </w:rPr>
        <w:t xml:space="preserve">, </w:t>
      </w:r>
      <w:r w:rsidRPr="00645489">
        <w:rPr>
          <w:rFonts w:cs="Arial"/>
          <w:szCs w:val="24"/>
          <w:lang w:val="en-US"/>
        </w:rPr>
        <w:t>AD</w:t>
      </w:r>
      <w:r w:rsidRPr="00645489">
        <w:rPr>
          <w:rFonts w:cs="Arial"/>
          <w:szCs w:val="24"/>
          <w:vertAlign w:val="subscript"/>
          <w:lang w:val="en-US"/>
        </w:rPr>
        <w:t>3</w:t>
      </w:r>
      <w:r w:rsidRPr="00645489">
        <w:rPr>
          <w:rFonts w:cs="Arial"/>
          <w:szCs w:val="24"/>
          <w:lang w:val="en-US"/>
        </w:rPr>
        <w:t>E</w:t>
      </w:r>
      <w:r w:rsidRPr="00C2388C">
        <w:rPr>
          <w:rFonts w:cs="Arial"/>
          <w:szCs w:val="24"/>
          <w:lang w:val="en-US"/>
        </w:rPr>
        <w:t xml:space="preserve"> vitamin complex, OPU, oocyte quality.</w:t>
      </w:r>
    </w:p>
    <w:p w14:paraId="489F9BDB" w14:textId="77777777" w:rsidR="00BD01C1" w:rsidRPr="00331142" w:rsidRDefault="00BD01C1" w:rsidP="00AB3E12">
      <w:pPr>
        <w:spacing w:after="0"/>
        <w:ind w:firstLine="425"/>
        <w:rPr>
          <w:rFonts w:cs="Arial"/>
          <w:szCs w:val="24"/>
          <w:lang w:val="en-US"/>
        </w:rPr>
      </w:pPr>
    </w:p>
    <w:p w14:paraId="5EDA9634" w14:textId="36F68FEB" w:rsidR="001A238D" w:rsidRPr="002A1713" w:rsidRDefault="00C912F0" w:rsidP="00AB3E12">
      <w:pPr>
        <w:pStyle w:val="Ttulo1"/>
        <w:spacing w:before="0"/>
        <w:ind w:firstLine="0"/>
        <w:rPr>
          <w:rFonts w:ascii="Arial" w:hAnsi="Arial" w:cs="Arial"/>
          <w:b/>
          <w:bCs/>
          <w:color w:val="auto"/>
          <w:sz w:val="24"/>
          <w:szCs w:val="24"/>
        </w:rPr>
      </w:pPr>
      <w:bookmarkStart w:id="2" w:name="_Toc201764209"/>
      <w:r w:rsidRPr="002A1713">
        <w:rPr>
          <w:rFonts w:ascii="Arial" w:hAnsi="Arial" w:cs="Arial"/>
          <w:b/>
          <w:bCs/>
          <w:color w:val="auto"/>
          <w:sz w:val="24"/>
          <w:szCs w:val="24"/>
        </w:rPr>
        <w:lastRenderedPageBreak/>
        <w:t>INTRODUCCIÓN</w:t>
      </w:r>
      <w:bookmarkEnd w:id="2"/>
    </w:p>
    <w:p w14:paraId="70C958F9" w14:textId="2F516967" w:rsidR="00D17900" w:rsidRDefault="00D17900" w:rsidP="00AB3E12">
      <w:pPr>
        <w:spacing w:after="0"/>
        <w:ind w:firstLine="284"/>
        <w:rPr>
          <w:rFonts w:cs="Arial"/>
          <w:szCs w:val="24"/>
        </w:rPr>
      </w:pPr>
      <w:r w:rsidRPr="008909C0">
        <w:rPr>
          <w:rFonts w:cs="Arial"/>
          <w:szCs w:val="24"/>
        </w:rPr>
        <w:t xml:space="preserve">La </w:t>
      </w:r>
      <w:r>
        <w:rPr>
          <w:rFonts w:cs="Arial"/>
          <w:szCs w:val="24"/>
        </w:rPr>
        <w:t xml:space="preserve">raza </w:t>
      </w:r>
      <w:r w:rsidRPr="008909C0">
        <w:rPr>
          <w:rFonts w:cs="Arial"/>
          <w:szCs w:val="24"/>
        </w:rPr>
        <w:t xml:space="preserve">bovina </w:t>
      </w:r>
      <w:proofErr w:type="gramStart"/>
      <w:r w:rsidRPr="008909C0">
        <w:rPr>
          <w:rFonts w:cs="Arial"/>
          <w:szCs w:val="24"/>
        </w:rPr>
        <w:t>Murciano</w:t>
      </w:r>
      <w:proofErr w:type="gramEnd"/>
      <w:r w:rsidRPr="008909C0">
        <w:rPr>
          <w:rFonts w:cs="Arial"/>
          <w:szCs w:val="24"/>
        </w:rPr>
        <w:t xml:space="preserve">-Levantina </w:t>
      </w:r>
      <w:r>
        <w:rPr>
          <w:rFonts w:cs="Arial"/>
          <w:szCs w:val="24"/>
        </w:rPr>
        <w:t xml:space="preserve">(M-L) es </w:t>
      </w:r>
      <w:r w:rsidRPr="008909C0">
        <w:rPr>
          <w:rFonts w:cs="Arial"/>
          <w:szCs w:val="24"/>
        </w:rPr>
        <w:t xml:space="preserve">una raza autóctona del Levante </w:t>
      </w:r>
      <w:r w:rsidR="00502B6F">
        <w:rPr>
          <w:rFonts w:cs="Arial"/>
          <w:szCs w:val="24"/>
        </w:rPr>
        <w:t>españo</w:t>
      </w:r>
      <w:r w:rsidRPr="008909C0">
        <w:rPr>
          <w:rFonts w:cs="Arial"/>
          <w:szCs w:val="24"/>
        </w:rPr>
        <w:t xml:space="preserve">l, que desciende del </w:t>
      </w:r>
      <w:r w:rsidRPr="008909C0">
        <w:rPr>
          <w:rFonts w:cs="Arial"/>
          <w:i/>
          <w:iCs/>
          <w:szCs w:val="24"/>
        </w:rPr>
        <w:t xml:space="preserve">Bos Taurus </w:t>
      </w:r>
      <w:proofErr w:type="spellStart"/>
      <w:r w:rsidRPr="008909C0">
        <w:rPr>
          <w:rFonts w:cs="Arial"/>
          <w:i/>
          <w:iCs/>
          <w:szCs w:val="24"/>
        </w:rPr>
        <w:t>frontosus</w:t>
      </w:r>
      <w:proofErr w:type="spellEnd"/>
      <w:r w:rsidRPr="008909C0">
        <w:rPr>
          <w:rFonts w:cs="Arial"/>
          <w:szCs w:val="24"/>
        </w:rPr>
        <w:t xml:space="preserve"> junto con </w:t>
      </w:r>
      <w:r w:rsidRPr="008909C0">
        <w:rPr>
          <w:rFonts w:cs="Arial"/>
          <w:i/>
          <w:iCs/>
          <w:szCs w:val="24"/>
        </w:rPr>
        <w:t>B</w:t>
      </w:r>
      <w:r>
        <w:rPr>
          <w:rFonts w:cs="Arial"/>
          <w:i/>
          <w:iCs/>
          <w:szCs w:val="24"/>
        </w:rPr>
        <w:t>.</w:t>
      </w:r>
      <w:r w:rsidRPr="008909C0">
        <w:rPr>
          <w:rFonts w:cs="Arial"/>
          <w:i/>
          <w:iCs/>
          <w:szCs w:val="24"/>
        </w:rPr>
        <w:t xml:space="preserve"> Taurus </w:t>
      </w:r>
      <w:proofErr w:type="spellStart"/>
      <w:r w:rsidRPr="008909C0">
        <w:rPr>
          <w:rFonts w:cs="Arial"/>
          <w:i/>
          <w:iCs/>
          <w:szCs w:val="24"/>
        </w:rPr>
        <w:t>brachicero</w:t>
      </w:r>
      <w:proofErr w:type="spellEnd"/>
      <w:r w:rsidRPr="008909C0">
        <w:rPr>
          <w:rFonts w:cs="Arial"/>
          <w:szCs w:val="24"/>
        </w:rPr>
        <w:t xml:space="preserve"> (Aparicio, 1960). </w:t>
      </w:r>
      <w:r>
        <w:rPr>
          <w:rFonts w:cs="Arial"/>
          <w:szCs w:val="24"/>
        </w:rPr>
        <w:t>Son</w:t>
      </w:r>
      <w:r w:rsidRPr="008909C0">
        <w:rPr>
          <w:rFonts w:cs="Arial"/>
          <w:szCs w:val="24"/>
        </w:rPr>
        <w:t xml:space="preserve"> ejemplares</w:t>
      </w:r>
      <w:r>
        <w:rPr>
          <w:rFonts w:cs="Arial"/>
          <w:szCs w:val="24"/>
        </w:rPr>
        <w:t xml:space="preserve"> de trabajo-carne, que</w:t>
      </w:r>
      <w:r w:rsidRPr="008909C0">
        <w:rPr>
          <w:rFonts w:cs="Arial"/>
          <w:szCs w:val="24"/>
        </w:rPr>
        <w:t xml:space="preserve"> tienen un tamaño medio</w:t>
      </w:r>
      <w:r w:rsidR="00502B6F">
        <w:rPr>
          <w:rFonts w:cs="Arial"/>
          <w:szCs w:val="24"/>
        </w:rPr>
        <w:t>,</w:t>
      </w:r>
      <w:r w:rsidRPr="008909C0">
        <w:rPr>
          <w:rFonts w:cs="Arial"/>
          <w:szCs w:val="24"/>
        </w:rPr>
        <w:t xml:space="preserve"> capa castaña</w:t>
      </w:r>
      <w:r w:rsidR="00502B6F">
        <w:rPr>
          <w:rFonts w:cs="Arial"/>
          <w:szCs w:val="24"/>
        </w:rPr>
        <w:t xml:space="preserve"> y</w:t>
      </w:r>
      <w:r w:rsidRPr="008909C0">
        <w:rPr>
          <w:rFonts w:cs="Arial"/>
          <w:szCs w:val="24"/>
        </w:rPr>
        <w:t xml:space="preserve"> perfil convexo, con encornadura en rueda lateral y con un carácter tranquilo y dócil que facilita su manejo. Por desgracia, hoy en día esta raza se encuentra en peligro de extinción </w:t>
      </w:r>
      <w:r>
        <w:rPr>
          <w:rFonts w:cs="Arial"/>
          <w:szCs w:val="24"/>
        </w:rPr>
        <w:t xml:space="preserve">debido </w:t>
      </w:r>
      <w:r w:rsidRPr="008909C0">
        <w:rPr>
          <w:rFonts w:cs="Arial"/>
          <w:szCs w:val="24"/>
        </w:rPr>
        <w:t>al desarrollo de</w:t>
      </w:r>
      <w:r>
        <w:rPr>
          <w:rFonts w:cs="Arial"/>
          <w:szCs w:val="24"/>
        </w:rPr>
        <w:t xml:space="preserve"> </w:t>
      </w:r>
      <w:r w:rsidRPr="00157CD5">
        <w:rPr>
          <w:rFonts w:cs="Arial"/>
          <w:szCs w:val="24"/>
        </w:rPr>
        <w:t>la</w:t>
      </w:r>
      <w:r>
        <w:rPr>
          <w:rFonts w:cs="Arial"/>
          <w:szCs w:val="24"/>
        </w:rPr>
        <w:t xml:space="preserve"> maquinaria </w:t>
      </w:r>
      <w:r w:rsidRPr="008909C0">
        <w:rPr>
          <w:rFonts w:cs="Arial"/>
          <w:szCs w:val="24"/>
        </w:rPr>
        <w:t xml:space="preserve">agrícola y la difusión de otras razas cárnicas de mayor rendimiento; quedando tan solo 40 animales </w:t>
      </w:r>
      <w:r w:rsidRPr="00157CD5">
        <w:rPr>
          <w:rFonts w:cs="Arial"/>
          <w:szCs w:val="24"/>
        </w:rPr>
        <w:t>ubicados</w:t>
      </w:r>
      <w:r w:rsidRPr="008909C0">
        <w:rPr>
          <w:rFonts w:cs="Arial"/>
          <w:szCs w:val="24"/>
        </w:rPr>
        <w:t xml:space="preserve"> en </w:t>
      </w:r>
      <w:r>
        <w:rPr>
          <w:rFonts w:cs="Arial"/>
          <w:szCs w:val="24"/>
        </w:rPr>
        <w:t xml:space="preserve">las provincias de </w:t>
      </w:r>
      <w:r w:rsidRPr="008909C0">
        <w:rPr>
          <w:rFonts w:cs="Arial"/>
          <w:szCs w:val="24"/>
        </w:rPr>
        <w:t>Almería, Alicante y Murcia</w:t>
      </w:r>
      <w:r w:rsidR="005F3CB0">
        <w:rPr>
          <w:rFonts w:cs="Arial"/>
          <w:szCs w:val="24"/>
        </w:rPr>
        <w:t xml:space="preserve"> (España)</w:t>
      </w:r>
      <w:r>
        <w:rPr>
          <w:rFonts w:cs="Arial"/>
          <w:szCs w:val="24"/>
        </w:rPr>
        <w:t>,</w:t>
      </w:r>
      <w:r w:rsidRPr="008909C0">
        <w:rPr>
          <w:rFonts w:cs="Arial"/>
          <w:szCs w:val="24"/>
        </w:rPr>
        <w:t xml:space="preserve"> en un total de 9 ganaderías (MAPA, 2025)</w:t>
      </w:r>
      <w:r>
        <w:rPr>
          <w:rFonts w:cs="Arial"/>
          <w:szCs w:val="24"/>
        </w:rPr>
        <w:t xml:space="preserve">. </w:t>
      </w:r>
      <w:r w:rsidRPr="008909C0">
        <w:rPr>
          <w:rFonts w:cs="Arial"/>
          <w:szCs w:val="24"/>
        </w:rPr>
        <w:t>Por ello, la Asociación de Criadores de la Raza Murciano</w:t>
      </w:r>
      <w:r>
        <w:rPr>
          <w:rFonts w:cs="Arial"/>
          <w:szCs w:val="24"/>
        </w:rPr>
        <w:t>-</w:t>
      </w:r>
      <w:r w:rsidRPr="008909C0">
        <w:rPr>
          <w:rFonts w:cs="Arial"/>
          <w:szCs w:val="24"/>
        </w:rPr>
        <w:t>Levantina (AVAMUR) se encarga de promover su conservación y recuperación.</w:t>
      </w:r>
      <w:r w:rsidRPr="0078704A">
        <w:t xml:space="preserve"> </w:t>
      </w:r>
      <w:r w:rsidRPr="0078704A">
        <w:rPr>
          <w:rFonts w:cs="Arial"/>
          <w:szCs w:val="24"/>
        </w:rPr>
        <w:t>Sin embargo, el reducido tamaño poblacional y el consecuente riesgo de consanguinidad hacen que los métodos reproductivos tradicionales resulten insuficientes</w:t>
      </w:r>
      <w:r>
        <w:rPr>
          <w:rFonts w:cs="Arial"/>
          <w:szCs w:val="24"/>
        </w:rPr>
        <w:t xml:space="preserve"> para su recuperación</w:t>
      </w:r>
      <w:r w:rsidRPr="0078704A">
        <w:rPr>
          <w:rFonts w:cs="Arial"/>
          <w:szCs w:val="24"/>
        </w:rPr>
        <w:t>.</w:t>
      </w:r>
      <w:r w:rsidRPr="008909C0">
        <w:rPr>
          <w:rFonts w:cs="Arial"/>
          <w:szCs w:val="24"/>
        </w:rPr>
        <w:t xml:space="preserve"> </w:t>
      </w:r>
    </w:p>
    <w:p w14:paraId="7529CBF7" w14:textId="61A91D8D" w:rsidR="00D17900" w:rsidRDefault="00D17900" w:rsidP="00AB3E12">
      <w:pPr>
        <w:spacing w:after="0"/>
        <w:ind w:firstLine="425"/>
        <w:rPr>
          <w:rFonts w:cs="Arial"/>
          <w:szCs w:val="24"/>
        </w:rPr>
      </w:pPr>
      <w:r w:rsidRPr="008909C0">
        <w:rPr>
          <w:rFonts w:cs="Arial"/>
          <w:szCs w:val="24"/>
        </w:rPr>
        <w:t>Aquí es donde adquiere importancia el uso de biotecnologías reproductivas avanzadas</w:t>
      </w:r>
      <w:r>
        <w:rPr>
          <w:rFonts w:cs="Arial"/>
          <w:szCs w:val="24"/>
        </w:rPr>
        <w:t>,</w:t>
      </w:r>
      <w:r w:rsidRPr="008909C0">
        <w:rPr>
          <w:rFonts w:cs="Arial"/>
          <w:szCs w:val="24"/>
        </w:rPr>
        <w:t xml:space="preserve"> </w:t>
      </w:r>
      <w:r>
        <w:rPr>
          <w:rFonts w:cs="Arial"/>
          <w:szCs w:val="24"/>
        </w:rPr>
        <w:t>que son estrategias fundamentales</w:t>
      </w:r>
      <w:r w:rsidRPr="008909C0">
        <w:rPr>
          <w:rFonts w:cs="Arial"/>
          <w:szCs w:val="24"/>
        </w:rPr>
        <w:t xml:space="preserve"> </w:t>
      </w:r>
      <w:r w:rsidRPr="00D6537F">
        <w:rPr>
          <w:rFonts w:cs="Arial"/>
          <w:szCs w:val="24"/>
        </w:rPr>
        <w:t>para salvaguardar la viabilidad genética y preservación de poblaciones amenazadas</w:t>
      </w:r>
      <w:r>
        <w:rPr>
          <w:rFonts w:cs="Arial"/>
          <w:szCs w:val="24"/>
        </w:rPr>
        <w:t xml:space="preserve"> </w:t>
      </w:r>
      <w:r w:rsidRPr="008909C0">
        <w:rPr>
          <w:rFonts w:cs="Arial"/>
          <w:szCs w:val="24"/>
        </w:rPr>
        <w:t>(</w:t>
      </w:r>
      <w:proofErr w:type="spellStart"/>
      <w:r w:rsidRPr="008909C0">
        <w:rPr>
          <w:rFonts w:cs="Arial"/>
          <w:szCs w:val="24"/>
        </w:rPr>
        <w:t>Metony</w:t>
      </w:r>
      <w:proofErr w:type="spellEnd"/>
      <w:r w:rsidRPr="008909C0">
        <w:rPr>
          <w:rFonts w:cs="Arial"/>
          <w:szCs w:val="24"/>
        </w:rPr>
        <w:t xml:space="preserve"> </w:t>
      </w:r>
      <w:r w:rsidRPr="00AE798E">
        <w:rPr>
          <w:rFonts w:cs="Arial"/>
          <w:szCs w:val="24"/>
        </w:rPr>
        <w:t>et al.,</w:t>
      </w:r>
      <w:r w:rsidRPr="008909C0">
        <w:rPr>
          <w:rFonts w:cs="Arial"/>
          <w:szCs w:val="24"/>
        </w:rPr>
        <w:t xml:space="preserve"> 2025).</w:t>
      </w:r>
      <w:r>
        <w:rPr>
          <w:rFonts w:cs="Arial"/>
          <w:szCs w:val="24"/>
        </w:rPr>
        <w:t xml:space="preserve"> </w:t>
      </w:r>
      <w:r w:rsidRPr="007B1B0D">
        <w:rPr>
          <w:rFonts w:cs="Arial"/>
          <w:szCs w:val="24"/>
        </w:rPr>
        <w:t>De cara a potenciar la variabilidad genética y dotar de mayores recursos al Banco de Germoplasma del Instituto Murciano de Investigación y Desarrollo Agrario y Medioambiental (IMIDA)</w:t>
      </w:r>
      <w:r>
        <w:rPr>
          <w:rFonts w:cs="Arial"/>
          <w:szCs w:val="24"/>
        </w:rPr>
        <w:t>,</w:t>
      </w:r>
      <w:r w:rsidRPr="008909C0">
        <w:rPr>
          <w:rFonts w:cs="Arial"/>
          <w:szCs w:val="24"/>
        </w:rPr>
        <w:t xml:space="preserve"> se </w:t>
      </w:r>
      <w:r>
        <w:rPr>
          <w:rFonts w:cs="Arial"/>
          <w:szCs w:val="24"/>
        </w:rPr>
        <w:t xml:space="preserve">vienen empleando diversas técnicas </w:t>
      </w:r>
      <w:r w:rsidRPr="008909C0">
        <w:rPr>
          <w:rFonts w:cs="Arial"/>
          <w:szCs w:val="24"/>
        </w:rPr>
        <w:t>como</w:t>
      </w:r>
      <w:r>
        <w:rPr>
          <w:rFonts w:cs="Arial"/>
          <w:szCs w:val="24"/>
        </w:rPr>
        <w:t>,</w:t>
      </w:r>
      <w:r w:rsidRPr="008909C0">
        <w:rPr>
          <w:rFonts w:cs="Arial"/>
          <w:szCs w:val="24"/>
        </w:rPr>
        <w:t xml:space="preserve"> </w:t>
      </w:r>
      <w:r>
        <w:rPr>
          <w:rFonts w:cs="Arial"/>
          <w:szCs w:val="24"/>
        </w:rPr>
        <w:t xml:space="preserve">por ejemplo, </w:t>
      </w:r>
      <w:r w:rsidRPr="008909C0">
        <w:rPr>
          <w:rFonts w:cs="Arial"/>
          <w:szCs w:val="24"/>
        </w:rPr>
        <w:t xml:space="preserve">la punción folicular transvaginal </w:t>
      </w:r>
      <w:proofErr w:type="spellStart"/>
      <w:r w:rsidRPr="008909C0">
        <w:rPr>
          <w:rFonts w:cs="Arial"/>
          <w:szCs w:val="24"/>
        </w:rPr>
        <w:t>ecoguiada</w:t>
      </w:r>
      <w:proofErr w:type="spellEnd"/>
      <w:r w:rsidRPr="008909C0">
        <w:rPr>
          <w:rFonts w:cs="Arial"/>
          <w:szCs w:val="24"/>
        </w:rPr>
        <w:t xml:space="preserve"> (</w:t>
      </w:r>
      <w:proofErr w:type="spellStart"/>
      <w:r w:rsidRPr="00F77C1B">
        <w:rPr>
          <w:rFonts w:cs="Arial"/>
          <w:i/>
          <w:iCs/>
          <w:szCs w:val="24"/>
        </w:rPr>
        <w:t>Ovum</w:t>
      </w:r>
      <w:proofErr w:type="spellEnd"/>
      <w:r w:rsidRPr="00F77C1B">
        <w:rPr>
          <w:rFonts w:cs="Arial"/>
          <w:i/>
          <w:iCs/>
          <w:szCs w:val="24"/>
        </w:rPr>
        <w:t xml:space="preserve"> Pick-Up</w:t>
      </w:r>
      <w:r w:rsidRPr="008909C0">
        <w:rPr>
          <w:rFonts w:cs="Arial"/>
          <w:szCs w:val="24"/>
        </w:rPr>
        <w:t xml:space="preserve">, OPU), </w:t>
      </w:r>
      <w:r>
        <w:rPr>
          <w:rFonts w:cs="Arial"/>
          <w:szCs w:val="24"/>
        </w:rPr>
        <w:t>para obtener</w:t>
      </w:r>
      <w:r w:rsidRPr="008909C0">
        <w:rPr>
          <w:rFonts w:cs="Arial"/>
          <w:szCs w:val="24"/>
        </w:rPr>
        <w:t xml:space="preserve"> ovocitos de hembras </w:t>
      </w:r>
      <w:r>
        <w:rPr>
          <w:rFonts w:cs="Arial"/>
          <w:szCs w:val="24"/>
        </w:rPr>
        <w:t>donantes</w:t>
      </w:r>
      <w:r w:rsidR="00502B6F">
        <w:rPr>
          <w:rFonts w:cs="Arial"/>
          <w:szCs w:val="24"/>
        </w:rPr>
        <w:t xml:space="preserve"> vivas</w:t>
      </w:r>
      <w:r>
        <w:rPr>
          <w:rFonts w:cs="Arial"/>
          <w:szCs w:val="24"/>
        </w:rPr>
        <w:t xml:space="preserve">, y posibilitar </w:t>
      </w:r>
      <w:r w:rsidRPr="00CD1ABF">
        <w:rPr>
          <w:rFonts w:cs="Arial"/>
          <w:szCs w:val="24"/>
        </w:rPr>
        <w:t xml:space="preserve">su posterior uso en </w:t>
      </w:r>
      <w:r>
        <w:rPr>
          <w:rFonts w:cs="Arial"/>
          <w:szCs w:val="24"/>
        </w:rPr>
        <w:t xml:space="preserve">procesos de </w:t>
      </w:r>
      <w:r w:rsidRPr="00C01017">
        <w:rPr>
          <w:rFonts w:cs="Arial"/>
          <w:szCs w:val="24"/>
        </w:rPr>
        <w:t xml:space="preserve">maduración </w:t>
      </w:r>
      <w:r>
        <w:rPr>
          <w:rFonts w:cs="Arial"/>
          <w:szCs w:val="24"/>
        </w:rPr>
        <w:t>y</w:t>
      </w:r>
      <w:r w:rsidRPr="00F50F30">
        <w:rPr>
          <w:rFonts w:cs="Arial"/>
          <w:szCs w:val="24"/>
        </w:rPr>
        <w:t xml:space="preserve"> </w:t>
      </w:r>
      <w:r w:rsidRPr="00C01017">
        <w:rPr>
          <w:rFonts w:cs="Arial"/>
          <w:szCs w:val="24"/>
        </w:rPr>
        <w:t xml:space="preserve">fecundación </w:t>
      </w:r>
      <w:r w:rsidRPr="00C01017">
        <w:rPr>
          <w:rFonts w:cs="Arial"/>
          <w:i/>
          <w:iCs/>
          <w:szCs w:val="24"/>
        </w:rPr>
        <w:t>in vitro</w:t>
      </w:r>
      <w:r w:rsidRPr="00C01017">
        <w:rPr>
          <w:rFonts w:cs="Arial"/>
          <w:szCs w:val="24"/>
        </w:rPr>
        <w:t xml:space="preserve"> (</w:t>
      </w:r>
      <w:r>
        <w:rPr>
          <w:rFonts w:cs="Arial"/>
          <w:szCs w:val="24"/>
        </w:rPr>
        <w:t>MIV/</w:t>
      </w:r>
      <w:r w:rsidRPr="00C01017">
        <w:rPr>
          <w:rFonts w:cs="Arial"/>
          <w:szCs w:val="24"/>
        </w:rPr>
        <w:t xml:space="preserve">FIV) </w:t>
      </w:r>
      <w:r w:rsidRPr="00CD1ABF">
        <w:rPr>
          <w:rFonts w:cs="Arial"/>
          <w:szCs w:val="24"/>
        </w:rPr>
        <w:t>y/o</w:t>
      </w:r>
      <w:r w:rsidRPr="00C01017">
        <w:rPr>
          <w:rFonts w:cs="Arial"/>
          <w:szCs w:val="24"/>
        </w:rPr>
        <w:t xml:space="preserve"> </w:t>
      </w:r>
      <w:proofErr w:type="spellStart"/>
      <w:r w:rsidRPr="00C01017">
        <w:rPr>
          <w:rFonts w:cs="Arial"/>
          <w:szCs w:val="24"/>
        </w:rPr>
        <w:t>criopreservación</w:t>
      </w:r>
      <w:proofErr w:type="spellEnd"/>
      <w:r w:rsidRPr="00C01017">
        <w:rPr>
          <w:rFonts w:cs="Arial"/>
          <w:szCs w:val="24"/>
        </w:rPr>
        <w:t xml:space="preserve"> </w:t>
      </w:r>
      <w:r w:rsidRPr="008909C0">
        <w:rPr>
          <w:rFonts w:cs="Arial"/>
          <w:szCs w:val="24"/>
        </w:rPr>
        <w:t>(Ruiz</w:t>
      </w:r>
      <w:r w:rsidR="00644505">
        <w:rPr>
          <w:rFonts w:cs="Arial"/>
          <w:szCs w:val="24"/>
        </w:rPr>
        <w:t>, 2020</w:t>
      </w:r>
      <w:r w:rsidRPr="008909C0">
        <w:rPr>
          <w:rFonts w:cs="Arial"/>
          <w:szCs w:val="24"/>
        </w:rPr>
        <w:t>)</w:t>
      </w:r>
      <w:r w:rsidR="00502B6F">
        <w:rPr>
          <w:rFonts w:cs="Arial"/>
          <w:szCs w:val="24"/>
        </w:rPr>
        <w:t>.</w:t>
      </w:r>
    </w:p>
    <w:p w14:paraId="0D33B127" w14:textId="7E078B4A" w:rsidR="00D17900" w:rsidRPr="00D17900" w:rsidRDefault="00D17900" w:rsidP="00AB3E12">
      <w:pPr>
        <w:spacing w:after="0"/>
        <w:ind w:firstLine="425"/>
        <w:rPr>
          <w:rFonts w:cs="Arial"/>
          <w:szCs w:val="24"/>
        </w:rPr>
      </w:pPr>
      <w:r w:rsidRPr="00D17900">
        <w:rPr>
          <w:rFonts w:cs="Arial"/>
          <w:szCs w:val="24"/>
        </w:rPr>
        <w:t xml:space="preserve">Aunque la OPU puede realizarse en ciclos naturales sin estimulación previa </w:t>
      </w:r>
      <w:r w:rsidR="00AE798E">
        <w:rPr>
          <w:rFonts w:cs="Arial"/>
          <w:szCs w:val="24"/>
        </w:rPr>
        <w:t xml:space="preserve">y </w:t>
      </w:r>
      <w:r w:rsidRPr="00D17900">
        <w:rPr>
          <w:rFonts w:cs="Arial"/>
          <w:szCs w:val="24"/>
        </w:rPr>
        <w:t xml:space="preserve">sin costes operativos, este abordaje ofrece un bajo rendimiento cuantitativo por sesión. En este sentido, se ha demostrado que </w:t>
      </w:r>
      <w:r>
        <w:rPr>
          <w:rFonts w:cs="Arial"/>
          <w:szCs w:val="24"/>
        </w:rPr>
        <w:t>la OPU</w:t>
      </w:r>
      <w:r w:rsidRPr="009A4B37">
        <w:rPr>
          <w:rFonts w:cs="Arial"/>
          <w:szCs w:val="24"/>
        </w:rPr>
        <w:t xml:space="preserve"> obtiene mejores resultados cuando las hembras </w:t>
      </w:r>
      <w:r>
        <w:rPr>
          <w:rFonts w:cs="Arial"/>
          <w:szCs w:val="24"/>
        </w:rPr>
        <w:t xml:space="preserve">donantes </w:t>
      </w:r>
      <w:r w:rsidRPr="009A4B37">
        <w:rPr>
          <w:rFonts w:cs="Arial"/>
          <w:szCs w:val="24"/>
        </w:rPr>
        <w:t>reciben un tratamiento</w:t>
      </w:r>
      <w:r>
        <w:rPr>
          <w:rFonts w:cs="Arial"/>
          <w:szCs w:val="24"/>
        </w:rPr>
        <w:t xml:space="preserve"> </w:t>
      </w:r>
      <w:r w:rsidRPr="009A4B37">
        <w:rPr>
          <w:rFonts w:cs="Arial"/>
          <w:szCs w:val="24"/>
        </w:rPr>
        <w:t xml:space="preserve">de </w:t>
      </w:r>
      <w:r w:rsidRPr="00030EEB">
        <w:rPr>
          <w:rFonts w:cs="Arial"/>
          <w:szCs w:val="24"/>
        </w:rPr>
        <w:t>hormona folículo estimulante</w:t>
      </w:r>
      <w:r>
        <w:rPr>
          <w:rFonts w:cs="Arial"/>
          <w:szCs w:val="24"/>
        </w:rPr>
        <w:t xml:space="preserve"> (</w:t>
      </w:r>
      <w:r w:rsidRPr="009A4B37">
        <w:rPr>
          <w:rFonts w:cs="Arial"/>
          <w:szCs w:val="24"/>
        </w:rPr>
        <w:t>FSH</w:t>
      </w:r>
      <w:r>
        <w:rPr>
          <w:rFonts w:cs="Arial"/>
          <w:szCs w:val="24"/>
        </w:rPr>
        <w:t>)</w:t>
      </w:r>
      <w:r w:rsidRPr="009A4B37">
        <w:rPr>
          <w:rFonts w:cs="Arial"/>
          <w:szCs w:val="24"/>
        </w:rPr>
        <w:t xml:space="preserve"> para favorecer el desarrollo folicular (</w:t>
      </w:r>
      <w:r>
        <w:rPr>
          <w:rFonts w:cs="Arial"/>
          <w:szCs w:val="24"/>
        </w:rPr>
        <w:t xml:space="preserve">García-González </w:t>
      </w:r>
      <w:r w:rsidRPr="00D17900">
        <w:rPr>
          <w:rFonts w:cs="Arial"/>
          <w:szCs w:val="24"/>
        </w:rPr>
        <w:t>et al.,</w:t>
      </w:r>
      <w:r>
        <w:rPr>
          <w:rFonts w:cs="Arial"/>
          <w:szCs w:val="24"/>
        </w:rPr>
        <w:t xml:space="preserve"> 2025</w:t>
      </w:r>
      <w:r w:rsidRPr="009A4B37">
        <w:rPr>
          <w:rFonts w:cs="Arial"/>
          <w:szCs w:val="24"/>
        </w:rPr>
        <w:t>)</w:t>
      </w:r>
      <w:r w:rsidR="00AE798E">
        <w:rPr>
          <w:rFonts w:cs="Arial"/>
          <w:szCs w:val="24"/>
        </w:rPr>
        <w:t xml:space="preserve"> y que </w:t>
      </w:r>
      <w:r w:rsidRPr="00D17900">
        <w:rPr>
          <w:rFonts w:cs="Arial"/>
          <w:szCs w:val="24"/>
        </w:rPr>
        <w:t xml:space="preserve">la estimulación </w:t>
      </w:r>
      <w:r w:rsidR="00AE798E">
        <w:rPr>
          <w:rFonts w:cs="Arial"/>
          <w:szCs w:val="24"/>
        </w:rPr>
        <w:t xml:space="preserve">hormonal </w:t>
      </w:r>
      <w:r w:rsidRPr="00D17900">
        <w:rPr>
          <w:rFonts w:cs="Arial"/>
          <w:szCs w:val="24"/>
        </w:rPr>
        <w:t xml:space="preserve">previa a la OPU consigue mejorar la consistencia y el tamaño de los folículos disponibles (Romero et al., 2011). Dado que la reserva folicular de la donante es la principal fuente de variabilidad en el </w:t>
      </w:r>
      <w:r w:rsidRPr="00D17900">
        <w:rPr>
          <w:rFonts w:cs="Arial"/>
          <w:szCs w:val="24"/>
        </w:rPr>
        <w:lastRenderedPageBreak/>
        <w:t>éxito de la OPU, el tratamiento ideal debe simular el pico endógeno de FSH previo a una onda folicular y mantener niveles plasmáticos elevados de esta hormona durante 72 h para asegurar el desarrollo folicular continuo (</w:t>
      </w:r>
      <w:proofErr w:type="spellStart"/>
      <w:r w:rsidRPr="00D17900">
        <w:rPr>
          <w:rFonts w:cs="Arial"/>
          <w:szCs w:val="24"/>
        </w:rPr>
        <w:t>Bó</w:t>
      </w:r>
      <w:proofErr w:type="spellEnd"/>
      <w:r w:rsidRPr="00D17900">
        <w:rPr>
          <w:rFonts w:cs="Arial"/>
          <w:szCs w:val="24"/>
        </w:rPr>
        <w:t xml:space="preserve"> &amp; </w:t>
      </w:r>
      <w:proofErr w:type="spellStart"/>
      <w:r w:rsidRPr="00D17900">
        <w:rPr>
          <w:rFonts w:cs="Arial"/>
          <w:szCs w:val="24"/>
        </w:rPr>
        <w:t>Mapletoft</w:t>
      </w:r>
      <w:proofErr w:type="spellEnd"/>
      <w:r w:rsidRPr="00D17900">
        <w:rPr>
          <w:rFonts w:cs="Arial"/>
          <w:szCs w:val="24"/>
        </w:rPr>
        <w:t>, 2020).</w:t>
      </w:r>
    </w:p>
    <w:p w14:paraId="40B7299F" w14:textId="77777777" w:rsidR="0088779C" w:rsidRDefault="0088779C" w:rsidP="0088779C">
      <w:pPr>
        <w:spacing w:after="0"/>
        <w:ind w:firstLine="425"/>
        <w:rPr>
          <w:rFonts w:cs="Arial"/>
          <w:szCs w:val="24"/>
        </w:rPr>
      </w:pPr>
      <w:r w:rsidRPr="00D17900">
        <w:rPr>
          <w:rFonts w:cs="Arial"/>
          <w:szCs w:val="24"/>
        </w:rPr>
        <w:t xml:space="preserve">Los protocolos de estimulación hormonal varían según la hormona empleada, la dosificación y la pauta de administración, teniendo como objetivo maximizar el reclutamiento y crecimiento folicular en ambos ovarios de la donante. </w:t>
      </w:r>
    </w:p>
    <w:p w14:paraId="45FDF82D" w14:textId="3FB024E7" w:rsidR="00D17900" w:rsidRPr="00D17900" w:rsidRDefault="00D17900" w:rsidP="00AB3E12">
      <w:pPr>
        <w:spacing w:after="0"/>
        <w:ind w:firstLine="425"/>
        <w:rPr>
          <w:rFonts w:cs="Arial"/>
          <w:szCs w:val="24"/>
        </w:rPr>
      </w:pPr>
      <w:r w:rsidRPr="00D17900">
        <w:rPr>
          <w:rFonts w:cs="Arial"/>
          <w:szCs w:val="24"/>
        </w:rPr>
        <w:t>Tradicionalmente la estimulación se ha llevado a cabo con el empleo de FSH de origen hipofisario porcino (</w:t>
      </w:r>
      <w:proofErr w:type="spellStart"/>
      <w:r w:rsidRPr="00D17900">
        <w:rPr>
          <w:rFonts w:cs="Arial"/>
          <w:szCs w:val="24"/>
        </w:rPr>
        <w:t>FSHp</w:t>
      </w:r>
      <w:proofErr w:type="spellEnd"/>
      <w:r w:rsidRPr="00D17900">
        <w:rPr>
          <w:rFonts w:cs="Arial"/>
          <w:szCs w:val="24"/>
        </w:rPr>
        <w:t xml:space="preserve">). No obstante, la </w:t>
      </w:r>
      <w:proofErr w:type="spellStart"/>
      <w:r w:rsidRPr="00D17900">
        <w:rPr>
          <w:rFonts w:cs="Arial"/>
          <w:szCs w:val="24"/>
        </w:rPr>
        <w:t>FSHp</w:t>
      </w:r>
      <w:proofErr w:type="spellEnd"/>
      <w:r w:rsidRPr="00D17900">
        <w:rPr>
          <w:rFonts w:cs="Arial"/>
          <w:szCs w:val="24"/>
        </w:rPr>
        <w:t xml:space="preserve"> presenta desventajas sustanciales, como una vida media plasmática corta (que obliga a protocolos de administración seriada cada 12 h), riesgo de contaminación con hormona luteinizante (LH) y la posible inducción de respuesta inmune en el hospedador. Para solventar estas limitaciones, la biotecnología reproductiva ha desarrollado la hormona folículo estimulante recombinante bovina (</w:t>
      </w:r>
      <w:proofErr w:type="spellStart"/>
      <w:r w:rsidRPr="00D17900">
        <w:rPr>
          <w:rFonts w:cs="Arial"/>
          <w:szCs w:val="24"/>
        </w:rPr>
        <w:t>FSHrb</w:t>
      </w:r>
      <w:proofErr w:type="spellEnd"/>
      <w:r w:rsidRPr="00D17900">
        <w:rPr>
          <w:rFonts w:cs="Arial"/>
          <w:szCs w:val="24"/>
        </w:rPr>
        <w:t xml:space="preserve">). Esta molécula carece de contaminación por LH y posee una elevada estabilidad biológica con una vida media superior a las 48 h (Gutiérrez et al., 2022). Estudios recientes demuestran que los parámetros de folículos aspirados, los complejos </w:t>
      </w:r>
      <w:proofErr w:type="spellStart"/>
      <w:r w:rsidRPr="000E3947">
        <w:rPr>
          <w:rFonts w:cs="Arial"/>
          <w:i/>
          <w:iCs/>
          <w:szCs w:val="24"/>
        </w:rPr>
        <w:t>cumulus</w:t>
      </w:r>
      <w:proofErr w:type="spellEnd"/>
      <w:r w:rsidRPr="00D17900">
        <w:rPr>
          <w:rFonts w:cs="Arial"/>
          <w:szCs w:val="24"/>
        </w:rPr>
        <w:t>-ovocito (</w:t>
      </w:r>
      <w:proofErr w:type="spellStart"/>
      <w:r w:rsidRPr="00D17900">
        <w:rPr>
          <w:rFonts w:cs="Arial"/>
          <w:szCs w:val="24"/>
        </w:rPr>
        <w:t>CCOs</w:t>
      </w:r>
      <w:proofErr w:type="spellEnd"/>
      <w:r w:rsidRPr="00D17900">
        <w:rPr>
          <w:rFonts w:cs="Arial"/>
          <w:szCs w:val="24"/>
        </w:rPr>
        <w:t xml:space="preserve">) recuperados y las tasas de maduración de </w:t>
      </w:r>
      <w:proofErr w:type="spellStart"/>
      <w:r w:rsidRPr="00D17900">
        <w:rPr>
          <w:rFonts w:cs="Arial"/>
          <w:szCs w:val="24"/>
        </w:rPr>
        <w:t>FSHrb</w:t>
      </w:r>
      <w:proofErr w:type="spellEnd"/>
      <w:r w:rsidRPr="00D17900">
        <w:rPr>
          <w:rFonts w:cs="Arial"/>
          <w:szCs w:val="24"/>
        </w:rPr>
        <w:t xml:space="preserve"> son equiparables o superiores a los de </w:t>
      </w:r>
      <w:proofErr w:type="spellStart"/>
      <w:r w:rsidRPr="00D17900">
        <w:rPr>
          <w:rFonts w:cs="Arial"/>
          <w:szCs w:val="24"/>
        </w:rPr>
        <w:t>FSHp</w:t>
      </w:r>
      <w:proofErr w:type="spellEnd"/>
      <w:r w:rsidRPr="00D17900">
        <w:rPr>
          <w:rFonts w:cs="Arial"/>
          <w:szCs w:val="24"/>
        </w:rPr>
        <w:t xml:space="preserve"> (</w:t>
      </w:r>
      <w:proofErr w:type="spellStart"/>
      <w:r w:rsidRPr="00D17900">
        <w:rPr>
          <w:rFonts w:cs="Arial"/>
          <w:szCs w:val="24"/>
        </w:rPr>
        <w:t>Chandana</w:t>
      </w:r>
      <w:proofErr w:type="spellEnd"/>
      <w:r w:rsidRPr="00D17900">
        <w:rPr>
          <w:rFonts w:cs="Arial"/>
          <w:szCs w:val="24"/>
        </w:rPr>
        <w:t xml:space="preserve"> et al., 2026). Por tanto, la </w:t>
      </w:r>
      <w:proofErr w:type="spellStart"/>
      <w:r w:rsidRPr="00D17900">
        <w:rPr>
          <w:rFonts w:cs="Arial"/>
          <w:szCs w:val="24"/>
        </w:rPr>
        <w:t>FSHrb</w:t>
      </w:r>
      <w:proofErr w:type="spellEnd"/>
      <w:r w:rsidRPr="00D17900">
        <w:rPr>
          <w:rFonts w:cs="Arial"/>
          <w:szCs w:val="24"/>
        </w:rPr>
        <w:t xml:space="preserve"> constituye una alternativa eficiente que permite sustituir las inyecciones múltiples de </w:t>
      </w:r>
      <w:proofErr w:type="spellStart"/>
      <w:r w:rsidRPr="00D17900">
        <w:rPr>
          <w:rFonts w:cs="Arial"/>
          <w:szCs w:val="24"/>
        </w:rPr>
        <w:t>FSHp</w:t>
      </w:r>
      <w:proofErr w:type="spellEnd"/>
      <w:r w:rsidRPr="00D17900">
        <w:rPr>
          <w:rFonts w:cs="Arial"/>
          <w:szCs w:val="24"/>
        </w:rPr>
        <w:t>, por una única dosis de acción prolongada, reduciendo así el estrés por manejo en las donantes (</w:t>
      </w:r>
      <w:proofErr w:type="spellStart"/>
      <w:r w:rsidRPr="00D17900">
        <w:rPr>
          <w:rFonts w:cs="Arial"/>
          <w:szCs w:val="24"/>
        </w:rPr>
        <w:t>Chandana</w:t>
      </w:r>
      <w:proofErr w:type="spellEnd"/>
      <w:r w:rsidRPr="00D17900">
        <w:rPr>
          <w:rFonts w:cs="Arial"/>
          <w:szCs w:val="24"/>
        </w:rPr>
        <w:t xml:space="preserve"> et al., 2026).</w:t>
      </w:r>
    </w:p>
    <w:p w14:paraId="03A20825" w14:textId="20DA800C" w:rsidR="00D17900" w:rsidRDefault="00D17900" w:rsidP="00AB3E12">
      <w:pPr>
        <w:spacing w:after="0"/>
        <w:ind w:firstLine="425"/>
        <w:rPr>
          <w:rFonts w:cs="Arial"/>
          <w:szCs w:val="24"/>
        </w:rPr>
      </w:pPr>
      <w:r>
        <w:rPr>
          <w:rFonts w:cs="Arial"/>
          <w:szCs w:val="24"/>
        </w:rPr>
        <w:t>E</w:t>
      </w:r>
      <w:r w:rsidRPr="00CD1ABF">
        <w:rPr>
          <w:rFonts w:cs="Arial"/>
          <w:szCs w:val="24"/>
        </w:rPr>
        <w:t>studios recientes han podido determinar</w:t>
      </w:r>
      <w:r>
        <w:rPr>
          <w:rFonts w:cs="Arial"/>
          <w:szCs w:val="24"/>
        </w:rPr>
        <w:t xml:space="preserve"> que </w:t>
      </w:r>
      <w:r w:rsidRPr="009A4B37">
        <w:rPr>
          <w:rFonts w:cs="Arial"/>
          <w:szCs w:val="24"/>
        </w:rPr>
        <w:t xml:space="preserve">la calidad y cantidad de ovocitos obtenidos por vaca mediante OPU se ve incrementada cuando </w:t>
      </w:r>
      <w:r>
        <w:rPr>
          <w:rFonts w:cs="Arial"/>
          <w:szCs w:val="24"/>
        </w:rPr>
        <w:t xml:space="preserve">además de la FSH </w:t>
      </w:r>
      <w:r w:rsidRPr="009A4B37">
        <w:rPr>
          <w:rFonts w:cs="Arial"/>
          <w:szCs w:val="24"/>
        </w:rPr>
        <w:t>se suplementa a l</w:t>
      </w:r>
      <w:r>
        <w:rPr>
          <w:rFonts w:cs="Arial"/>
          <w:szCs w:val="24"/>
        </w:rPr>
        <w:t xml:space="preserve">as hembras donantes </w:t>
      </w:r>
      <w:r w:rsidRPr="009A4B37">
        <w:rPr>
          <w:rFonts w:cs="Arial"/>
          <w:szCs w:val="24"/>
        </w:rPr>
        <w:t>con un complejo vitamínico AD</w:t>
      </w:r>
      <w:r w:rsidRPr="009A4B37">
        <w:rPr>
          <w:rFonts w:cs="Arial"/>
          <w:szCs w:val="24"/>
          <w:vertAlign w:val="subscript"/>
        </w:rPr>
        <w:t>3</w:t>
      </w:r>
      <w:r w:rsidRPr="009A4B37">
        <w:rPr>
          <w:rFonts w:cs="Arial"/>
          <w:szCs w:val="24"/>
        </w:rPr>
        <w:t xml:space="preserve">E (Xiao </w:t>
      </w:r>
      <w:r w:rsidRPr="00AE798E">
        <w:rPr>
          <w:rFonts w:cs="Arial"/>
          <w:szCs w:val="24"/>
        </w:rPr>
        <w:t>et al.</w:t>
      </w:r>
      <w:r w:rsidRPr="009A4B37">
        <w:rPr>
          <w:rFonts w:cs="Arial"/>
          <w:szCs w:val="24"/>
        </w:rPr>
        <w:t>, 2026).</w:t>
      </w:r>
    </w:p>
    <w:p w14:paraId="4EB8CCBC" w14:textId="77777777" w:rsidR="00D17900" w:rsidRPr="00D17900" w:rsidRDefault="00D17900" w:rsidP="00AB3E12">
      <w:pPr>
        <w:spacing w:after="0"/>
        <w:ind w:firstLine="425"/>
        <w:rPr>
          <w:rFonts w:cs="Arial"/>
          <w:szCs w:val="24"/>
        </w:rPr>
      </w:pPr>
      <w:r w:rsidRPr="00D17900">
        <w:rPr>
          <w:rFonts w:cs="Arial"/>
          <w:szCs w:val="24"/>
        </w:rPr>
        <w:t xml:space="preserve">El estrés oxidativo se genera por un desequilibrio entre la producción fisiológica de radicales libres y los mecanismos antioxidantes celulares (Elejalde, 2001). Durante los procesos de ovulación y dinámica folicular, la acumulación excesiva de estas especies reactivas impacta negativamente en la fertilidad </w:t>
      </w:r>
      <w:r w:rsidRPr="00D17900">
        <w:rPr>
          <w:rFonts w:cs="Arial"/>
          <w:szCs w:val="24"/>
        </w:rPr>
        <w:lastRenderedPageBreak/>
        <w:t xml:space="preserve">bovina, induciendo disfunción en el desarrollo folicular, mortalidad embrionaria temprana y una disminución de la calidad </w:t>
      </w:r>
      <w:proofErr w:type="spellStart"/>
      <w:r w:rsidRPr="00D17900">
        <w:rPr>
          <w:rFonts w:cs="Arial"/>
          <w:szCs w:val="24"/>
        </w:rPr>
        <w:t>ovocitaria</w:t>
      </w:r>
      <w:proofErr w:type="spellEnd"/>
      <w:r w:rsidRPr="00D17900">
        <w:rPr>
          <w:rFonts w:cs="Arial"/>
          <w:szCs w:val="24"/>
        </w:rPr>
        <w:t xml:space="preserve"> (Sarker et al., 2015).</w:t>
      </w:r>
    </w:p>
    <w:p w14:paraId="2FA02CA8" w14:textId="00D23692" w:rsidR="00D17900" w:rsidRPr="00D17900" w:rsidRDefault="00D17900" w:rsidP="00AB3E12">
      <w:pPr>
        <w:spacing w:after="0"/>
        <w:ind w:firstLine="425"/>
        <w:rPr>
          <w:rFonts w:cs="Arial"/>
          <w:szCs w:val="24"/>
        </w:rPr>
      </w:pPr>
      <w:r w:rsidRPr="00D17900">
        <w:rPr>
          <w:rFonts w:cs="Arial"/>
          <w:szCs w:val="24"/>
        </w:rPr>
        <w:t>Aunque la administración de FSH exógena es indispensable para la estimulación, se ha demostrado que su aplicación induce estrés oxidativo, disfunción mitocondrial y alteraciones en los patrones de metilación que comprometen el desarrollo posterior del ovocito (Xiao et al., 2026). Para contrarrestar estos efectos citotóxicos, el uso combinado de un complejo vitamínico AD</w:t>
      </w:r>
      <w:r w:rsidRPr="00AE798E">
        <w:rPr>
          <w:rFonts w:cs="Arial"/>
          <w:szCs w:val="24"/>
          <w:vertAlign w:val="subscript"/>
        </w:rPr>
        <w:t>3</w:t>
      </w:r>
      <w:r w:rsidRPr="00D17900">
        <w:rPr>
          <w:rFonts w:cs="Arial"/>
          <w:szCs w:val="24"/>
        </w:rPr>
        <w:t>E actúa como un potente sistema antioxidante y eliminador de radicales libres en el microambiente ovárico (Sarker et al., 2015). Cada una de estas vitaminas cumple una función específica</w:t>
      </w:r>
      <w:r w:rsidR="00AE798E">
        <w:rPr>
          <w:rFonts w:cs="Arial"/>
          <w:szCs w:val="24"/>
        </w:rPr>
        <w:t>, así l</w:t>
      </w:r>
      <w:r w:rsidRPr="00AE798E">
        <w:rPr>
          <w:rFonts w:cs="Arial"/>
          <w:szCs w:val="24"/>
        </w:rPr>
        <w:t xml:space="preserve">a vitamina A actúa de forma sinérgica con la vitamina E dentro del líquido folicular, modulando positivamente el potencial de desarrollo embrionario </w:t>
      </w:r>
      <w:proofErr w:type="spellStart"/>
      <w:r w:rsidRPr="00AE798E">
        <w:rPr>
          <w:rFonts w:cs="Arial"/>
          <w:szCs w:val="24"/>
        </w:rPr>
        <w:t>postfecundación</w:t>
      </w:r>
      <w:proofErr w:type="spellEnd"/>
      <w:r w:rsidRPr="00AE798E">
        <w:rPr>
          <w:rFonts w:cs="Arial"/>
          <w:szCs w:val="24"/>
        </w:rPr>
        <w:t xml:space="preserve">. La vitamina D evita el deterioro de la calidad </w:t>
      </w:r>
      <w:proofErr w:type="spellStart"/>
      <w:r w:rsidRPr="00AE798E">
        <w:rPr>
          <w:rFonts w:cs="Arial"/>
          <w:szCs w:val="24"/>
        </w:rPr>
        <w:t>ovocitaria</w:t>
      </w:r>
      <w:proofErr w:type="spellEnd"/>
      <w:r w:rsidRPr="00AE798E">
        <w:rPr>
          <w:rFonts w:cs="Arial"/>
          <w:szCs w:val="24"/>
        </w:rPr>
        <w:t xml:space="preserve"> al reducir los niveles de hormona </w:t>
      </w:r>
      <w:proofErr w:type="spellStart"/>
      <w:r w:rsidRPr="00AE798E">
        <w:rPr>
          <w:rFonts w:cs="Arial"/>
          <w:szCs w:val="24"/>
        </w:rPr>
        <w:t>antimulleriana</w:t>
      </w:r>
      <w:proofErr w:type="spellEnd"/>
      <w:r w:rsidR="00AE798E">
        <w:rPr>
          <w:rFonts w:cs="Arial"/>
          <w:szCs w:val="24"/>
        </w:rPr>
        <w:t xml:space="preserve"> y la </w:t>
      </w:r>
      <w:r w:rsidRPr="00D17900">
        <w:rPr>
          <w:rFonts w:cs="Arial"/>
          <w:szCs w:val="24"/>
        </w:rPr>
        <w:t>vitamina E reduce la formación de radicales libres en los folículos dominantes, y por tanto disminuye el estrés oxidativo en las células de la granulosa.</w:t>
      </w:r>
    </w:p>
    <w:p w14:paraId="7B125A48" w14:textId="4108A5AC" w:rsidR="00D17900" w:rsidRDefault="00D17900" w:rsidP="00AB3E12">
      <w:pPr>
        <w:spacing w:after="0"/>
        <w:ind w:firstLine="425"/>
        <w:rPr>
          <w:rFonts w:cs="Arial"/>
          <w:szCs w:val="24"/>
        </w:rPr>
      </w:pPr>
      <w:r w:rsidRPr="00D17900">
        <w:rPr>
          <w:rFonts w:cs="Arial"/>
          <w:szCs w:val="24"/>
        </w:rPr>
        <w:t>La eficacia de esta estrategia antioxidante al inicio del protocolo hormonal ha sido validada por Xiao et al. (2026) en donantes bovinas. Tras la suplementación con AD</w:t>
      </w:r>
      <w:r w:rsidRPr="00D17900">
        <w:rPr>
          <w:rFonts w:cs="Arial"/>
          <w:szCs w:val="24"/>
          <w:vertAlign w:val="subscript"/>
        </w:rPr>
        <w:t>3</w:t>
      </w:r>
      <w:r w:rsidRPr="00D17900">
        <w:rPr>
          <w:rFonts w:cs="Arial"/>
          <w:szCs w:val="24"/>
        </w:rPr>
        <w:t>E, estos autores registraron un incremento significativo en el número de folículos disponibles para punción (32</w:t>
      </w:r>
      <w:r w:rsidR="003A09A6">
        <w:rPr>
          <w:rFonts w:cs="Arial"/>
          <w:szCs w:val="24"/>
        </w:rPr>
        <w:t>.</w:t>
      </w:r>
      <w:r w:rsidRPr="00D17900">
        <w:rPr>
          <w:rFonts w:cs="Arial"/>
          <w:szCs w:val="24"/>
        </w:rPr>
        <w:t>1</w:t>
      </w:r>
      <w:r w:rsidRPr="00D17900">
        <w:rPr>
          <w:rFonts w:cs="Arial"/>
          <w:i/>
          <w:iCs/>
          <w:szCs w:val="24"/>
        </w:rPr>
        <w:t xml:space="preserve"> vs</w:t>
      </w:r>
      <w:r w:rsidRPr="00D17900">
        <w:rPr>
          <w:rFonts w:cs="Arial"/>
          <w:szCs w:val="24"/>
        </w:rPr>
        <w:t>. 24</w:t>
      </w:r>
      <w:r w:rsidR="003A09A6">
        <w:rPr>
          <w:rFonts w:cs="Arial"/>
          <w:szCs w:val="24"/>
        </w:rPr>
        <w:t>.</w:t>
      </w:r>
      <w:r w:rsidRPr="00D17900">
        <w:rPr>
          <w:rFonts w:cs="Arial"/>
          <w:szCs w:val="24"/>
        </w:rPr>
        <w:t xml:space="preserve">6), lo que se tradujo en una mayor tasa de recuperación de </w:t>
      </w:r>
      <w:proofErr w:type="spellStart"/>
      <w:r w:rsidRPr="00D17900">
        <w:rPr>
          <w:rFonts w:cs="Arial"/>
          <w:szCs w:val="24"/>
        </w:rPr>
        <w:t>CCOs</w:t>
      </w:r>
      <w:proofErr w:type="spellEnd"/>
      <w:r w:rsidRPr="00D17900">
        <w:rPr>
          <w:rFonts w:cs="Arial"/>
          <w:szCs w:val="24"/>
        </w:rPr>
        <w:t xml:space="preserve"> (9</w:t>
      </w:r>
      <w:r w:rsidR="003A09A6">
        <w:rPr>
          <w:rFonts w:cs="Arial"/>
          <w:szCs w:val="24"/>
        </w:rPr>
        <w:t>.</w:t>
      </w:r>
      <w:r w:rsidRPr="00D17900">
        <w:rPr>
          <w:rFonts w:cs="Arial"/>
          <w:szCs w:val="24"/>
        </w:rPr>
        <w:t xml:space="preserve">0 </w:t>
      </w:r>
      <w:r w:rsidRPr="00D17900">
        <w:rPr>
          <w:rFonts w:cs="Arial"/>
          <w:i/>
          <w:iCs/>
          <w:szCs w:val="24"/>
        </w:rPr>
        <w:t>vs</w:t>
      </w:r>
      <w:r w:rsidRPr="00D17900">
        <w:rPr>
          <w:rFonts w:cs="Arial"/>
          <w:szCs w:val="24"/>
        </w:rPr>
        <w:t>. 6</w:t>
      </w:r>
      <w:r w:rsidR="003A09A6">
        <w:rPr>
          <w:rFonts w:cs="Arial"/>
          <w:szCs w:val="24"/>
        </w:rPr>
        <w:t>.</w:t>
      </w:r>
      <w:r w:rsidRPr="00D17900">
        <w:rPr>
          <w:rFonts w:cs="Arial"/>
          <w:szCs w:val="24"/>
        </w:rPr>
        <w:t>4) y en un aumento en la proporción de ovocitos de alta calidad (Grados I y II), que ascendió del 49</w:t>
      </w:r>
      <w:r w:rsidR="003A09A6">
        <w:rPr>
          <w:rFonts w:cs="Arial"/>
          <w:szCs w:val="24"/>
        </w:rPr>
        <w:t>.</w:t>
      </w:r>
      <w:r w:rsidRPr="00D17900">
        <w:rPr>
          <w:rFonts w:cs="Arial"/>
          <w:szCs w:val="24"/>
        </w:rPr>
        <w:t>0% al 57</w:t>
      </w:r>
      <w:r w:rsidR="003A09A6">
        <w:rPr>
          <w:rFonts w:cs="Arial"/>
          <w:szCs w:val="24"/>
        </w:rPr>
        <w:t>.</w:t>
      </w:r>
      <w:r w:rsidRPr="00D17900">
        <w:rPr>
          <w:rFonts w:cs="Arial"/>
          <w:szCs w:val="24"/>
        </w:rPr>
        <w:t>6% (Xiao et al., 2026).</w:t>
      </w:r>
    </w:p>
    <w:p w14:paraId="5A24BD7B" w14:textId="77777777" w:rsidR="00AE798E" w:rsidRDefault="00AE798E" w:rsidP="00AB3E12">
      <w:pPr>
        <w:spacing w:after="0"/>
        <w:ind w:firstLine="284"/>
        <w:rPr>
          <w:rFonts w:cs="Arial"/>
          <w:szCs w:val="24"/>
        </w:rPr>
      </w:pPr>
      <w:r w:rsidRPr="00D95E58">
        <w:rPr>
          <w:rFonts w:cs="Arial"/>
          <w:szCs w:val="24"/>
        </w:rPr>
        <w:t xml:space="preserve">La OPU es un procedimiento no invasivo </w:t>
      </w:r>
      <w:r>
        <w:rPr>
          <w:rFonts w:cs="Arial"/>
          <w:szCs w:val="24"/>
        </w:rPr>
        <w:t>que permite</w:t>
      </w:r>
      <w:r w:rsidRPr="00D95E58">
        <w:rPr>
          <w:rFonts w:cs="Arial"/>
          <w:szCs w:val="24"/>
        </w:rPr>
        <w:t xml:space="preserve"> recuperar ovocitos de folículos </w:t>
      </w:r>
      <w:proofErr w:type="spellStart"/>
      <w:r w:rsidRPr="00D95E58">
        <w:rPr>
          <w:rFonts w:cs="Arial"/>
          <w:szCs w:val="24"/>
        </w:rPr>
        <w:t>antrales</w:t>
      </w:r>
      <w:proofErr w:type="spellEnd"/>
      <w:r w:rsidRPr="00D95E58">
        <w:rPr>
          <w:rFonts w:cs="Arial"/>
          <w:szCs w:val="24"/>
        </w:rPr>
        <w:t xml:space="preserve"> en animales vivos</w:t>
      </w:r>
      <w:r>
        <w:rPr>
          <w:rFonts w:cs="Arial"/>
          <w:szCs w:val="24"/>
        </w:rPr>
        <w:t xml:space="preserve"> (vacas, cerdas y yeguas), y también en humanos</w:t>
      </w:r>
      <w:r w:rsidRPr="00D95E58">
        <w:rPr>
          <w:rFonts w:cs="Arial"/>
          <w:szCs w:val="24"/>
        </w:rPr>
        <w:t xml:space="preserve">. Esta técnica permite obtener la mayor descendencia posible de animales con un alto valor genético y acelerar los procesos de selección y mejora genética. El instrumental básico consta de un ecógrafo equipado con un transductor intravaginal, un sistema de guía para agujas de punción (17-18G) y una bomba de vacío con regulación de la presión de succión (Bols </w:t>
      </w:r>
      <w:r>
        <w:rPr>
          <w:rFonts w:cs="Arial"/>
          <w:szCs w:val="24"/>
        </w:rPr>
        <w:t>&amp;</w:t>
      </w:r>
      <w:r w:rsidRPr="00D95E58">
        <w:rPr>
          <w:rFonts w:cs="Arial"/>
          <w:szCs w:val="24"/>
        </w:rPr>
        <w:t xml:space="preserve"> Stout, 2018)</w:t>
      </w:r>
      <w:r>
        <w:rPr>
          <w:rFonts w:cs="Arial"/>
          <w:szCs w:val="24"/>
        </w:rPr>
        <w:t xml:space="preserve">. </w:t>
      </w:r>
      <w:r w:rsidRPr="008C285C">
        <w:rPr>
          <w:rFonts w:cs="Arial"/>
          <w:szCs w:val="24"/>
        </w:rPr>
        <w:t>El sistema de recolección</w:t>
      </w:r>
      <w:r>
        <w:rPr>
          <w:rFonts w:cs="Arial"/>
          <w:szCs w:val="24"/>
        </w:rPr>
        <w:t xml:space="preserve"> (</w:t>
      </w:r>
      <w:r w:rsidRPr="008C285C">
        <w:rPr>
          <w:rFonts w:cs="Arial"/>
          <w:szCs w:val="24"/>
        </w:rPr>
        <w:t>un filtro de embriones convencional o un tubo Falcon sellado con un tapón de doble vía</w:t>
      </w:r>
      <w:r>
        <w:rPr>
          <w:rFonts w:cs="Arial"/>
          <w:szCs w:val="24"/>
        </w:rPr>
        <w:t>)</w:t>
      </w:r>
      <w:r w:rsidRPr="008C285C">
        <w:rPr>
          <w:rFonts w:cs="Arial"/>
          <w:szCs w:val="24"/>
        </w:rPr>
        <w:t xml:space="preserve">, se coloca entre la aguja de </w:t>
      </w:r>
      <w:r>
        <w:rPr>
          <w:rFonts w:cs="Arial"/>
          <w:szCs w:val="24"/>
        </w:rPr>
        <w:t xml:space="preserve">punción </w:t>
      </w:r>
      <w:r w:rsidRPr="008C285C">
        <w:rPr>
          <w:rFonts w:cs="Arial"/>
          <w:szCs w:val="24"/>
        </w:rPr>
        <w:t xml:space="preserve">y </w:t>
      </w:r>
      <w:r w:rsidRPr="008C285C">
        <w:rPr>
          <w:rFonts w:cs="Arial"/>
          <w:szCs w:val="24"/>
        </w:rPr>
        <w:lastRenderedPageBreak/>
        <w:t xml:space="preserve">la bomba de vacío, encargada de mantener una presión de succión continua y controlada, para evitar daños mecánicos en la zona pelúcida y </w:t>
      </w:r>
      <w:r>
        <w:rPr>
          <w:rFonts w:cs="Arial"/>
          <w:szCs w:val="24"/>
        </w:rPr>
        <w:t xml:space="preserve">en las </w:t>
      </w:r>
      <w:r w:rsidRPr="008C285C">
        <w:rPr>
          <w:rFonts w:cs="Arial"/>
          <w:szCs w:val="24"/>
        </w:rPr>
        <w:t xml:space="preserve">células </w:t>
      </w:r>
      <w:r>
        <w:rPr>
          <w:rFonts w:cs="Arial"/>
          <w:szCs w:val="24"/>
        </w:rPr>
        <w:t>que rodean a</w:t>
      </w:r>
      <w:r w:rsidRPr="008C285C">
        <w:rPr>
          <w:rFonts w:cs="Arial"/>
          <w:szCs w:val="24"/>
        </w:rPr>
        <w:t xml:space="preserve">l </w:t>
      </w:r>
      <w:r>
        <w:rPr>
          <w:rFonts w:cs="Arial"/>
          <w:szCs w:val="24"/>
        </w:rPr>
        <w:t>CCO</w:t>
      </w:r>
      <w:r w:rsidRPr="008C285C">
        <w:rPr>
          <w:rFonts w:cs="Arial"/>
          <w:szCs w:val="24"/>
        </w:rPr>
        <w:t xml:space="preserve"> (Bols &amp; Stout, 2018).</w:t>
      </w:r>
    </w:p>
    <w:p w14:paraId="4E85F006" w14:textId="77777777" w:rsidR="00AE798E" w:rsidRDefault="00AE798E" w:rsidP="00AB3E12">
      <w:pPr>
        <w:spacing w:after="0"/>
        <w:ind w:firstLine="284"/>
        <w:rPr>
          <w:rFonts w:cs="Arial"/>
          <w:szCs w:val="24"/>
        </w:rPr>
      </w:pPr>
      <w:r w:rsidRPr="008C285C">
        <w:rPr>
          <w:rFonts w:cs="Arial"/>
          <w:szCs w:val="24"/>
        </w:rPr>
        <w:t>Sin duda una de las grandes ventajas de la OPU es su gran flexibilidad ejecutiva</w:t>
      </w:r>
      <w:r>
        <w:rPr>
          <w:rFonts w:cs="Arial"/>
          <w:szCs w:val="24"/>
        </w:rPr>
        <w:t>,</w:t>
      </w:r>
      <w:r w:rsidRPr="008C285C">
        <w:rPr>
          <w:rFonts w:cs="Arial"/>
          <w:szCs w:val="24"/>
        </w:rPr>
        <w:t xml:space="preserve"> </w:t>
      </w:r>
      <w:r>
        <w:rPr>
          <w:rFonts w:cs="Arial"/>
          <w:szCs w:val="24"/>
        </w:rPr>
        <w:t>su</w:t>
      </w:r>
      <w:r w:rsidRPr="008C285C">
        <w:rPr>
          <w:rFonts w:cs="Arial"/>
          <w:szCs w:val="24"/>
        </w:rPr>
        <w:t xml:space="preserve"> </w:t>
      </w:r>
      <w:r>
        <w:rPr>
          <w:rFonts w:cs="Arial"/>
          <w:szCs w:val="24"/>
        </w:rPr>
        <w:t>práctica</w:t>
      </w:r>
      <w:r w:rsidRPr="008C285C">
        <w:rPr>
          <w:rFonts w:cs="Arial"/>
          <w:szCs w:val="24"/>
        </w:rPr>
        <w:t xml:space="preserve"> sin estimulación hormonal no interfiere </w:t>
      </w:r>
      <w:r>
        <w:rPr>
          <w:rFonts w:cs="Arial"/>
          <w:szCs w:val="24"/>
        </w:rPr>
        <w:t>con</w:t>
      </w:r>
      <w:r w:rsidRPr="009F4B73">
        <w:rPr>
          <w:rFonts w:cs="Arial"/>
          <w:szCs w:val="24"/>
        </w:rPr>
        <w:t xml:space="preserve"> el curso del ciclo estral propio de los animales evaluados</w:t>
      </w:r>
      <w:r w:rsidRPr="008C285C">
        <w:rPr>
          <w:rFonts w:cs="Arial"/>
          <w:szCs w:val="24"/>
        </w:rPr>
        <w:t xml:space="preserve">, reduciendo costes asociados a fármacos, </w:t>
      </w:r>
      <w:r>
        <w:rPr>
          <w:rFonts w:cs="Arial"/>
          <w:szCs w:val="24"/>
        </w:rPr>
        <w:t>y reduce</w:t>
      </w:r>
      <w:r w:rsidRPr="008C285C">
        <w:rPr>
          <w:rFonts w:cs="Arial"/>
          <w:szCs w:val="24"/>
        </w:rPr>
        <w:t xml:space="preserve"> el riesgo de alteraciones ováricas</w:t>
      </w:r>
      <w:r>
        <w:rPr>
          <w:rFonts w:cs="Arial"/>
          <w:szCs w:val="24"/>
        </w:rPr>
        <w:t>. S</w:t>
      </w:r>
      <w:r w:rsidRPr="008C285C">
        <w:rPr>
          <w:rFonts w:cs="Arial"/>
          <w:szCs w:val="24"/>
        </w:rPr>
        <w:t xml:space="preserve">i bien es cierto que la aplicación de tratamientos de estimulación hormonal </w:t>
      </w:r>
      <w:r>
        <w:rPr>
          <w:rFonts w:cs="Arial"/>
          <w:szCs w:val="24"/>
        </w:rPr>
        <w:t xml:space="preserve">sigue siendo la estrategia de elección al </w:t>
      </w:r>
      <w:r w:rsidRPr="008C285C">
        <w:rPr>
          <w:rFonts w:cs="Arial"/>
          <w:szCs w:val="24"/>
        </w:rPr>
        <w:t>aumenta</w:t>
      </w:r>
      <w:r>
        <w:rPr>
          <w:rFonts w:cs="Arial"/>
          <w:szCs w:val="24"/>
        </w:rPr>
        <w:t>r</w:t>
      </w:r>
      <w:r w:rsidRPr="008C285C">
        <w:rPr>
          <w:rFonts w:cs="Arial"/>
          <w:szCs w:val="24"/>
        </w:rPr>
        <w:t xml:space="preserve"> el diámetro medio de los folículos </w:t>
      </w:r>
      <w:r>
        <w:rPr>
          <w:rFonts w:cs="Arial"/>
          <w:szCs w:val="24"/>
        </w:rPr>
        <w:t xml:space="preserve">y </w:t>
      </w:r>
      <w:r w:rsidRPr="008C285C">
        <w:rPr>
          <w:rFonts w:cs="Arial"/>
          <w:szCs w:val="24"/>
        </w:rPr>
        <w:t xml:space="preserve">el rendimiento final de ovocitos por sesión (Ruiz, 2020). </w:t>
      </w:r>
    </w:p>
    <w:p w14:paraId="13C8D746" w14:textId="77777777" w:rsidR="00AE798E" w:rsidRDefault="00AE798E" w:rsidP="00AB3E12">
      <w:pPr>
        <w:spacing w:after="0"/>
        <w:ind w:firstLine="284"/>
        <w:rPr>
          <w:rFonts w:cs="Arial"/>
          <w:szCs w:val="24"/>
        </w:rPr>
      </w:pPr>
      <w:r w:rsidRPr="008C285C">
        <w:rPr>
          <w:rFonts w:cs="Arial"/>
          <w:szCs w:val="24"/>
        </w:rPr>
        <w:t xml:space="preserve">El protocolo práctico de la técnica comienza con un vaciado del recto del animal, y posterior limpieza exhaustiva de toda la zona perianal con agua y jabón. </w:t>
      </w:r>
      <w:r>
        <w:rPr>
          <w:rFonts w:cs="Arial"/>
          <w:szCs w:val="24"/>
        </w:rPr>
        <w:t>Mediante palpación s</w:t>
      </w:r>
      <w:r w:rsidRPr="008C285C">
        <w:rPr>
          <w:rFonts w:cs="Arial"/>
          <w:szCs w:val="24"/>
        </w:rPr>
        <w:t xml:space="preserve">e debe hacer una fijación rectal del ovario y posicionar la sonda ecográfica vía vaginal. </w:t>
      </w:r>
      <w:r w:rsidRPr="00BA320D">
        <w:rPr>
          <w:rFonts w:cs="Arial"/>
          <w:szCs w:val="24"/>
        </w:rPr>
        <w:t xml:space="preserve">Tras alinear los folículos </w:t>
      </w:r>
      <w:proofErr w:type="spellStart"/>
      <w:r w:rsidRPr="00BA320D">
        <w:rPr>
          <w:rFonts w:cs="Arial"/>
          <w:szCs w:val="24"/>
        </w:rPr>
        <w:t>antrales</w:t>
      </w:r>
      <w:proofErr w:type="spellEnd"/>
      <w:r w:rsidRPr="00BA320D">
        <w:rPr>
          <w:rFonts w:cs="Arial"/>
          <w:szCs w:val="24"/>
        </w:rPr>
        <w:t xml:space="preserve"> con la trayectoria de la guía</w:t>
      </w:r>
      <w:r>
        <w:rPr>
          <w:rFonts w:cs="Arial"/>
          <w:szCs w:val="24"/>
        </w:rPr>
        <w:t xml:space="preserve"> de punción</w:t>
      </w:r>
      <w:r w:rsidRPr="00BA320D">
        <w:rPr>
          <w:rFonts w:cs="Arial"/>
          <w:szCs w:val="24"/>
        </w:rPr>
        <w:t xml:space="preserve">, se avanza la aguja para perforar la pared vaginal y penetrar en el antro folicular, activando la aspiración </w:t>
      </w:r>
      <w:r>
        <w:rPr>
          <w:rFonts w:cs="Arial"/>
          <w:szCs w:val="24"/>
        </w:rPr>
        <w:t xml:space="preserve">de la bomba de vacío </w:t>
      </w:r>
      <w:r w:rsidRPr="00BA320D">
        <w:rPr>
          <w:rFonts w:cs="Arial"/>
          <w:szCs w:val="24"/>
        </w:rPr>
        <w:t xml:space="preserve">mediante un pedal </w:t>
      </w:r>
      <w:r w:rsidRPr="008C285C">
        <w:rPr>
          <w:rFonts w:cs="Arial"/>
          <w:szCs w:val="24"/>
        </w:rPr>
        <w:t>(Bols &amp; Stout, 2018).</w:t>
      </w:r>
    </w:p>
    <w:p w14:paraId="1F0A93B8" w14:textId="77777777" w:rsidR="00AE798E" w:rsidRDefault="00AE798E" w:rsidP="00AB3E12">
      <w:pPr>
        <w:spacing w:after="0"/>
        <w:ind w:firstLine="284"/>
        <w:rPr>
          <w:rFonts w:cs="Arial"/>
          <w:szCs w:val="24"/>
        </w:rPr>
      </w:pPr>
      <w:r w:rsidRPr="008C285C">
        <w:rPr>
          <w:rFonts w:cs="Arial"/>
          <w:szCs w:val="24"/>
        </w:rPr>
        <w:t xml:space="preserve">Para optimizar la tasa de ovocitos recuperados y evitar que los </w:t>
      </w:r>
      <w:proofErr w:type="spellStart"/>
      <w:r w:rsidRPr="00E41B4F">
        <w:rPr>
          <w:rFonts w:cs="Arial"/>
          <w:szCs w:val="24"/>
        </w:rPr>
        <w:t>CCOs</w:t>
      </w:r>
      <w:proofErr w:type="spellEnd"/>
      <w:r w:rsidRPr="008C285C">
        <w:rPr>
          <w:rFonts w:cs="Arial"/>
          <w:szCs w:val="24"/>
        </w:rPr>
        <w:t xml:space="preserve"> queden adheridos a las paredes del sistema de recolección, un a</w:t>
      </w:r>
      <w:r>
        <w:rPr>
          <w:rFonts w:cs="Arial"/>
          <w:szCs w:val="24"/>
        </w:rPr>
        <w:t>yudante</w:t>
      </w:r>
      <w:r w:rsidRPr="008C285C">
        <w:rPr>
          <w:rFonts w:cs="Arial"/>
          <w:szCs w:val="24"/>
        </w:rPr>
        <w:t xml:space="preserve"> debe realizar lavados </w:t>
      </w:r>
      <w:r>
        <w:rPr>
          <w:rFonts w:cs="Arial"/>
          <w:szCs w:val="24"/>
        </w:rPr>
        <w:t xml:space="preserve">continuos </w:t>
      </w:r>
      <w:r w:rsidRPr="008C285C">
        <w:rPr>
          <w:rFonts w:cs="Arial"/>
          <w:szCs w:val="24"/>
        </w:rPr>
        <w:t xml:space="preserve">del sistema utilizando un medio tamponado heparinizado precalentado, y lo debe hacer de forma sistemática cada 3-4 folículos puncionados (Boni </w:t>
      </w:r>
      <w:r w:rsidRPr="00C514AB">
        <w:rPr>
          <w:rFonts w:cs="Arial"/>
          <w:szCs w:val="24"/>
        </w:rPr>
        <w:t xml:space="preserve">et al., </w:t>
      </w:r>
      <w:r w:rsidRPr="008C285C">
        <w:rPr>
          <w:rFonts w:cs="Arial"/>
          <w:szCs w:val="24"/>
        </w:rPr>
        <w:t>1999).</w:t>
      </w:r>
      <w:r>
        <w:rPr>
          <w:rFonts w:cs="Arial"/>
          <w:szCs w:val="24"/>
        </w:rPr>
        <w:t xml:space="preserve"> </w:t>
      </w:r>
      <w:r w:rsidRPr="008C285C">
        <w:rPr>
          <w:rFonts w:cs="Arial"/>
          <w:szCs w:val="24"/>
        </w:rPr>
        <w:t>Una vez finalizada la punción, se transfiere el contenido del tubo a una placa de Petri estéril y se somete a lavados sucesivos con un medio espec</w:t>
      </w:r>
      <w:r>
        <w:rPr>
          <w:rFonts w:cs="Arial"/>
          <w:szCs w:val="24"/>
        </w:rPr>
        <w:t>í</w:t>
      </w:r>
      <w:r w:rsidRPr="008C285C">
        <w:rPr>
          <w:rFonts w:cs="Arial"/>
          <w:szCs w:val="24"/>
        </w:rPr>
        <w:t>fico</w:t>
      </w:r>
      <w:r>
        <w:rPr>
          <w:rFonts w:cs="Arial"/>
          <w:szCs w:val="24"/>
        </w:rPr>
        <w:t xml:space="preserve"> </w:t>
      </w:r>
      <w:r w:rsidRPr="00E41B4F">
        <w:rPr>
          <w:rFonts w:cs="Arial"/>
          <w:szCs w:val="24"/>
        </w:rPr>
        <w:t>para posteriormente, mediante el uso de lupa ester</w:t>
      </w:r>
      <w:r>
        <w:rPr>
          <w:rFonts w:cs="Arial"/>
          <w:szCs w:val="24"/>
        </w:rPr>
        <w:t>e</w:t>
      </w:r>
      <w:r w:rsidRPr="00E41B4F">
        <w:rPr>
          <w:rFonts w:cs="Arial"/>
          <w:szCs w:val="24"/>
        </w:rPr>
        <w:t>oscópica pasar a la visualización y recuperación de los ovocitos obtenidos</w:t>
      </w:r>
      <w:r w:rsidRPr="008C285C">
        <w:rPr>
          <w:rFonts w:cs="Arial"/>
          <w:szCs w:val="24"/>
        </w:rPr>
        <w:t xml:space="preserve"> (Viana </w:t>
      </w:r>
      <w:r w:rsidRPr="00C514AB">
        <w:rPr>
          <w:rFonts w:cs="Arial"/>
          <w:szCs w:val="24"/>
        </w:rPr>
        <w:t>et al.</w:t>
      </w:r>
      <w:r w:rsidRPr="008C285C">
        <w:rPr>
          <w:rFonts w:cs="Arial"/>
          <w:szCs w:val="24"/>
        </w:rPr>
        <w:t>, 2010).</w:t>
      </w:r>
    </w:p>
    <w:p w14:paraId="0949437E" w14:textId="0748FED5" w:rsidR="00AE798E" w:rsidRDefault="00AE798E" w:rsidP="00AB3E12">
      <w:pPr>
        <w:spacing w:after="0"/>
        <w:ind w:firstLine="284"/>
        <w:rPr>
          <w:rFonts w:cs="Arial"/>
          <w:szCs w:val="24"/>
        </w:rPr>
      </w:pPr>
      <w:r w:rsidRPr="00054835">
        <w:rPr>
          <w:rFonts w:cs="Arial"/>
          <w:szCs w:val="24"/>
        </w:rPr>
        <w:t xml:space="preserve">Se establecen 6 </w:t>
      </w:r>
      <w:r>
        <w:rPr>
          <w:rFonts w:cs="Arial"/>
          <w:szCs w:val="24"/>
        </w:rPr>
        <w:t>Grado</w:t>
      </w:r>
      <w:r w:rsidRPr="00054835">
        <w:rPr>
          <w:rFonts w:cs="Arial"/>
          <w:szCs w:val="24"/>
        </w:rPr>
        <w:t xml:space="preserve">s para clasificar los </w:t>
      </w:r>
      <w:proofErr w:type="spellStart"/>
      <w:r>
        <w:rPr>
          <w:rFonts w:cs="Arial"/>
          <w:szCs w:val="24"/>
        </w:rPr>
        <w:t>CCOs</w:t>
      </w:r>
      <w:proofErr w:type="spellEnd"/>
      <w:r w:rsidR="00C514AB">
        <w:rPr>
          <w:rFonts w:cs="Arial"/>
          <w:szCs w:val="24"/>
        </w:rPr>
        <w:t xml:space="preserve"> obtenidos</w:t>
      </w:r>
      <w:r w:rsidRPr="00054835">
        <w:rPr>
          <w:rFonts w:cs="Arial"/>
          <w:szCs w:val="24"/>
        </w:rPr>
        <w:t xml:space="preserve">: </w:t>
      </w:r>
      <w:r>
        <w:rPr>
          <w:rFonts w:cs="Arial"/>
          <w:szCs w:val="24"/>
        </w:rPr>
        <w:t>Grado</w:t>
      </w:r>
      <w:r w:rsidRPr="00054835">
        <w:rPr>
          <w:rFonts w:cs="Arial"/>
          <w:szCs w:val="24"/>
        </w:rPr>
        <w:t xml:space="preserve"> I, </w:t>
      </w:r>
      <w:r>
        <w:rPr>
          <w:rFonts w:cs="Arial"/>
          <w:szCs w:val="24"/>
        </w:rPr>
        <w:t>Grado</w:t>
      </w:r>
      <w:r w:rsidRPr="00054835">
        <w:rPr>
          <w:rFonts w:cs="Arial"/>
          <w:szCs w:val="24"/>
        </w:rPr>
        <w:t xml:space="preserve"> II, </w:t>
      </w:r>
      <w:r>
        <w:rPr>
          <w:rFonts w:cs="Arial"/>
          <w:szCs w:val="24"/>
        </w:rPr>
        <w:t>Grado</w:t>
      </w:r>
      <w:r w:rsidRPr="00054835">
        <w:rPr>
          <w:rFonts w:cs="Arial"/>
          <w:szCs w:val="24"/>
        </w:rPr>
        <w:t xml:space="preserve"> III, </w:t>
      </w:r>
      <w:r>
        <w:rPr>
          <w:rFonts w:cs="Arial"/>
          <w:szCs w:val="24"/>
        </w:rPr>
        <w:t>Grado</w:t>
      </w:r>
      <w:r w:rsidRPr="00054835">
        <w:rPr>
          <w:rFonts w:cs="Arial"/>
          <w:szCs w:val="24"/>
        </w:rPr>
        <w:t xml:space="preserve"> IV, Degenerados y otras estructuras (Demetrio </w:t>
      </w:r>
      <w:r>
        <w:rPr>
          <w:rFonts w:cs="Arial"/>
          <w:szCs w:val="24"/>
        </w:rPr>
        <w:t>&amp;</w:t>
      </w:r>
      <w:r w:rsidRPr="00054835">
        <w:rPr>
          <w:rFonts w:cs="Arial"/>
          <w:szCs w:val="24"/>
        </w:rPr>
        <w:t xml:space="preserve"> Barfield, 2021</w:t>
      </w:r>
      <w:r>
        <w:rPr>
          <w:rFonts w:cs="Arial"/>
          <w:szCs w:val="24"/>
        </w:rPr>
        <w:t xml:space="preserve">; </w:t>
      </w:r>
      <w:r w:rsidRPr="00AE798E">
        <w:rPr>
          <w:rFonts w:cs="Arial"/>
          <w:szCs w:val="24"/>
        </w:rPr>
        <w:t>Tabla 1</w:t>
      </w:r>
      <w:r>
        <w:rPr>
          <w:rFonts w:cs="Arial"/>
          <w:szCs w:val="24"/>
        </w:rPr>
        <w:t>)</w:t>
      </w:r>
      <w:r w:rsidRPr="00054835">
        <w:rPr>
          <w:rFonts w:cs="Arial"/>
          <w:szCs w:val="24"/>
        </w:rPr>
        <w:t>.</w:t>
      </w:r>
      <w:r>
        <w:rPr>
          <w:rFonts w:cs="Arial"/>
          <w:szCs w:val="24"/>
        </w:rPr>
        <w:t xml:space="preserve"> </w:t>
      </w:r>
      <w:r w:rsidRPr="00561214">
        <w:rPr>
          <w:rFonts w:cs="Arial"/>
          <w:szCs w:val="24"/>
        </w:rPr>
        <w:t xml:space="preserve">Se consideran viables los ovocitos de </w:t>
      </w:r>
      <w:r>
        <w:rPr>
          <w:rFonts w:cs="Arial"/>
          <w:szCs w:val="24"/>
        </w:rPr>
        <w:t>Grado</w:t>
      </w:r>
      <w:r w:rsidRPr="00561214">
        <w:rPr>
          <w:rFonts w:cs="Arial"/>
          <w:szCs w:val="24"/>
        </w:rPr>
        <w:t>s I, II y III,</w:t>
      </w:r>
      <w:r>
        <w:rPr>
          <w:rFonts w:cs="Arial"/>
          <w:szCs w:val="24"/>
        </w:rPr>
        <w:t xml:space="preserve"> </w:t>
      </w:r>
      <w:r w:rsidRPr="00054835">
        <w:rPr>
          <w:rFonts w:cs="Arial"/>
          <w:szCs w:val="24"/>
        </w:rPr>
        <w:t xml:space="preserve">Está demostrado que la nutrición, el estado fisiológico de las donantes, así como la estación del año pueden provocar diferencias de densidad y número de células del </w:t>
      </w:r>
      <w:proofErr w:type="spellStart"/>
      <w:r w:rsidRPr="00D35881">
        <w:rPr>
          <w:rFonts w:cs="Arial"/>
          <w:i/>
          <w:iCs/>
          <w:szCs w:val="24"/>
        </w:rPr>
        <w:t>cumulus</w:t>
      </w:r>
      <w:proofErr w:type="spellEnd"/>
      <w:r>
        <w:rPr>
          <w:rFonts w:cs="Arial"/>
          <w:szCs w:val="24"/>
        </w:rPr>
        <w:t xml:space="preserve"> </w:t>
      </w:r>
      <w:r w:rsidRPr="00054835">
        <w:rPr>
          <w:rFonts w:cs="Arial"/>
          <w:szCs w:val="24"/>
        </w:rPr>
        <w:t>(Leroy</w:t>
      </w:r>
      <w:r w:rsidRPr="00C514AB">
        <w:rPr>
          <w:rFonts w:cs="Arial"/>
          <w:szCs w:val="24"/>
        </w:rPr>
        <w:t xml:space="preserve"> et al., </w:t>
      </w:r>
      <w:r w:rsidRPr="00054835">
        <w:rPr>
          <w:rFonts w:cs="Arial"/>
          <w:szCs w:val="24"/>
        </w:rPr>
        <w:t>200</w:t>
      </w:r>
      <w:r>
        <w:rPr>
          <w:rFonts w:cs="Arial"/>
          <w:szCs w:val="24"/>
        </w:rPr>
        <w:t xml:space="preserve">4). </w:t>
      </w:r>
      <w:r w:rsidRPr="00054835">
        <w:rPr>
          <w:rFonts w:cs="Arial"/>
          <w:szCs w:val="24"/>
        </w:rPr>
        <w:t xml:space="preserve">A su vez, la presencia o ausencia de un folículo </w:t>
      </w:r>
      <w:r w:rsidRPr="00054835">
        <w:rPr>
          <w:rFonts w:cs="Arial"/>
          <w:szCs w:val="24"/>
        </w:rPr>
        <w:lastRenderedPageBreak/>
        <w:t xml:space="preserve">dominante al inicio del tratamiento hormonal altera los resultados de los programas de conservación de ovocitos. Se ha demostrado que la maduración </w:t>
      </w:r>
      <w:r w:rsidRPr="00054835">
        <w:rPr>
          <w:rFonts w:cs="Arial"/>
          <w:i/>
          <w:iCs/>
          <w:szCs w:val="24"/>
        </w:rPr>
        <w:t>in vitro</w:t>
      </w:r>
      <w:r w:rsidRPr="00054835">
        <w:rPr>
          <w:rFonts w:cs="Arial"/>
          <w:szCs w:val="24"/>
        </w:rPr>
        <w:t xml:space="preserve"> de los ovocitos se ve afectada por la fase de dominancia folicular y los mecanismos bioquímicos que esta ejerce. Cuando el folículo dominante no está presente o se elimina al inicio de</w:t>
      </w:r>
      <w:r>
        <w:rPr>
          <w:rFonts w:cs="Arial"/>
          <w:szCs w:val="24"/>
        </w:rPr>
        <w:t xml:space="preserve"> </w:t>
      </w:r>
      <w:r w:rsidRPr="00054835">
        <w:rPr>
          <w:rFonts w:cs="Arial"/>
          <w:szCs w:val="24"/>
        </w:rPr>
        <w:t>l</w:t>
      </w:r>
      <w:r>
        <w:rPr>
          <w:rFonts w:cs="Arial"/>
          <w:szCs w:val="24"/>
        </w:rPr>
        <w:t>a</w:t>
      </w:r>
      <w:r w:rsidRPr="00054835">
        <w:rPr>
          <w:rFonts w:cs="Arial"/>
          <w:szCs w:val="24"/>
        </w:rPr>
        <w:t xml:space="preserve"> </w:t>
      </w:r>
      <w:r>
        <w:rPr>
          <w:rFonts w:cs="Arial"/>
          <w:szCs w:val="24"/>
        </w:rPr>
        <w:t>OPU</w:t>
      </w:r>
      <w:r w:rsidRPr="00054835">
        <w:rPr>
          <w:rFonts w:cs="Arial"/>
          <w:szCs w:val="24"/>
        </w:rPr>
        <w:t xml:space="preserve">, se incrementa el número total </w:t>
      </w:r>
      <w:r>
        <w:rPr>
          <w:rFonts w:cs="Arial"/>
          <w:szCs w:val="24"/>
        </w:rPr>
        <w:t xml:space="preserve">de </w:t>
      </w:r>
      <w:r w:rsidRPr="00054835">
        <w:rPr>
          <w:rFonts w:cs="Arial"/>
          <w:szCs w:val="24"/>
        </w:rPr>
        <w:t>ovocitos recuperados</w:t>
      </w:r>
      <w:r>
        <w:rPr>
          <w:rFonts w:cs="Arial"/>
          <w:szCs w:val="24"/>
        </w:rPr>
        <w:t>; pasando de 5</w:t>
      </w:r>
      <w:r w:rsidR="003A09A6">
        <w:rPr>
          <w:rFonts w:cs="Arial"/>
          <w:szCs w:val="24"/>
        </w:rPr>
        <w:t>.</w:t>
      </w:r>
      <w:r>
        <w:rPr>
          <w:rFonts w:cs="Arial"/>
          <w:szCs w:val="24"/>
        </w:rPr>
        <w:t>9 a 7</w:t>
      </w:r>
      <w:r w:rsidR="003A09A6">
        <w:rPr>
          <w:rFonts w:cs="Arial"/>
          <w:szCs w:val="24"/>
        </w:rPr>
        <w:t>.</w:t>
      </w:r>
      <w:r>
        <w:rPr>
          <w:rFonts w:cs="Arial"/>
          <w:szCs w:val="24"/>
        </w:rPr>
        <w:t xml:space="preserve">6 ovocitos obtenidos por sesión de OPU </w:t>
      </w:r>
      <w:r w:rsidRPr="00054835">
        <w:rPr>
          <w:rFonts w:cs="Arial"/>
          <w:szCs w:val="24"/>
        </w:rPr>
        <w:t>(Merton</w:t>
      </w:r>
      <w:r w:rsidRPr="00C514AB">
        <w:rPr>
          <w:rFonts w:cs="Arial"/>
          <w:szCs w:val="24"/>
        </w:rPr>
        <w:t xml:space="preserve"> et al., </w:t>
      </w:r>
      <w:r w:rsidRPr="00054835">
        <w:rPr>
          <w:rFonts w:cs="Arial"/>
          <w:szCs w:val="24"/>
        </w:rPr>
        <w:t>2003).</w:t>
      </w:r>
    </w:p>
    <w:p w14:paraId="1AB0537D" w14:textId="77777777" w:rsidR="00AE798E" w:rsidRDefault="00AE798E" w:rsidP="00AB3E12">
      <w:pPr>
        <w:spacing w:after="0"/>
        <w:ind w:firstLine="284"/>
        <w:rPr>
          <w:rFonts w:cs="Arial"/>
          <w:szCs w:val="24"/>
        </w:rPr>
      </w:pPr>
      <w:r w:rsidRPr="00054835">
        <w:rPr>
          <w:rFonts w:cs="Arial"/>
          <w:szCs w:val="24"/>
        </w:rPr>
        <w:t xml:space="preserve">Finalmente, </w:t>
      </w:r>
      <w:r>
        <w:rPr>
          <w:rFonts w:cs="Arial"/>
          <w:szCs w:val="24"/>
        </w:rPr>
        <w:t>cabe destacar</w:t>
      </w:r>
      <w:r w:rsidRPr="00054835">
        <w:rPr>
          <w:rFonts w:cs="Arial"/>
          <w:szCs w:val="24"/>
        </w:rPr>
        <w:t xml:space="preserve"> que, aunque la clasificación morfológica por inspección visual de los ovocitos es el método de elección principal en biotecnologías reproductivas,</w:t>
      </w:r>
      <w:r>
        <w:rPr>
          <w:rFonts w:cs="Arial"/>
          <w:szCs w:val="24"/>
        </w:rPr>
        <w:t xml:space="preserve"> éste </w:t>
      </w:r>
      <w:r w:rsidRPr="001614D9">
        <w:rPr>
          <w:rFonts w:cs="Arial"/>
          <w:szCs w:val="24"/>
        </w:rPr>
        <w:t>presenta limitaciones</w:t>
      </w:r>
      <w:r w:rsidRPr="00054835">
        <w:rPr>
          <w:rFonts w:cs="Arial"/>
          <w:szCs w:val="24"/>
        </w:rPr>
        <w:t xml:space="preserve"> intrínsecas</w:t>
      </w:r>
      <w:r>
        <w:rPr>
          <w:rFonts w:cs="Arial"/>
          <w:szCs w:val="24"/>
        </w:rPr>
        <w:t xml:space="preserve"> por</w:t>
      </w:r>
      <w:r w:rsidRPr="00054835">
        <w:rPr>
          <w:rFonts w:cs="Arial"/>
          <w:szCs w:val="24"/>
        </w:rPr>
        <w:t xml:space="preserve"> la subjetividad de cada operador (Reader </w:t>
      </w:r>
      <w:r w:rsidRPr="00AE798E">
        <w:rPr>
          <w:rFonts w:cs="Arial"/>
          <w:szCs w:val="24"/>
        </w:rPr>
        <w:t xml:space="preserve">et al., </w:t>
      </w:r>
      <w:r w:rsidRPr="00054835">
        <w:rPr>
          <w:rFonts w:cs="Arial"/>
          <w:szCs w:val="24"/>
        </w:rPr>
        <w:t>201</w:t>
      </w:r>
      <w:r>
        <w:rPr>
          <w:rFonts w:cs="Arial"/>
          <w:szCs w:val="24"/>
        </w:rPr>
        <w:t>7</w:t>
      </w:r>
      <w:r w:rsidRPr="00054835">
        <w:rPr>
          <w:rFonts w:cs="Arial"/>
          <w:szCs w:val="24"/>
        </w:rPr>
        <w:t>).</w:t>
      </w:r>
    </w:p>
    <w:p w14:paraId="6ED52702" w14:textId="783CF112" w:rsidR="00AE798E" w:rsidRDefault="00AE798E" w:rsidP="00AB3E12">
      <w:pPr>
        <w:spacing w:after="0"/>
        <w:ind w:firstLine="284"/>
        <w:rPr>
          <w:rFonts w:cs="Arial"/>
          <w:szCs w:val="24"/>
        </w:rPr>
      </w:pPr>
      <w:r w:rsidRPr="00323207">
        <w:rPr>
          <w:rFonts w:cs="Arial"/>
          <w:szCs w:val="24"/>
        </w:rPr>
        <w:t xml:space="preserve">El éxito de los programas de OPU </w:t>
      </w:r>
      <w:r w:rsidRPr="00390C5B">
        <w:rPr>
          <w:rFonts w:cs="Arial"/>
          <w:szCs w:val="24"/>
        </w:rPr>
        <w:t>está fuertemente condicionado por factores intrínsecos de la donante, destacando la raza y la edad</w:t>
      </w:r>
      <w:r w:rsidRPr="00323207">
        <w:rPr>
          <w:rFonts w:cs="Arial"/>
          <w:szCs w:val="24"/>
        </w:rPr>
        <w:t xml:space="preserve">. </w:t>
      </w:r>
      <w:r w:rsidRPr="00390C5B">
        <w:rPr>
          <w:rFonts w:cs="Arial"/>
          <w:szCs w:val="24"/>
        </w:rPr>
        <w:t xml:space="preserve">La raza determina particularidades fisiológicas y patrones neuroendocrinos específicos que modulan la población folicular </w:t>
      </w:r>
      <w:proofErr w:type="spellStart"/>
      <w:r w:rsidRPr="00390C5B">
        <w:rPr>
          <w:rFonts w:cs="Arial"/>
          <w:szCs w:val="24"/>
        </w:rPr>
        <w:t>antral</w:t>
      </w:r>
      <w:proofErr w:type="spellEnd"/>
      <w:r w:rsidRPr="00390C5B">
        <w:rPr>
          <w:rFonts w:cs="Arial"/>
          <w:szCs w:val="24"/>
        </w:rPr>
        <w:t xml:space="preserve"> y la tasa de recuperación </w:t>
      </w:r>
      <w:proofErr w:type="spellStart"/>
      <w:r w:rsidRPr="00390C5B">
        <w:rPr>
          <w:rFonts w:cs="Arial"/>
          <w:szCs w:val="24"/>
        </w:rPr>
        <w:t>ovocitaria</w:t>
      </w:r>
      <w:proofErr w:type="spellEnd"/>
      <w:r w:rsidRPr="00390C5B">
        <w:rPr>
          <w:rFonts w:cs="Arial"/>
          <w:szCs w:val="24"/>
        </w:rPr>
        <w:t xml:space="preserve"> (</w:t>
      </w:r>
      <w:r>
        <w:rPr>
          <w:rFonts w:cs="Arial"/>
          <w:szCs w:val="24"/>
        </w:rPr>
        <w:t xml:space="preserve">Pontes </w:t>
      </w:r>
      <w:r w:rsidRPr="003E3BA2">
        <w:rPr>
          <w:rFonts w:cs="Arial"/>
          <w:i/>
          <w:iCs/>
          <w:szCs w:val="24"/>
        </w:rPr>
        <w:t>et</w:t>
      </w:r>
      <w:r w:rsidRPr="00C514AB">
        <w:rPr>
          <w:rFonts w:cs="Arial"/>
          <w:szCs w:val="24"/>
        </w:rPr>
        <w:t xml:space="preserve"> al., </w:t>
      </w:r>
      <w:r>
        <w:rPr>
          <w:rFonts w:cs="Arial"/>
          <w:szCs w:val="24"/>
        </w:rPr>
        <w:t>2011</w:t>
      </w:r>
      <w:r w:rsidRPr="00390C5B">
        <w:rPr>
          <w:rFonts w:cs="Arial"/>
          <w:szCs w:val="24"/>
        </w:rPr>
        <w:t>). En la literatura</w:t>
      </w:r>
      <w:r>
        <w:rPr>
          <w:rFonts w:cs="Arial"/>
          <w:szCs w:val="24"/>
        </w:rPr>
        <w:t xml:space="preserve"> científica</w:t>
      </w:r>
      <w:r w:rsidRPr="00390C5B">
        <w:rPr>
          <w:rFonts w:cs="Arial"/>
          <w:szCs w:val="24"/>
        </w:rPr>
        <w:t xml:space="preserve"> existe consenso sobre la superioridad cuantitativa de las subespecies </w:t>
      </w:r>
      <w:r w:rsidRPr="00390C5B">
        <w:rPr>
          <w:rFonts w:cs="Arial"/>
          <w:i/>
          <w:iCs/>
          <w:szCs w:val="24"/>
        </w:rPr>
        <w:t>Bos</w:t>
      </w:r>
      <w:r>
        <w:rPr>
          <w:rFonts w:cs="Arial"/>
          <w:i/>
          <w:iCs/>
          <w:szCs w:val="24"/>
        </w:rPr>
        <w:t xml:space="preserve"> </w:t>
      </w:r>
      <w:proofErr w:type="spellStart"/>
      <w:r>
        <w:rPr>
          <w:rFonts w:cs="Arial"/>
          <w:i/>
          <w:iCs/>
          <w:szCs w:val="24"/>
        </w:rPr>
        <w:t>i</w:t>
      </w:r>
      <w:r w:rsidRPr="00390C5B">
        <w:rPr>
          <w:rFonts w:cs="Arial"/>
          <w:i/>
          <w:iCs/>
          <w:szCs w:val="24"/>
        </w:rPr>
        <w:t>ndicus</w:t>
      </w:r>
      <w:proofErr w:type="spellEnd"/>
      <w:r w:rsidRPr="00390C5B">
        <w:rPr>
          <w:rFonts w:cs="Arial"/>
          <w:szCs w:val="24"/>
        </w:rPr>
        <w:t xml:space="preserve"> frente a las de tronco </w:t>
      </w:r>
      <w:r w:rsidRPr="00390C5B">
        <w:rPr>
          <w:rFonts w:cs="Arial"/>
          <w:i/>
          <w:iCs/>
          <w:szCs w:val="24"/>
        </w:rPr>
        <w:t>B</w:t>
      </w:r>
      <w:r>
        <w:rPr>
          <w:rFonts w:cs="Arial"/>
          <w:i/>
          <w:iCs/>
          <w:szCs w:val="24"/>
        </w:rPr>
        <w:t xml:space="preserve">. </w:t>
      </w:r>
      <w:proofErr w:type="spellStart"/>
      <w:r>
        <w:rPr>
          <w:rFonts w:cs="Arial"/>
          <w:i/>
          <w:iCs/>
          <w:szCs w:val="24"/>
        </w:rPr>
        <w:t>t</w:t>
      </w:r>
      <w:r w:rsidRPr="00390C5B">
        <w:rPr>
          <w:rFonts w:cs="Arial"/>
          <w:i/>
          <w:iCs/>
          <w:szCs w:val="24"/>
        </w:rPr>
        <w:t>aurus</w:t>
      </w:r>
      <w:proofErr w:type="spellEnd"/>
      <w:r w:rsidRPr="00390C5B">
        <w:rPr>
          <w:rFonts w:cs="Arial"/>
          <w:szCs w:val="24"/>
        </w:rPr>
        <w:t xml:space="preserve"> (Carvalho </w:t>
      </w:r>
      <w:r w:rsidRPr="00C514AB">
        <w:rPr>
          <w:rFonts w:cs="Arial"/>
          <w:szCs w:val="24"/>
        </w:rPr>
        <w:t>et al.</w:t>
      </w:r>
      <w:r w:rsidRPr="00390C5B">
        <w:rPr>
          <w:rFonts w:cs="Arial"/>
          <w:szCs w:val="24"/>
        </w:rPr>
        <w:t xml:space="preserve">, 2008; Pontes </w:t>
      </w:r>
      <w:r w:rsidRPr="00C514AB">
        <w:rPr>
          <w:rFonts w:cs="Arial"/>
          <w:szCs w:val="24"/>
        </w:rPr>
        <w:t xml:space="preserve">et al., </w:t>
      </w:r>
      <w:r w:rsidRPr="00390C5B">
        <w:rPr>
          <w:rFonts w:cs="Arial"/>
          <w:szCs w:val="24"/>
        </w:rPr>
        <w:t>201</w:t>
      </w:r>
      <w:r>
        <w:rPr>
          <w:rFonts w:cs="Arial"/>
          <w:szCs w:val="24"/>
        </w:rPr>
        <w:t>1</w:t>
      </w:r>
      <w:r w:rsidRPr="00390C5B">
        <w:rPr>
          <w:rFonts w:cs="Arial"/>
          <w:szCs w:val="24"/>
        </w:rPr>
        <w:t xml:space="preserve">). Las hembras </w:t>
      </w:r>
      <w:r w:rsidRPr="00390C5B">
        <w:rPr>
          <w:rFonts w:cs="Arial"/>
          <w:i/>
          <w:iCs/>
          <w:szCs w:val="24"/>
        </w:rPr>
        <w:t>B</w:t>
      </w:r>
      <w:r>
        <w:rPr>
          <w:rFonts w:cs="Arial"/>
          <w:i/>
          <w:iCs/>
          <w:szCs w:val="24"/>
        </w:rPr>
        <w:t>.</w:t>
      </w:r>
      <w:r w:rsidRPr="00390C5B">
        <w:rPr>
          <w:rFonts w:cs="Arial"/>
          <w:i/>
          <w:iCs/>
          <w:szCs w:val="24"/>
        </w:rPr>
        <w:t xml:space="preserve"> </w:t>
      </w:r>
      <w:proofErr w:type="spellStart"/>
      <w:r>
        <w:rPr>
          <w:rFonts w:cs="Arial"/>
          <w:i/>
          <w:iCs/>
          <w:szCs w:val="24"/>
        </w:rPr>
        <w:t>i</w:t>
      </w:r>
      <w:r w:rsidRPr="00390C5B">
        <w:rPr>
          <w:rFonts w:cs="Arial"/>
          <w:i/>
          <w:iCs/>
          <w:szCs w:val="24"/>
        </w:rPr>
        <w:t>ndicus</w:t>
      </w:r>
      <w:proofErr w:type="spellEnd"/>
      <w:r w:rsidRPr="00390C5B">
        <w:rPr>
          <w:rFonts w:cs="Arial"/>
          <w:szCs w:val="24"/>
        </w:rPr>
        <w:t xml:space="preserve"> presentan una mayor frecuencia de ondas foliculares por ciclo y una reserva </w:t>
      </w:r>
      <w:proofErr w:type="spellStart"/>
      <w:r w:rsidRPr="00390C5B">
        <w:rPr>
          <w:rFonts w:cs="Arial"/>
          <w:szCs w:val="24"/>
        </w:rPr>
        <w:t>antral</w:t>
      </w:r>
      <w:proofErr w:type="spellEnd"/>
      <w:r w:rsidRPr="00390C5B">
        <w:rPr>
          <w:rFonts w:cs="Arial"/>
          <w:szCs w:val="24"/>
        </w:rPr>
        <w:t xml:space="preserve"> superior, alcanzando rendimientos de hasta 30 ovocitos por sesión de OPU</w:t>
      </w:r>
      <w:r>
        <w:rPr>
          <w:rFonts w:cs="Arial"/>
          <w:szCs w:val="24"/>
        </w:rPr>
        <w:t>;</w:t>
      </w:r>
      <w:r w:rsidRPr="00390C5B">
        <w:rPr>
          <w:rFonts w:cs="Arial"/>
          <w:szCs w:val="24"/>
        </w:rPr>
        <w:t xml:space="preserve"> mientras que en genotipos </w:t>
      </w:r>
      <w:r w:rsidRPr="00390C5B">
        <w:rPr>
          <w:rFonts w:cs="Arial"/>
          <w:i/>
          <w:iCs/>
          <w:szCs w:val="24"/>
        </w:rPr>
        <w:t>B</w:t>
      </w:r>
      <w:r>
        <w:rPr>
          <w:rFonts w:cs="Arial"/>
          <w:i/>
          <w:iCs/>
          <w:szCs w:val="24"/>
        </w:rPr>
        <w:t xml:space="preserve">. </w:t>
      </w:r>
      <w:proofErr w:type="spellStart"/>
      <w:r>
        <w:rPr>
          <w:rFonts w:cs="Arial"/>
          <w:i/>
          <w:iCs/>
          <w:szCs w:val="24"/>
        </w:rPr>
        <w:t>t</w:t>
      </w:r>
      <w:r w:rsidRPr="00390C5B">
        <w:rPr>
          <w:rFonts w:cs="Arial"/>
          <w:i/>
          <w:iCs/>
          <w:szCs w:val="24"/>
        </w:rPr>
        <w:t>aurus</w:t>
      </w:r>
      <w:proofErr w:type="spellEnd"/>
      <w:r w:rsidRPr="00390C5B">
        <w:rPr>
          <w:rFonts w:cs="Arial"/>
          <w:szCs w:val="24"/>
        </w:rPr>
        <w:t xml:space="preserve"> las tasas habituales de recuperación se restringen a rangos de entre 1</w:t>
      </w:r>
      <w:r w:rsidR="003A09A6">
        <w:rPr>
          <w:rFonts w:cs="Arial"/>
          <w:szCs w:val="24"/>
        </w:rPr>
        <w:t>.</w:t>
      </w:r>
      <w:r w:rsidRPr="00390C5B">
        <w:rPr>
          <w:rFonts w:cs="Arial"/>
          <w:szCs w:val="24"/>
        </w:rPr>
        <w:t xml:space="preserve">9 </w:t>
      </w:r>
      <w:r>
        <w:rPr>
          <w:rFonts w:cs="Arial"/>
          <w:szCs w:val="24"/>
        </w:rPr>
        <w:t>a</w:t>
      </w:r>
      <w:r w:rsidRPr="00390C5B">
        <w:rPr>
          <w:rFonts w:cs="Arial"/>
          <w:szCs w:val="24"/>
        </w:rPr>
        <w:t xml:space="preserve"> 9</w:t>
      </w:r>
      <w:r w:rsidR="003A09A6">
        <w:rPr>
          <w:rFonts w:cs="Arial"/>
          <w:szCs w:val="24"/>
        </w:rPr>
        <w:t>.</w:t>
      </w:r>
      <w:r w:rsidRPr="00390C5B">
        <w:rPr>
          <w:rFonts w:cs="Arial"/>
          <w:szCs w:val="24"/>
        </w:rPr>
        <w:t>9 ovocitos por sesión (Pontes</w:t>
      </w:r>
      <w:r w:rsidRPr="00C514AB">
        <w:rPr>
          <w:rFonts w:cs="Arial"/>
          <w:szCs w:val="24"/>
        </w:rPr>
        <w:t xml:space="preserve"> et al.,</w:t>
      </w:r>
      <w:r w:rsidRPr="00390C5B">
        <w:rPr>
          <w:rFonts w:cs="Arial"/>
          <w:szCs w:val="24"/>
        </w:rPr>
        <w:t xml:space="preserve"> 2011).</w:t>
      </w:r>
    </w:p>
    <w:p w14:paraId="5F970F47" w14:textId="5895A41E" w:rsidR="00AE798E" w:rsidRDefault="00AE798E" w:rsidP="00AB3E12">
      <w:pPr>
        <w:spacing w:after="0"/>
        <w:ind w:firstLine="284"/>
        <w:rPr>
          <w:rFonts w:cs="Arial"/>
          <w:szCs w:val="24"/>
        </w:rPr>
      </w:pPr>
      <w:r>
        <w:rPr>
          <w:rFonts w:cs="Arial"/>
          <w:szCs w:val="24"/>
        </w:rPr>
        <w:t>Por otra parte, l</w:t>
      </w:r>
      <w:r w:rsidRPr="00323207">
        <w:rPr>
          <w:rFonts w:cs="Arial"/>
          <w:szCs w:val="24"/>
        </w:rPr>
        <w:t xml:space="preserve">a edad de la donante conlleva a cambios fisiológicos y anatómicos progresivos que </w:t>
      </w:r>
      <w:r>
        <w:rPr>
          <w:rFonts w:cs="Arial"/>
          <w:szCs w:val="24"/>
        </w:rPr>
        <w:t>alteran</w:t>
      </w:r>
      <w:r w:rsidRPr="00323207">
        <w:rPr>
          <w:rFonts w:cs="Arial"/>
          <w:szCs w:val="24"/>
        </w:rPr>
        <w:t xml:space="preserve"> la dinámica ovárica, asociándose </w:t>
      </w:r>
      <w:r>
        <w:rPr>
          <w:rFonts w:cs="Arial"/>
          <w:szCs w:val="24"/>
        </w:rPr>
        <w:t>a una disminución</w:t>
      </w:r>
      <w:r w:rsidRPr="00323207">
        <w:rPr>
          <w:rFonts w:cs="Arial"/>
          <w:szCs w:val="24"/>
        </w:rPr>
        <w:t xml:space="preserve"> </w:t>
      </w:r>
      <w:r>
        <w:rPr>
          <w:rFonts w:cs="Arial"/>
          <w:szCs w:val="24"/>
        </w:rPr>
        <w:t>de</w:t>
      </w:r>
      <w:r w:rsidRPr="00323207">
        <w:rPr>
          <w:rFonts w:cs="Arial"/>
          <w:szCs w:val="24"/>
        </w:rPr>
        <w:t xml:space="preserve"> la reserva folicular</w:t>
      </w:r>
      <w:r>
        <w:rPr>
          <w:rFonts w:cs="Arial"/>
          <w:szCs w:val="24"/>
        </w:rPr>
        <w:t xml:space="preserve"> y a</w:t>
      </w:r>
      <w:r w:rsidRPr="00323207">
        <w:rPr>
          <w:rFonts w:cs="Arial"/>
          <w:szCs w:val="24"/>
        </w:rPr>
        <w:t xml:space="preserve"> una </w:t>
      </w:r>
      <w:r>
        <w:rPr>
          <w:rFonts w:cs="Arial"/>
          <w:szCs w:val="24"/>
        </w:rPr>
        <w:t>pérdida</w:t>
      </w:r>
      <w:r w:rsidRPr="00323207">
        <w:rPr>
          <w:rFonts w:cs="Arial"/>
          <w:szCs w:val="24"/>
        </w:rPr>
        <w:t xml:space="preserve"> gradual </w:t>
      </w:r>
      <w:r>
        <w:rPr>
          <w:rFonts w:cs="Arial"/>
          <w:szCs w:val="24"/>
        </w:rPr>
        <w:t>de</w:t>
      </w:r>
      <w:r w:rsidRPr="00323207">
        <w:rPr>
          <w:rFonts w:cs="Arial"/>
          <w:szCs w:val="24"/>
        </w:rPr>
        <w:t xml:space="preserve"> la calidad </w:t>
      </w:r>
      <w:proofErr w:type="spellStart"/>
      <w:r w:rsidRPr="00323207">
        <w:rPr>
          <w:rFonts w:cs="Arial"/>
          <w:szCs w:val="24"/>
        </w:rPr>
        <w:t>ovocitaria</w:t>
      </w:r>
      <w:proofErr w:type="spellEnd"/>
      <w:r w:rsidRPr="00323207">
        <w:rPr>
          <w:rFonts w:cs="Arial"/>
          <w:szCs w:val="24"/>
        </w:rPr>
        <w:t xml:space="preserve"> (</w:t>
      </w:r>
      <w:r w:rsidRPr="00952533">
        <w:rPr>
          <w:rFonts w:cs="Arial"/>
          <w:szCs w:val="24"/>
        </w:rPr>
        <w:t xml:space="preserve">Saldarriaga </w:t>
      </w:r>
      <w:r w:rsidRPr="00C514AB">
        <w:rPr>
          <w:rFonts w:cs="Arial"/>
          <w:szCs w:val="24"/>
        </w:rPr>
        <w:t>et al., 2</w:t>
      </w:r>
      <w:r w:rsidRPr="00952533">
        <w:rPr>
          <w:rFonts w:cs="Arial"/>
          <w:szCs w:val="24"/>
        </w:rPr>
        <w:t>007</w:t>
      </w:r>
      <w:r w:rsidRPr="00323207">
        <w:rPr>
          <w:rFonts w:cs="Arial"/>
          <w:szCs w:val="24"/>
        </w:rPr>
        <w:t xml:space="preserve">). A partir de los 5 años, se observa una relación negativa y constante entre la edad cronológica y el rendimiento </w:t>
      </w:r>
      <w:proofErr w:type="spellStart"/>
      <w:r w:rsidRPr="00323207">
        <w:rPr>
          <w:rFonts w:cs="Arial"/>
          <w:szCs w:val="24"/>
        </w:rPr>
        <w:t>ovocitario</w:t>
      </w:r>
      <w:proofErr w:type="spellEnd"/>
      <w:r>
        <w:rPr>
          <w:rFonts w:cs="Arial"/>
          <w:szCs w:val="24"/>
        </w:rPr>
        <w:t xml:space="preserve"> por desajustes hormonales</w:t>
      </w:r>
      <w:r w:rsidRPr="00323207">
        <w:rPr>
          <w:rFonts w:cs="Arial"/>
          <w:szCs w:val="24"/>
        </w:rPr>
        <w:t xml:space="preserve"> (Builes-Higuita</w:t>
      </w:r>
      <w:r>
        <w:rPr>
          <w:rFonts w:cs="Arial"/>
          <w:szCs w:val="24"/>
        </w:rPr>
        <w:t>,</w:t>
      </w:r>
      <w:r w:rsidRPr="00323207">
        <w:rPr>
          <w:rFonts w:cs="Arial"/>
          <w:szCs w:val="24"/>
        </w:rPr>
        <w:t xml:space="preserve"> 2025). En un análisis sobre 235 </w:t>
      </w:r>
      <w:proofErr w:type="spellStart"/>
      <w:r w:rsidRPr="00323207">
        <w:rPr>
          <w:rFonts w:cs="Arial"/>
          <w:szCs w:val="24"/>
        </w:rPr>
        <w:t>OPU</w:t>
      </w:r>
      <w:r>
        <w:rPr>
          <w:rFonts w:cs="Arial"/>
          <w:szCs w:val="24"/>
        </w:rPr>
        <w:t>s</w:t>
      </w:r>
      <w:proofErr w:type="spellEnd"/>
      <w:r>
        <w:rPr>
          <w:rFonts w:cs="Arial"/>
          <w:szCs w:val="24"/>
        </w:rPr>
        <w:t xml:space="preserve"> en vacas del tronco </w:t>
      </w:r>
      <w:r w:rsidRPr="008E0225">
        <w:rPr>
          <w:rFonts w:cs="Arial"/>
          <w:i/>
          <w:iCs/>
          <w:szCs w:val="24"/>
        </w:rPr>
        <w:t xml:space="preserve">B. </w:t>
      </w:r>
      <w:proofErr w:type="spellStart"/>
      <w:r w:rsidRPr="008E0225">
        <w:rPr>
          <w:rFonts w:cs="Arial"/>
          <w:i/>
          <w:iCs/>
          <w:szCs w:val="24"/>
        </w:rPr>
        <w:t>indicus</w:t>
      </w:r>
      <w:proofErr w:type="spellEnd"/>
      <w:r w:rsidRPr="008E0225">
        <w:rPr>
          <w:rFonts w:cs="Arial"/>
          <w:szCs w:val="24"/>
        </w:rPr>
        <w:t>,</w:t>
      </w:r>
      <w:r w:rsidRPr="00323207">
        <w:rPr>
          <w:rFonts w:cs="Arial"/>
          <w:szCs w:val="24"/>
        </w:rPr>
        <w:t xml:space="preserve"> Builes-Higuita</w:t>
      </w:r>
      <w:r>
        <w:rPr>
          <w:rFonts w:cs="Arial"/>
          <w:szCs w:val="24"/>
        </w:rPr>
        <w:t xml:space="preserve"> </w:t>
      </w:r>
      <w:r w:rsidRPr="00323207">
        <w:rPr>
          <w:rFonts w:cs="Arial"/>
          <w:szCs w:val="24"/>
        </w:rPr>
        <w:t>(2025) constat</w:t>
      </w:r>
      <w:r>
        <w:rPr>
          <w:rFonts w:cs="Arial"/>
          <w:szCs w:val="24"/>
        </w:rPr>
        <w:t>ó</w:t>
      </w:r>
      <w:r w:rsidRPr="00323207">
        <w:rPr>
          <w:rFonts w:cs="Arial"/>
          <w:szCs w:val="24"/>
        </w:rPr>
        <w:t xml:space="preserve"> una tendencia decreciente en el número medio de ovocitos recuperados por sesión conforme avanzaba la edad de la donante, pasando de una media de 28</w:t>
      </w:r>
      <w:r w:rsidR="003A09A6">
        <w:rPr>
          <w:rFonts w:cs="Arial"/>
          <w:szCs w:val="24"/>
        </w:rPr>
        <w:t>.</w:t>
      </w:r>
      <w:r w:rsidRPr="00323207">
        <w:rPr>
          <w:rFonts w:cs="Arial"/>
          <w:szCs w:val="24"/>
        </w:rPr>
        <w:t xml:space="preserve">70 ovocitos/OPU en vacas de 1 a 3 </w:t>
      </w:r>
      <w:r w:rsidRPr="00323207">
        <w:rPr>
          <w:rFonts w:cs="Arial"/>
          <w:szCs w:val="24"/>
        </w:rPr>
        <w:lastRenderedPageBreak/>
        <w:t>años; a un valor medio de 18</w:t>
      </w:r>
      <w:r w:rsidR="003A09A6">
        <w:rPr>
          <w:rFonts w:cs="Arial"/>
          <w:szCs w:val="24"/>
        </w:rPr>
        <w:t>.</w:t>
      </w:r>
      <w:r w:rsidRPr="00323207">
        <w:rPr>
          <w:rFonts w:cs="Arial"/>
          <w:szCs w:val="24"/>
        </w:rPr>
        <w:t>06 ovocitos/OPU en vacas</w:t>
      </w:r>
      <w:r>
        <w:rPr>
          <w:rFonts w:cs="Arial"/>
          <w:szCs w:val="24"/>
        </w:rPr>
        <w:t xml:space="preserve"> </w:t>
      </w:r>
      <w:r w:rsidRPr="00102A3B">
        <w:rPr>
          <w:rFonts w:cs="Arial"/>
          <w:i/>
          <w:iCs/>
          <w:szCs w:val="24"/>
        </w:rPr>
        <w:t xml:space="preserve">B. </w:t>
      </w:r>
      <w:proofErr w:type="spellStart"/>
      <w:r w:rsidRPr="00102A3B">
        <w:rPr>
          <w:rFonts w:cs="Arial"/>
          <w:i/>
          <w:iCs/>
          <w:szCs w:val="24"/>
        </w:rPr>
        <w:t>Indicus</w:t>
      </w:r>
      <w:proofErr w:type="spellEnd"/>
      <w:r w:rsidRPr="00323207">
        <w:rPr>
          <w:rFonts w:cs="Arial"/>
          <w:szCs w:val="24"/>
        </w:rPr>
        <w:t xml:space="preserve"> de más de 10 años. </w:t>
      </w:r>
    </w:p>
    <w:p w14:paraId="78265EA7" w14:textId="662A7F8F" w:rsidR="00D9230E" w:rsidRDefault="00D9230E" w:rsidP="00AB3E12">
      <w:pPr>
        <w:spacing w:after="0"/>
        <w:ind w:firstLine="284"/>
        <w:rPr>
          <w:rFonts w:cs="Arial"/>
          <w:szCs w:val="24"/>
        </w:rPr>
      </w:pPr>
      <w:r w:rsidRPr="001E6567">
        <w:rPr>
          <w:rFonts w:cs="Arial"/>
          <w:szCs w:val="24"/>
        </w:rPr>
        <w:t xml:space="preserve">La hipótesis de </w:t>
      </w:r>
      <w:r>
        <w:rPr>
          <w:rFonts w:cs="Arial"/>
          <w:szCs w:val="24"/>
        </w:rPr>
        <w:t xml:space="preserve">nuestro </w:t>
      </w:r>
      <w:r w:rsidRPr="001E6567">
        <w:rPr>
          <w:rFonts w:cs="Arial"/>
          <w:szCs w:val="24"/>
        </w:rPr>
        <w:t xml:space="preserve">trabajo </w:t>
      </w:r>
      <w:r>
        <w:rPr>
          <w:rFonts w:cs="Arial"/>
          <w:szCs w:val="24"/>
        </w:rPr>
        <w:t>plantea</w:t>
      </w:r>
      <w:r w:rsidRPr="001E6567">
        <w:rPr>
          <w:rFonts w:cs="Arial"/>
          <w:szCs w:val="24"/>
        </w:rPr>
        <w:t xml:space="preserve"> que la administración conjunta de una </w:t>
      </w:r>
      <w:r>
        <w:rPr>
          <w:rFonts w:cs="Arial"/>
          <w:szCs w:val="24"/>
        </w:rPr>
        <w:t xml:space="preserve">sola administración </w:t>
      </w:r>
      <w:r w:rsidRPr="001E6567">
        <w:rPr>
          <w:rFonts w:cs="Arial"/>
          <w:szCs w:val="24"/>
        </w:rPr>
        <w:t xml:space="preserve">de </w:t>
      </w:r>
      <w:proofErr w:type="spellStart"/>
      <w:r w:rsidRPr="001E6567">
        <w:rPr>
          <w:rFonts w:cs="Arial"/>
          <w:szCs w:val="24"/>
        </w:rPr>
        <w:t>FSHrb</w:t>
      </w:r>
      <w:proofErr w:type="spellEnd"/>
      <w:r w:rsidRPr="001E6567">
        <w:rPr>
          <w:rFonts w:cs="Arial"/>
          <w:szCs w:val="24"/>
        </w:rPr>
        <w:t xml:space="preserve"> </w:t>
      </w:r>
      <w:r w:rsidRPr="00157CD5">
        <w:rPr>
          <w:rFonts w:cs="Arial"/>
          <w:szCs w:val="24"/>
        </w:rPr>
        <w:t>y de</w:t>
      </w:r>
      <w:r>
        <w:rPr>
          <w:rFonts w:cs="Arial"/>
          <w:szCs w:val="24"/>
        </w:rPr>
        <w:t xml:space="preserve"> </w:t>
      </w:r>
      <w:r w:rsidRPr="001E6567">
        <w:rPr>
          <w:rFonts w:cs="Arial"/>
          <w:szCs w:val="24"/>
        </w:rPr>
        <w:t>un complejo vitamínico AD</w:t>
      </w:r>
      <w:r w:rsidRPr="001E6567">
        <w:rPr>
          <w:rFonts w:cs="Arial"/>
          <w:szCs w:val="24"/>
          <w:vertAlign w:val="subscript"/>
        </w:rPr>
        <w:t>3</w:t>
      </w:r>
      <w:r w:rsidRPr="001E6567">
        <w:rPr>
          <w:rFonts w:cs="Arial"/>
          <w:szCs w:val="24"/>
        </w:rPr>
        <w:t xml:space="preserve">E, provocará una </w:t>
      </w:r>
      <w:r>
        <w:rPr>
          <w:rFonts w:cs="Arial"/>
          <w:szCs w:val="24"/>
        </w:rPr>
        <w:t>significativa</w:t>
      </w:r>
      <w:r w:rsidRPr="001E6567">
        <w:rPr>
          <w:rFonts w:cs="Arial"/>
          <w:szCs w:val="24"/>
        </w:rPr>
        <w:t xml:space="preserve"> estimulación ovárica, permitiendo realizar 2 sesiones OPU/semana</w:t>
      </w:r>
      <w:r>
        <w:rPr>
          <w:rFonts w:cs="Arial"/>
          <w:szCs w:val="24"/>
        </w:rPr>
        <w:t>,</w:t>
      </w:r>
      <w:r w:rsidRPr="001E6567">
        <w:rPr>
          <w:rFonts w:cs="Arial"/>
          <w:szCs w:val="24"/>
        </w:rPr>
        <w:t xml:space="preserve"> mejorando la cantidad y calidad de los ovocitos obtenidos</w:t>
      </w:r>
      <w:r w:rsidRPr="00663A8C">
        <w:rPr>
          <w:rFonts w:cs="Arial"/>
          <w:szCs w:val="24"/>
        </w:rPr>
        <w:t xml:space="preserve">. </w:t>
      </w:r>
      <w:r w:rsidRPr="001E6567">
        <w:rPr>
          <w:rFonts w:cs="Arial"/>
          <w:szCs w:val="24"/>
        </w:rPr>
        <w:t>E</w:t>
      </w:r>
      <w:r>
        <w:rPr>
          <w:rFonts w:cs="Arial"/>
          <w:szCs w:val="24"/>
        </w:rPr>
        <w:t>n este sentido</w:t>
      </w:r>
      <w:r w:rsidR="00470FFC">
        <w:rPr>
          <w:rFonts w:cs="Arial"/>
          <w:szCs w:val="24"/>
        </w:rPr>
        <w:t xml:space="preserve">, </w:t>
      </w:r>
      <w:r>
        <w:rPr>
          <w:rFonts w:cs="Arial"/>
          <w:szCs w:val="24"/>
        </w:rPr>
        <w:t xml:space="preserve">nuestro </w:t>
      </w:r>
      <w:r w:rsidRPr="001E6567">
        <w:rPr>
          <w:rFonts w:cs="Arial"/>
          <w:szCs w:val="24"/>
        </w:rPr>
        <w:t>objetivo ha sido la evaluación de</w:t>
      </w:r>
      <w:r>
        <w:rPr>
          <w:rFonts w:cs="Arial"/>
          <w:szCs w:val="24"/>
        </w:rPr>
        <w:t xml:space="preserve"> </w:t>
      </w:r>
      <w:r w:rsidRPr="001E6567">
        <w:rPr>
          <w:rFonts w:cs="Arial"/>
          <w:szCs w:val="24"/>
        </w:rPr>
        <w:t>l</w:t>
      </w:r>
      <w:r>
        <w:rPr>
          <w:rFonts w:cs="Arial"/>
          <w:szCs w:val="24"/>
        </w:rPr>
        <w:t>a</w:t>
      </w:r>
      <w:r w:rsidRPr="001E6567">
        <w:rPr>
          <w:rFonts w:cs="Arial"/>
          <w:szCs w:val="24"/>
        </w:rPr>
        <w:t xml:space="preserve"> </w:t>
      </w:r>
      <w:r>
        <w:rPr>
          <w:rFonts w:cs="Arial"/>
          <w:szCs w:val="24"/>
        </w:rPr>
        <w:t>eficacia</w:t>
      </w:r>
      <w:r w:rsidRPr="001E6567">
        <w:rPr>
          <w:rFonts w:cs="Arial"/>
          <w:szCs w:val="24"/>
        </w:rPr>
        <w:t xml:space="preserve"> de</w:t>
      </w:r>
      <w:r>
        <w:rPr>
          <w:rFonts w:cs="Arial"/>
          <w:szCs w:val="24"/>
        </w:rPr>
        <w:t>l</w:t>
      </w:r>
      <w:r w:rsidRPr="001E6567">
        <w:rPr>
          <w:rFonts w:cs="Arial"/>
          <w:szCs w:val="24"/>
        </w:rPr>
        <w:t xml:space="preserve"> </w:t>
      </w:r>
      <w:r>
        <w:rPr>
          <w:rFonts w:cs="Arial"/>
          <w:szCs w:val="24"/>
        </w:rPr>
        <w:t>tratamiento de</w:t>
      </w:r>
      <w:r w:rsidRPr="001E6567">
        <w:rPr>
          <w:rFonts w:cs="Arial"/>
          <w:szCs w:val="24"/>
        </w:rPr>
        <w:t xml:space="preserve"> estimulación ovárica </w:t>
      </w:r>
      <w:r>
        <w:rPr>
          <w:rFonts w:cs="Arial"/>
          <w:szCs w:val="24"/>
        </w:rPr>
        <w:t>al aplicar</w:t>
      </w:r>
      <w:r w:rsidRPr="001E6567">
        <w:rPr>
          <w:rFonts w:cs="Arial"/>
          <w:szCs w:val="24"/>
        </w:rPr>
        <w:t xml:space="preserve"> una </w:t>
      </w:r>
      <w:r>
        <w:rPr>
          <w:rFonts w:cs="Arial"/>
          <w:szCs w:val="24"/>
        </w:rPr>
        <w:t xml:space="preserve">sola </w:t>
      </w:r>
      <w:r w:rsidRPr="001E6567">
        <w:rPr>
          <w:rFonts w:cs="Arial"/>
          <w:szCs w:val="24"/>
        </w:rPr>
        <w:t xml:space="preserve">dosis de </w:t>
      </w:r>
      <w:r>
        <w:rPr>
          <w:rFonts w:cs="Arial"/>
          <w:szCs w:val="24"/>
        </w:rPr>
        <w:t xml:space="preserve">600 UI de </w:t>
      </w:r>
      <w:proofErr w:type="spellStart"/>
      <w:r w:rsidRPr="001E6567">
        <w:rPr>
          <w:rFonts w:cs="Arial"/>
          <w:szCs w:val="24"/>
        </w:rPr>
        <w:t>FSHrb</w:t>
      </w:r>
      <w:proofErr w:type="spellEnd"/>
      <w:r w:rsidRPr="001E6567">
        <w:rPr>
          <w:rFonts w:cs="Arial"/>
          <w:szCs w:val="24"/>
        </w:rPr>
        <w:t xml:space="preserve"> junto con la suplementación de un complejo vitamínico AD</w:t>
      </w:r>
      <w:r w:rsidRPr="001E6567">
        <w:rPr>
          <w:rFonts w:cs="Arial"/>
          <w:szCs w:val="24"/>
          <w:vertAlign w:val="subscript"/>
        </w:rPr>
        <w:t>3</w:t>
      </w:r>
      <w:r w:rsidRPr="001E6567">
        <w:rPr>
          <w:rFonts w:cs="Arial"/>
          <w:szCs w:val="24"/>
        </w:rPr>
        <w:t xml:space="preserve">E y la </w:t>
      </w:r>
      <w:r w:rsidR="0088779C">
        <w:rPr>
          <w:rFonts w:cs="Arial"/>
          <w:szCs w:val="24"/>
        </w:rPr>
        <w:t>determinación de la cantidad</w:t>
      </w:r>
      <w:r w:rsidRPr="001E6567">
        <w:rPr>
          <w:rFonts w:cs="Arial"/>
          <w:szCs w:val="24"/>
        </w:rPr>
        <w:t xml:space="preserve"> y calidad de los ovocitos </w:t>
      </w:r>
      <w:r>
        <w:rPr>
          <w:rFonts w:cs="Arial"/>
          <w:szCs w:val="24"/>
        </w:rPr>
        <w:t>recuperados por</w:t>
      </w:r>
      <w:r w:rsidRPr="001E6567">
        <w:rPr>
          <w:rFonts w:cs="Arial"/>
          <w:szCs w:val="24"/>
        </w:rPr>
        <w:t xml:space="preserve"> OPU en vacas de raza M-L. </w:t>
      </w:r>
    </w:p>
    <w:p w14:paraId="4C0B9F01" w14:textId="07ED1F16" w:rsidR="00D9230E" w:rsidRPr="00F2355C" w:rsidRDefault="00D9230E" w:rsidP="00AB3E12">
      <w:pPr>
        <w:spacing w:after="0"/>
        <w:ind w:firstLine="425"/>
        <w:rPr>
          <w:rFonts w:cs="Arial"/>
          <w:szCs w:val="24"/>
          <w:highlight w:val="yellow"/>
        </w:rPr>
      </w:pPr>
      <w:r>
        <w:rPr>
          <w:rFonts w:cs="Arial"/>
          <w:szCs w:val="24"/>
        </w:rPr>
        <w:t>Con ello se pretende v</w:t>
      </w:r>
      <w:r w:rsidRPr="000C5CA5">
        <w:rPr>
          <w:rFonts w:cs="Arial"/>
          <w:szCs w:val="24"/>
        </w:rPr>
        <w:t xml:space="preserve">erificar la viabilidad técnica de realizar 2 sesiones de OPU por semana (lunes/jueves) tras </w:t>
      </w:r>
      <w:r w:rsidRPr="00157CD5">
        <w:rPr>
          <w:rFonts w:cs="Arial"/>
          <w:szCs w:val="24"/>
        </w:rPr>
        <w:t xml:space="preserve">la aplicación de una </w:t>
      </w:r>
      <w:r>
        <w:rPr>
          <w:rFonts w:cs="Arial"/>
          <w:szCs w:val="24"/>
        </w:rPr>
        <w:t>única</w:t>
      </w:r>
      <w:r w:rsidRPr="00157CD5">
        <w:rPr>
          <w:rFonts w:cs="Arial"/>
          <w:szCs w:val="24"/>
        </w:rPr>
        <w:t xml:space="preserve"> dosis de 600 UI de</w:t>
      </w:r>
      <w:r>
        <w:rPr>
          <w:rFonts w:cs="Arial"/>
          <w:szCs w:val="24"/>
        </w:rPr>
        <w:t xml:space="preserve"> </w:t>
      </w:r>
      <w:proofErr w:type="spellStart"/>
      <w:r w:rsidRPr="000C5CA5">
        <w:rPr>
          <w:rFonts w:cs="Arial"/>
          <w:szCs w:val="24"/>
        </w:rPr>
        <w:t>FSHrb</w:t>
      </w:r>
      <w:proofErr w:type="spellEnd"/>
      <w:r>
        <w:rPr>
          <w:rFonts w:cs="Arial"/>
          <w:szCs w:val="24"/>
        </w:rPr>
        <w:t>,</w:t>
      </w:r>
      <w:r w:rsidRPr="000C5CA5">
        <w:rPr>
          <w:rFonts w:cs="Arial"/>
          <w:szCs w:val="24"/>
        </w:rPr>
        <w:t xml:space="preserve"> 48 h antes de la 1ª OPU.</w:t>
      </w:r>
      <w:r>
        <w:rPr>
          <w:rFonts w:cs="Arial"/>
          <w:szCs w:val="24"/>
        </w:rPr>
        <w:t xml:space="preserve"> </w:t>
      </w:r>
      <w:r w:rsidRPr="000C5CA5">
        <w:rPr>
          <w:rFonts w:cs="Arial"/>
          <w:szCs w:val="24"/>
        </w:rPr>
        <w:t xml:space="preserve">Analizar el efecto de la suplementación </w:t>
      </w:r>
      <w:r w:rsidRPr="00157CD5">
        <w:rPr>
          <w:rFonts w:cs="Arial"/>
          <w:szCs w:val="24"/>
        </w:rPr>
        <w:t>de</w:t>
      </w:r>
      <w:r w:rsidRPr="000C5CA5">
        <w:rPr>
          <w:rFonts w:cs="Arial"/>
          <w:szCs w:val="24"/>
        </w:rPr>
        <w:t xml:space="preserve"> un complejo vitamínico AD</w:t>
      </w:r>
      <w:r w:rsidRPr="000C5CA5">
        <w:rPr>
          <w:rFonts w:cs="Arial"/>
          <w:szCs w:val="24"/>
          <w:vertAlign w:val="subscript"/>
        </w:rPr>
        <w:t>3</w:t>
      </w:r>
      <w:r w:rsidRPr="000C5CA5">
        <w:rPr>
          <w:rFonts w:cs="Arial"/>
          <w:szCs w:val="24"/>
        </w:rPr>
        <w:t>E</w:t>
      </w:r>
      <w:r w:rsidRPr="00157CD5">
        <w:rPr>
          <w:rFonts w:cs="Arial"/>
          <w:szCs w:val="24"/>
        </w:rPr>
        <w:t>,</w:t>
      </w:r>
      <w:r w:rsidRPr="000C5CA5">
        <w:rPr>
          <w:rFonts w:cs="Arial"/>
          <w:szCs w:val="24"/>
        </w:rPr>
        <w:t xml:space="preserve"> administrado de forma simultánea a la </w:t>
      </w:r>
      <w:proofErr w:type="spellStart"/>
      <w:r w:rsidRPr="000C5CA5">
        <w:rPr>
          <w:rFonts w:cs="Arial"/>
          <w:szCs w:val="24"/>
        </w:rPr>
        <w:t>FSHrb</w:t>
      </w:r>
      <w:proofErr w:type="spellEnd"/>
      <w:r w:rsidRPr="000C5CA5">
        <w:rPr>
          <w:rFonts w:cs="Arial"/>
          <w:szCs w:val="24"/>
        </w:rPr>
        <w:t>, sobre la calidad de los ovocitos recuperados.</w:t>
      </w:r>
      <w:r>
        <w:rPr>
          <w:rFonts w:cs="Arial"/>
          <w:szCs w:val="24"/>
        </w:rPr>
        <w:t xml:space="preserve"> </w:t>
      </w:r>
      <w:r w:rsidRPr="000C5CA5">
        <w:rPr>
          <w:rFonts w:cs="Arial"/>
          <w:szCs w:val="24"/>
        </w:rPr>
        <w:t xml:space="preserve">Determinar el impacto de la variabilidad individual y de la edad de las hembras donantes sobre la tasa de recuperación y </w:t>
      </w:r>
      <w:r>
        <w:rPr>
          <w:rFonts w:cs="Arial"/>
          <w:szCs w:val="24"/>
        </w:rPr>
        <w:t xml:space="preserve">de </w:t>
      </w:r>
      <w:r w:rsidRPr="000C5CA5">
        <w:rPr>
          <w:rFonts w:cs="Arial"/>
          <w:szCs w:val="24"/>
        </w:rPr>
        <w:t xml:space="preserve">desarrollo </w:t>
      </w:r>
      <w:proofErr w:type="spellStart"/>
      <w:r w:rsidRPr="000C5CA5">
        <w:rPr>
          <w:rFonts w:cs="Arial"/>
          <w:szCs w:val="24"/>
        </w:rPr>
        <w:t>ovocitario</w:t>
      </w:r>
      <w:proofErr w:type="spellEnd"/>
      <w:r>
        <w:rPr>
          <w:rFonts w:cs="Arial"/>
          <w:szCs w:val="24"/>
        </w:rPr>
        <w:t xml:space="preserve"> y c</w:t>
      </w:r>
      <w:r w:rsidRPr="000C5CA5">
        <w:rPr>
          <w:rFonts w:eastAsia="Times New Roman" w:cs="Arial"/>
          <w:szCs w:val="24"/>
          <w:lang w:eastAsia="es-ES_tradnl"/>
        </w:rPr>
        <w:t xml:space="preserve">omparar el rendimiento del protocolo propuesto frente a los datos obtenidos en experiencias previas realizadas en la vaca </w:t>
      </w:r>
      <w:r w:rsidR="00644505">
        <w:rPr>
          <w:rFonts w:eastAsia="Times New Roman" w:cs="Arial"/>
          <w:szCs w:val="24"/>
          <w:lang w:eastAsia="es-ES_tradnl"/>
        </w:rPr>
        <w:t>1</w:t>
      </w:r>
      <w:r w:rsidRPr="000C5CA5">
        <w:rPr>
          <w:rFonts w:eastAsia="Times New Roman" w:cs="Arial"/>
          <w:szCs w:val="24"/>
          <w:lang w:eastAsia="es-ES_tradnl"/>
        </w:rPr>
        <w:t xml:space="preserve"> con </w:t>
      </w:r>
      <w:proofErr w:type="spellStart"/>
      <w:r w:rsidRPr="000C5CA5">
        <w:rPr>
          <w:rFonts w:eastAsia="Times New Roman" w:cs="Arial"/>
          <w:szCs w:val="24"/>
          <w:lang w:eastAsia="es-ES_tradnl"/>
        </w:rPr>
        <w:t>FSHp</w:t>
      </w:r>
      <w:proofErr w:type="spellEnd"/>
      <w:r w:rsidRPr="000C5CA5">
        <w:rPr>
          <w:rFonts w:eastAsia="Times New Roman" w:cs="Arial"/>
          <w:szCs w:val="24"/>
          <w:lang w:eastAsia="es-ES_tradnl"/>
        </w:rPr>
        <w:t xml:space="preserve"> (</w:t>
      </w:r>
      <w:proofErr w:type="spellStart"/>
      <w:r w:rsidRPr="000C5CA5">
        <w:rPr>
          <w:rFonts w:eastAsia="Times New Roman" w:cs="Arial"/>
          <w:szCs w:val="24"/>
          <w:lang w:eastAsia="es-ES_tradnl"/>
        </w:rPr>
        <w:t>Metony</w:t>
      </w:r>
      <w:proofErr w:type="spellEnd"/>
      <w:r w:rsidRPr="000C5CA5">
        <w:rPr>
          <w:rFonts w:eastAsia="Times New Roman" w:cs="Arial"/>
          <w:szCs w:val="24"/>
          <w:lang w:eastAsia="es-ES_tradnl"/>
        </w:rPr>
        <w:t xml:space="preserve"> </w:t>
      </w:r>
      <w:r w:rsidRPr="00D9230E">
        <w:rPr>
          <w:rFonts w:eastAsia="Times New Roman" w:cs="Arial"/>
          <w:szCs w:val="24"/>
          <w:lang w:eastAsia="es-ES_tradnl"/>
        </w:rPr>
        <w:t>et al.,</w:t>
      </w:r>
      <w:r w:rsidRPr="000C5CA5">
        <w:rPr>
          <w:rFonts w:eastAsia="Times New Roman" w:cs="Arial"/>
          <w:szCs w:val="24"/>
          <w:lang w:eastAsia="es-ES_tradnl"/>
        </w:rPr>
        <w:t xml:space="preserve"> 2025) y </w:t>
      </w:r>
      <w:r>
        <w:rPr>
          <w:rFonts w:eastAsia="Times New Roman" w:cs="Arial"/>
          <w:szCs w:val="24"/>
          <w:lang w:eastAsia="es-ES_tradnl"/>
        </w:rPr>
        <w:t xml:space="preserve">con </w:t>
      </w:r>
      <w:r w:rsidRPr="00157CD5">
        <w:rPr>
          <w:rFonts w:eastAsia="Times New Roman" w:cs="Arial"/>
          <w:szCs w:val="24"/>
          <w:lang w:eastAsia="es-ES_tradnl"/>
        </w:rPr>
        <w:t xml:space="preserve">800 UI de </w:t>
      </w:r>
      <w:proofErr w:type="spellStart"/>
      <w:r w:rsidRPr="00157CD5">
        <w:rPr>
          <w:rFonts w:eastAsia="Times New Roman" w:cs="Arial"/>
          <w:szCs w:val="24"/>
          <w:lang w:eastAsia="es-ES_tradnl"/>
        </w:rPr>
        <w:t>FSHrb</w:t>
      </w:r>
      <w:proofErr w:type="spellEnd"/>
      <w:r w:rsidRPr="00157CD5">
        <w:rPr>
          <w:rFonts w:eastAsia="Times New Roman" w:cs="Arial"/>
          <w:szCs w:val="24"/>
          <w:lang w:eastAsia="es-ES_tradnl"/>
        </w:rPr>
        <w:t xml:space="preserve"> y</w:t>
      </w:r>
      <w:r w:rsidRPr="000C5CA5">
        <w:rPr>
          <w:rFonts w:eastAsia="Times New Roman" w:cs="Arial"/>
          <w:szCs w:val="24"/>
          <w:lang w:eastAsia="es-ES_tradnl"/>
        </w:rPr>
        <w:t xml:space="preserve"> 1 OPU/semana (García-González </w:t>
      </w:r>
      <w:r w:rsidRPr="00D9230E">
        <w:rPr>
          <w:rFonts w:eastAsia="Times New Roman" w:cs="Arial"/>
          <w:szCs w:val="24"/>
          <w:lang w:eastAsia="es-ES_tradnl"/>
        </w:rPr>
        <w:t>et al.,</w:t>
      </w:r>
      <w:r w:rsidRPr="000C5CA5">
        <w:rPr>
          <w:rFonts w:eastAsia="Times New Roman" w:cs="Arial"/>
          <w:szCs w:val="24"/>
          <w:lang w:eastAsia="es-ES_tradnl"/>
        </w:rPr>
        <w:t xml:space="preserve"> 2025)</w:t>
      </w:r>
      <w:r>
        <w:rPr>
          <w:rFonts w:eastAsia="Times New Roman" w:cs="Arial"/>
          <w:szCs w:val="24"/>
          <w:lang w:eastAsia="es-ES_tradnl"/>
        </w:rPr>
        <w:t xml:space="preserve">. </w:t>
      </w:r>
      <w:r w:rsidRPr="002A1713">
        <w:rPr>
          <w:rFonts w:cs="Arial"/>
          <w:szCs w:val="24"/>
        </w:rPr>
        <w:t xml:space="preserve">Finalmente, los ovocitos viables así conseguidos, una vez madurados </w:t>
      </w:r>
      <w:r w:rsidRPr="002A1713">
        <w:rPr>
          <w:rFonts w:cs="Arial"/>
          <w:i/>
          <w:iCs/>
          <w:szCs w:val="24"/>
        </w:rPr>
        <w:t>in vitro</w:t>
      </w:r>
      <w:r w:rsidRPr="002A1713">
        <w:rPr>
          <w:rFonts w:cs="Arial"/>
          <w:szCs w:val="24"/>
        </w:rPr>
        <w:t xml:space="preserve"> y vitrificados, servirán para incrementar el Banco de Germoplasma de esta raza autóctona en peligro d</w:t>
      </w:r>
      <w:r w:rsidRPr="00D9230E">
        <w:rPr>
          <w:rFonts w:cs="Arial"/>
          <w:szCs w:val="24"/>
        </w:rPr>
        <w:t>e extinción.</w:t>
      </w:r>
    </w:p>
    <w:p w14:paraId="2092DCA9" w14:textId="74DFCC7E" w:rsidR="00D9230E" w:rsidRDefault="00D9230E" w:rsidP="00AB3E12">
      <w:pPr>
        <w:spacing w:after="0"/>
        <w:ind w:firstLine="284"/>
        <w:rPr>
          <w:rFonts w:cs="Arial"/>
          <w:szCs w:val="24"/>
        </w:rPr>
      </w:pPr>
    </w:p>
    <w:p w14:paraId="296319B9" w14:textId="70726A3A" w:rsidR="009E0ABF" w:rsidRPr="002A1713" w:rsidRDefault="008E31E8" w:rsidP="00AB3E12">
      <w:pPr>
        <w:pStyle w:val="Ttulo1"/>
        <w:spacing w:before="0"/>
        <w:ind w:firstLine="0"/>
        <w:rPr>
          <w:rFonts w:ascii="Arial" w:hAnsi="Arial" w:cs="Arial"/>
          <w:b/>
          <w:bCs/>
          <w:color w:val="auto"/>
          <w:sz w:val="24"/>
          <w:szCs w:val="24"/>
        </w:rPr>
      </w:pPr>
      <w:bookmarkStart w:id="3" w:name="_Toc201764152"/>
      <w:bookmarkStart w:id="4" w:name="_Toc201764217"/>
      <w:bookmarkStart w:id="5" w:name="_Toc201764153"/>
      <w:bookmarkStart w:id="6" w:name="_Toc201764218"/>
      <w:bookmarkStart w:id="7" w:name="_Toc201764219"/>
      <w:bookmarkEnd w:id="3"/>
      <w:bookmarkEnd w:id="4"/>
      <w:bookmarkEnd w:id="5"/>
      <w:bookmarkEnd w:id="6"/>
      <w:r w:rsidRPr="002A1713">
        <w:rPr>
          <w:rFonts w:ascii="Arial" w:hAnsi="Arial" w:cs="Arial"/>
          <w:b/>
          <w:bCs/>
          <w:color w:val="auto"/>
          <w:sz w:val="24"/>
          <w:szCs w:val="24"/>
        </w:rPr>
        <w:t>MATERIAL Y MÉTODOS</w:t>
      </w:r>
      <w:bookmarkEnd w:id="7"/>
    </w:p>
    <w:p w14:paraId="07F1D6E4" w14:textId="45A4FF4D" w:rsidR="00D42BB8" w:rsidRDefault="00D42BB8" w:rsidP="00AB3E12">
      <w:pPr>
        <w:spacing w:after="0"/>
        <w:ind w:firstLine="426"/>
        <w:rPr>
          <w:rFonts w:cs="Arial"/>
          <w:szCs w:val="24"/>
        </w:rPr>
      </w:pPr>
      <w:r w:rsidRPr="00D0748F">
        <w:rPr>
          <w:rFonts w:cs="Arial"/>
          <w:szCs w:val="24"/>
        </w:rPr>
        <w:t xml:space="preserve">Todos los procedimientos experimentales realizados en este </w:t>
      </w:r>
      <w:r w:rsidR="00780568" w:rsidRPr="00D0748F">
        <w:rPr>
          <w:rFonts w:cs="Arial"/>
          <w:szCs w:val="24"/>
        </w:rPr>
        <w:t xml:space="preserve">trabajo </w:t>
      </w:r>
      <w:r w:rsidRPr="00D0748F">
        <w:rPr>
          <w:rFonts w:cs="Arial"/>
          <w:szCs w:val="24"/>
        </w:rPr>
        <w:t xml:space="preserve">han seguido los requerimientos técnicos aprobados por el Comité Ético de Experimentación Animal de la </w:t>
      </w:r>
      <w:r w:rsidR="00921D2A" w:rsidRPr="00D0748F">
        <w:rPr>
          <w:rFonts w:cs="Arial"/>
          <w:szCs w:val="24"/>
        </w:rPr>
        <w:t>Universidad de Murcia</w:t>
      </w:r>
      <w:r w:rsidR="00780568" w:rsidRPr="00D0748F">
        <w:rPr>
          <w:rFonts w:cs="Arial"/>
          <w:szCs w:val="24"/>
        </w:rPr>
        <w:t xml:space="preserve"> </w:t>
      </w:r>
      <w:r w:rsidR="00D0748F" w:rsidRPr="00D0748F">
        <w:rPr>
          <w:rFonts w:cs="Arial"/>
          <w:szCs w:val="24"/>
        </w:rPr>
        <w:t>(</w:t>
      </w:r>
      <w:r w:rsidR="00CB2FC2">
        <w:rPr>
          <w:rFonts w:cs="Arial"/>
          <w:szCs w:val="24"/>
        </w:rPr>
        <w:t xml:space="preserve">UMU, </w:t>
      </w:r>
      <w:r w:rsidR="00D0748F" w:rsidRPr="00D0748F">
        <w:rPr>
          <w:rFonts w:cs="Arial"/>
          <w:szCs w:val="24"/>
        </w:rPr>
        <w:t>CEEA 827/2023</w:t>
      </w:r>
      <w:r w:rsidR="00D0748F">
        <w:rPr>
          <w:rFonts w:cs="Arial"/>
          <w:szCs w:val="24"/>
        </w:rPr>
        <w:t xml:space="preserve">) </w:t>
      </w:r>
      <w:r w:rsidR="00780568" w:rsidRPr="00D0748F">
        <w:rPr>
          <w:rFonts w:cs="Arial"/>
          <w:szCs w:val="24"/>
        </w:rPr>
        <w:t>y</w:t>
      </w:r>
      <w:r w:rsidR="00780568" w:rsidRPr="00780568">
        <w:t xml:space="preserve"> </w:t>
      </w:r>
      <w:r w:rsidR="00780568">
        <w:t xml:space="preserve">la </w:t>
      </w:r>
      <w:r w:rsidR="00780568" w:rsidRPr="00D0748F">
        <w:rPr>
          <w:rFonts w:cs="Arial"/>
          <w:szCs w:val="24"/>
        </w:rPr>
        <w:t xml:space="preserve">Dirección General de Ganadería, Pesca y Acuicultura de la Comunidad </w:t>
      </w:r>
      <w:r w:rsidR="00D0748F" w:rsidRPr="00D0748F">
        <w:rPr>
          <w:rFonts w:cs="Arial"/>
          <w:szCs w:val="24"/>
        </w:rPr>
        <w:t>Autónoma</w:t>
      </w:r>
      <w:r w:rsidR="00780568" w:rsidRPr="00D0748F">
        <w:rPr>
          <w:rFonts w:cs="Arial"/>
          <w:szCs w:val="24"/>
        </w:rPr>
        <w:t xml:space="preserve"> de la Región de Murcia</w:t>
      </w:r>
      <w:r w:rsidR="00D0748F">
        <w:rPr>
          <w:rFonts w:cs="Arial"/>
          <w:szCs w:val="24"/>
        </w:rPr>
        <w:t xml:space="preserve"> (</w:t>
      </w:r>
      <w:r w:rsidR="00780568" w:rsidRPr="00D0748F">
        <w:rPr>
          <w:rFonts w:cs="Arial"/>
          <w:szCs w:val="24"/>
        </w:rPr>
        <w:t xml:space="preserve">código </w:t>
      </w:r>
      <w:r w:rsidR="00D0748F">
        <w:rPr>
          <w:rFonts w:cs="Arial"/>
          <w:szCs w:val="24"/>
        </w:rPr>
        <w:t xml:space="preserve">identificación </w:t>
      </w:r>
      <w:proofErr w:type="spellStart"/>
      <w:r w:rsidR="00D0748F">
        <w:rPr>
          <w:rFonts w:cs="Arial"/>
          <w:szCs w:val="24"/>
        </w:rPr>
        <w:t>N</w:t>
      </w:r>
      <w:r w:rsidR="00780568" w:rsidRPr="00D0748F">
        <w:rPr>
          <w:rFonts w:cs="Arial"/>
          <w:szCs w:val="24"/>
        </w:rPr>
        <w:t>º</w:t>
      </w:r>
      <w:proofErr w:type="spellEnd"/>
      <w:r w:rsidR="00780568" w:rsidRPr="00D0748F">
        <w:rPr>
          <w:rFonts w:cs="Arial"/>
          <w:szCs w:val="24"/>
        </w:rPr>
        <w:t xml:space="preserve"> A13230505</w:t>
      </w:r>
      <w:r w:rsidR="00D0748F">
        <w:rPr>
          <w:rFonts w:cs="Arial"/>
          <w:szCs w:val="24"/>
        </w:rPr>
        <w:t>)</w:t>
      </w:r>
      <w:r w:rsidR="00780568" w:rsidRPr="00D0748F">
        <w:rPr>
          <w:rFonts w:cs="Arial"/>
          <w:szCs w:val="24"/>
        </w:rPr>
        <w:t>.</w:t>
      </w:r>
    </w:p>
    <w:p w14:paraId="2837DB35" w14:textId="77777777" w:rsidR="00F2355C" w:rsidRDefault="00F2355C" w:rsidP="00AB3E12">
      <w:pPr>
        <w:spacing w:after="0"/>
        <w:ind w:firstLine="284"/>
        <w:rPr>
          <w:rFonts w:cs="Arial"/>
          <w:szCs w:val="24"/>
        </w:rPr>
      </w:pPr>
    </w:p>
    <w:p w14:paraId="68BF3C87" w14:textId="77777777" w:rsidR="00F2355C" w:rsidRDefault="00F2355C" w:rsidP="00AB3E12">
      <w:pPr>
        <w:pStyle w:val="Ttulo2"/>
        <w:numPr>
          <w:ilvl w:val="0"/>
          <w:numId w:val="8"/>
        </w:numPr>
        <w:spacing w:before="0"/>
        <w:ind w:left="426" w:hanging="426"/>
        <w:rPr>
          <w:rFonts w:ascii="Arial" w:hAnsi="Arial" w:cs="Arial"/>
          <w:b/>
          <w:bCs/>
          <w:color w:val="auto"/>
          <w:sz w:val="24"/>
          <w:szCs w:val="24"/>
        </w:rPr>
      </w:pPr>
      <w:r w:rsidRPr="00911251">
        <w:rPr>
          <w:rFonts w:ascii="Arial" w:hAnsi="Arial" w:cs="Arial"/>
          <w:b/>
          <w:bCs/>
          <w:color w:val="auto"/>
          <w:sz w:val="24"/>
          <w:szCs w:val="24"/>
        </w:rPr>
        <w:lastRenderedPageBreak/>
        <w:t>Animales</w:t>
      </w:r>
    </w:p>
    <w:p w14:paraId="69259DD9" w14:textId="6B8C00E4" w:rsidR="00C22938" w:rsidRDefault="00F2355C" w:rsidP="00876512">
      <w:pPr>
        <w:spacing w:after="0"/>
        <w:ind w:firstLine="425"/>
        <w:rPr>
          <w:rFonts w:cs="Arial"/>
          <w:szCs w:val="24"/>
        </w:rPr>
      </w:pPr>
      <w:r w:rsidRPr="002A1713">
        <w:rPr>
          <w:rFonts w:cs="Arial"/>
          <w:szCs w:val="24"/>
        </w:rPr>
        <w:t>Para la realización del presente estudio se ha contado con dos vacas de raza M-L</w:t>
      </w:r>
      <w:r w:rsidR="003A09A6">
        <w:rPr>
          <w:rFonts w:cs="Arial"/>
          <w:szCs w:val="24"/>
        </w:rPr>
        <w:t>,</w:t>
      </w:r>
      <w:r w:rsidRPr="002A1713">
        <w:rPr>
          <w:rFonts w:cs="Arial"/>
          <w:szCs w:val="24"/>
        </w:rPr>
        <w:t xml:space="preserve"> </w:t>
      </w:r>
      <w:r w:rsidR="006A1414">
        <w:rPr>
          <w:rFonts w:cs="Arial"/>
          <w:szCs w:val="24"/>
        </w:rPr>
        <w:t>denominadas</w:t>
      </w:r>
      <w:r w:rsidRPr="002A1713">
        <w:rPr>
          <w:rFonts w:cs="Arial"/>
          <w:szCs w:val="24"/>
        </w:rPr>
        <w:t xml:space="preserve"> </w:t>
      </w:r>
      <w:r w:rsidR="003A09A6">
        <w:rPr>
          <w:rFonts w:cs="Arial"/>
          <w:szCs w:val="24"/>
        </w:rPr>
        <w:t>vaca 1 (</w:t>
      </w:r>
      <w:proofErr w:type="spellStart"/>
      <w:r w:rsidRPr="002A1713">
        <w:rPr>
          <w:rFonts w:cs="Arial"/>
          <w:i/>
          <w:iCs/>
          <w:szCs w:val="24"/>
        </w:rPr>
        <w:t>Madroña</w:t>
      </w:r>
      <w:proofErr w:type="spellEnd"/>
      <w:r w:rsidR="003A09A6">
        <w:rPr>
          <w:rFonts w:cs="Arial"/>
          <w:szCs w:val="24"/>
        </w:rPr>
        <w:t xml:space="preserve">) </w:t>
      </w:r>
      <w:r w:rsidRPr="002A1713">
        <w:rPr>
          <w:rFonts w:cs="Arial"/>
          <w:szCs w:val="24"/>
        </w:rPr>
        <w:t xml:space="preserve">y </w:t>
      </w:r>
      <w:r w:rsidR="003A09A6">
        <w:rPr>
          <w:rFonts w:cs="Arial"/>
          <w:szCs w:val="24"/>
        </w:rPr>
        <w:t>vaca 2 (</w:t>
      </w:r>
      <w:r>
        <w:rPr>
          <w:rFonts w:cs="Arial"/>
          <w:i/>
          <w:iCs/>
          <w:szCs w:val="24"/>
        </w:rPr>
        <w:t>Jardinera</w:t>
      </w:r>
      <w:r w:rsidR="003A09A6" w:rsidRPr="003A09A6">
        <w:rPr>
          <w:rFonts w:cs="Arial"/>
          <w:szCs w:val="24"/>
        </w:rPr>
        <w:t>)</w:t>
      </w:r>
      <w:r w:rsidRPr="003A09A6">
        <w:rPr>
          <w:rFonts w:cs="Arial"/>
          <w:szCs w:val="24"/>
        </w:rPr>
        <w:t>.</w:t>
      </w:r>
      <w:r w:rsidRPr="002A1713">
        <w:rPr>
          <w:rFonts w:cs="Arial"/>
          <w:szCs w:val="24"/>
        </w:rPr>
        <w:t xml:space="preserve"> Ambas pertenecen a la Asociación de Criadores de la vaca M-L (AVAMUR) y se encuentran alojadas en las instalaciones de la nave </w:t>
      </w:r>
      <w:r w:rsidR="0088779C">
        <w:rPr>
          <w:rFonts w:cs="Arial"/>
          <w:szCs w:val="24"/>
        </w:rPr>
        <w:t>de vacuno</w:t>
      </w:r>
      <w:r w:rsidRPr="002A1713">
        <w:rPr>
          <w:rFonts w:cs="Arial"/>
          <w:szCs w:val="24"/>
        </w:rPr>
        <w:t xml:space="preserve"> de la Granja Docente Veterinaria (GDV) de la U</w:t>
      </w:r>
      <w:r w:rsidR="00AC56AB">
        <w:rPr>
          <w:rFonts w:cs="Arial"/>
          <w:szCs w:val="24"/>
        </w:rPr>
        <w:t>MU</w:t>
      </w:r>
      <w:r w:rsidRPr="002A1713">
        <w:rPr>
          <w:rFonts w:cs="Arial"/>
          <w:szCs w:val="24"/>
        </w:rPr>
        <w:t xml:space="preserve">. </w:t>
      </w:r>
      <w:r w:rsidR="003A09A6">
        <w:rPr>
          <w:rFonts w:cs="Arial"/>
          <w:szCs w:val="24"/>
        </w:rPr>
        <w:t>La vaca 1</w:t>
      </w:r>
      <w:r w:rsidR="00C22938">
        <w:rPr>
          <w:rFonts w:cs="Arial"/>
          <w:i/>
          <w:iCs/>
          <w:szCs w:val="24"/>
        </w:rPr>
        <w:t xml:space="preserve"> </w:t>
      </w:r>
      <w:r w:rsidR="00C22938" w:rsidRPr="00352F53">
        <w:rPr>
          <w:rFonts w:cs="Arial"/>
          <w:szCs w:val="24"/>
        </w:rPr>
        <w:t>(Fig</w:t>
      </w:r>
      <w:r w:rsidR="002731BA">
        <w:rPr>
          <w:rFonts w:cs="Arial"/>
          <w:szCs w:val="24"/>
        </w:rPr>
        <w:t>ura</w:t>
      </w:r>
      <w:r w:rsidR="00C22938" w:rsidRPr="00352F53">
        <w:rPr>
          <w:rFonts w:cs="Arial"/>
          <w:szCs w:val="24"/>
        </w:rPr>
        <w:t xml:space="preserve"> </w:t>
      </w:r>
      <w:r w:rsidR="000E3947">
        <w:rPr>
          <w:rFonts w:cs="Arial"/>
          <w:szCs w:val="24"/>
        </w:rPr>
        <w:t>1</w:t>
      </w:r>
      <w:r w:rsidR="00C22938" w:rsidRPr="00352F53">
        <w:rPr>
          <w:rFonts w:cs="Arial"/>
          <w:szCs w:val="24"/>
        </w:rPr>
        <w:t>)</w:t>
      </w:r>
      <w:r>
        <w:rPr>
          <w:rFonts w:cs="Arial"/>
          <w:i/>
          <w:iCs/>
          <w:szCs w:val="24"/>
        </w:rPr>
        <w:t xml:space="preserve"> </w:t>
      </w:r>
      <w:r w:rsidR="00C22938">
        <w:rPr>
          <w:rFonts w:cs="Arial"/>
          <w:szCs w:val="24"/>
        </w:rPr>
        <w:t xml:space="preserve">de </w:t>
      </w:r>
      <w:r w:rsidR="00C22938" w:rsidRPr="005F392D">
        <w:rPr>
          <w:rFonts w:cs="Arial"/>
          <w:szCs w:val="24"/>
        </w:rPr>
        <w:t xml:space="preserve">15 </w:t>
      </w:r>
      <w:r w:rsidR="002A71FD" w:rsidRPr="005F392D">
        <w:rPr>
          <w:rFonts w:cs="Arial"/>
          <w:szCs w:val="24"/>
        </w:rPr>
        <w:t>años</w:t>
      </w:r>
      <w:r>
        <w:rPr>
          <w:rFonts w:cs="Arial"/>
          <w:szCs w:val="24"/>
        </w:rPr>
        <w:t xml:space="preserve"> y</w:t>
      </w:r>
      <w:r w:rsidR="00C22938" w:rsidRPr="005F392D">
        <w:rPr>
          <w:rFonts w:cs="Arial"/>
          <w:szCs w:val="24"/>
        </w:rPr>
        <w:t xml:space="preserve"> 6-7 partos</w:t>
      </w:r>
      <w:r>
        <w:rPr>
          <w:rFonts w:cs="Arial"/>
          <w:szCs w:val="24"/>
        </w:rPr>
        <w:t>,</w:t>
      </w:r>
      <w:r w:rsidR="00C22938" w:rsidRPr="005F392D">
        <w:rPr>
          <w:rFonts w:cs="Arial"/>
          <w:szCs w:val="24"/>
        </w:rPr>
        <w:t xml:space="preserve"> </w:t>
      </w:r>
      <w:r>
        <w:rPr>
          <w:rFonts w:cs="Arial"/>
          <w:szCs w:val="24"/>
        </w:rPr>
        <w:t>h</w:t>
      </w:r>
      <w:r w:rsidR="00C22938" w:rsidRPr="005F392D">
        <w:rPr>
          <w:rFonts w:cs="Arial"/>
          <w:szCs w:val="24"/>
        </w:rPr>
        <w:t xml:space="preserve">a participado </w:t>
      </w:r>
      <w:r w:rsidR="0088779C">
        <w:rPr>
          <w:rFonts w:cs="Arial"/>
          <w:szCs w:val="24"/>
        </w:rPr>
        <w:t xml:space="preserve">ya </w:t>
      </w:r>
      <w:r w:rsidR="00C22938" w:rsidRPr="005F392D">
        <w:rPr>
          <w:rFonts w:cs="Arial"/>
          <w:szCs w:val="24"/>
        </w:rPr>
        <w:t>en e</w:t>
      </w:r>
      <w:r w:rsidR="00C22938">
        <w:rPr>
          <w:rFonts w:cs="Arial"/>
          <w:szCs w:val="24"/>
        </w:rPr>
        <w:t>xperiencias previas durante 2024 y 2025</w:t>
      </w:r>
      <w:r w:rsidR="006A1414">
        <w:rPr>
          <w:rFonts w:cs="Arial"/>
          <w:szCs w:val="24"/>
        </w:rPr>
        <w:t xml:space="preserve">, mientras que </w:t>
      </w:r>
      <w:r w:rsidR="003A09A6">
        <w:rPr>
          <w:rFonts w:cs="Arial"/>
          <w:szCs w:val="24"/>
        </w:rPr>
        <w:t>la vaca 2</w:t>
      </w:r>
      <w:r w:rsidR="00C22938" w:rsidRPr="0065260F">
        <w:rPr>
          <w:rFonts w:cs="Arial"/>
          <w:i/>
          <w:iCs/>
          <w:szCs w:val="24"/>
        </w:rPr>
        <w:t xml:space="preserve"> </w:t>
      </w:r>
      <w:r w:rsidR="00C22938" w:rsidRPr="00352F53">
        <w:rPr>
          <w:rFonts w:cs="Arial"/>
          <w:szCs w:val="24"/>
        </w:rPr>
        <w:t>(Fig</w:t>
      </w:r>
      <w:r w:rsidR="002731BA">
        <w:rPr>
          <w:rFonts w:cs="Arial"/>
          <w:szCs w:val="24"/>
        </w:rPr>
        <w:t>ura</w:t>
      </w:r>
      <w:r w:rsidR="00C22938" w:rsidRPr="00352F53">
        <w:rPr>
          <w:rFonts w:cs="Arial"/>
          <w:szCs w:val="24"/>
        </w:rPr>
        <w:t xml:space="preserve"> </w:t>
      </w:r>
      <w:r w:rsidR="00AC56AB">
        <w:rPr>
          <w:rFonts w:cs="Arial"/>
          <w:szCs w:val="24"/>
        </w:rPr>
        <w:t>2</w:t>
      </w:r>
      <w:r w:rsidR="00C22938" w:rsidRPr="00352F53">
        <w:rPr>
          <w:rFonts w:cs="Arial"/>
          <w:szCs w:val="24"/>
        </w:rPr>
        <w:t xml:space="preserve">) </w:t>
      </w:r>
      <w:r w:rsidR="00C22938">
        <w:rPr>
          <w:rFonts w:cs="Arial"/>
          <w:szCs w:val="24"/>
        </w:rPr>
        <w:t xml:space="preserve">de </w:t>
      </w:r>
      <w:r w:rsidR="00C22938" w:rsidRPr="0065260F">
        <w:rPr>
          <w:rFonts w:cs="Arial"/>
          <w:szCs w:val="24"/>
        </w:rPr>
        <w:t xml:space="preserve">18 años </w:t>
      </w:r>
      <w:r>
        <w:rPr>
          <w:rFonts w:cs="Arial"/>
          <w:szCs w:val="24"/>
        </w:rPr>
        <w:t>y</w:t>
      </w:r>
      <w:r w:rsidR="00C22938" w:rsidRPr="0065260F">
        <w:rPr>
          <w:rFonts w:cs="Arial"/>
          <w:szCs w:val="24"/>
        </w:rPr>
        <w:t xml:space="preserve"> multípara</w:t>
      </w:r>
      <w:r>
        <w:rPr>
          <w:rFonts w:cs="Arial"/>
          <w:szCs w:val="24"/>
        </w:rPr>
        <w:t xml:space="preserve">, </w:t>
      </w:r>
      <w:r w:rsidR="000E3947">
        <w:rPr>
          <w:rFonts w:cs="Arial"/>
          <w:szCs w:val="24"/>
        </w:rPr>
        <w:t>se encuentra</w:t>
      </w:r>
      <w:r w:rsidR="00C22938" w:rsidRPr="0065260F">
        <w:rPr>
          <w:rFonts w:cs="Arial"/>
          <w:szCs w:val="24"/>
        </w:rPr>
        <w:t xml:space="preserve"> 3 años sin criar</w:t>
      </w:r>
      <w:r>
        <w:rPr>
          <w:rFonts w:cs="Arial"/>
          <w:szCs w:val="24"/>
        </w:rPr>
        <w:t xml:space="preserve"> y e</w:t>
      </w:r>
      <w:r w:rsidR="00C22938" w:rsidRPr="0065260F">
        <w:rPr>
          <w:rFonts w:cs="Arial"/>
          <w:szCs w:val="24"/>
        </w:rPr>
        <w:t>s</w:t>
      </w:r>
      <w:r w:rsidR="000E3947">
        <w:rPr>
          <w:rFonts w:cs="Arial"/>
          <w:szCs w:val="24"/>
        </w:rPr>
        <w:t>ta es</w:t>
      </w:r>
      <w:r w:rsidR="00C22938" w:rsidRPr="0065260F">
        <w:rPr>
          <w:rFonts w:cs="Arial"/>
          <w:szCs w:val="24"/>
        </w:rPr>
        <w:t xml:space="preserve"> su primera intervención en programas reproductivos. </w:t>
      </w:r>
    </w:p>
    <w:p w14:paraId="4766E325" w14:textId="77777777" w:rsidR="00F2355C" w:rsidRPr="002A71FD" w:rsidRDefault="00F2355C" w:rsidP="00AB3E12">
      <w:pPr>
        <w:spacing w:after="0"/>
        <w:ind w:left="426" w:hanging="426"/>
        <w:rPr>
          <w:rFonts w:cs="Arial"/>
          <w:b/>
          <w:bCs/>
          <w:szCs w:val="24"/>
        </w:rPr>
      </w:pPr>
    </w:p>
    <w:p w14:paraId="71855FA2" w14:textId="4DD5A056" w:rsidR="002A71FD" w:rsidRDefault="002A71FD" w:rsidP="00AB3E12">
      <w:pPr>
        <w:pStyle w:val="Ttulo2"/>
        <w:numPr>
          <w:ilvl w:val="0"/>
          <w:numId w:val="8"/>
        </w:numPr>
        <w:spacing w:before="0"/>
        <w:ind w:left="426" w:hanging="426"/>
        <w:rPr>
          <w:rFonts w:ascii="Arial" w:hAnsi="Arial" w:cs="Arial"/>
          <w:b/>
          <w:bCs/>
          <w:color w:val="auto"/>
          <w:sz w:val="24"/>
          <w:szCs w:val="24"/>
        </w:rPr>
      </w:pPr>
      <w:bookmarkStart w:id="8" w:name="_Toc234482447"/>
      <w:r w:rsidRPr="002A71FD">
        <w:rPr>
          <w:rFonts w:ascii="Arial" w:hAnsi="Arial" w:cs="Arial"/>
          <w:b/>
          <w:bCs/>
          <w:color w:val="auto"/>
          <w:sz w:val="24"/>
          <w:szCs w:val="24"/>
        </w:rPr>
        <w:t xml:space="preserve">Evaluación ecográfica </w:t>
      </w:r>
      <w:bookmarkEnd w:id="8"/>
      <w:r w:rsidRPr="002A71FD">
        <w:rPr>
          <w:rFonts w:ascii="Arial" w:hAnsi="Arial" w:cs="Arial"/>
          <w:b/>
          <w:bCs/>
          <w:color w:val="auto"/>
          <w:sz w:val="24"/>
          <w:szCs w:val="24"/>
        </w:rPr>
        <w:t>de las donantes</w:t>
      </w:r>
    </w:p>
    <w:p w14:paraId="6F999E32" w14:textId="46ACC6C6" w:rsidR="002A71FD" w:rsidRDefault="00C22938" w:rsidP="00AB3E12">
      <w:pPr>
        <w:spacing w:after="0"/>
        <w:ind w:firstLine="284"/>
        <w:rPr>
          <w:rFonts w:cs="Arial"/>
          <w:szCs w:val="24"/>
        </w:rPr>
      </w:pPr>
      <w:r w:rsidRPr="00751D51">
        <w:rPr>
          <w:rFonts w:cs="Arial"/>
          <w:szCs w:val="24"/>
        </w:rPr>
        <w:t xml:space="preserve">Previamente al </w:t>
      </w:r>
      <w:r>
        <w:rPr>
          <w:rFonts w:cs="Arial"/>
          <w:szCs w:val="24"/>
        </w:rPr>
        <w:t>inicio de la experiencia</w:t>
      </w:r>
      <w:r w:rsidR="002A71FD">
        <w:rPr>
          <w:rFonts w:cs="Arial"/>
          <w:szCs w:val="24"/>
        </w:rPr>
        <w:t xml:space="preserve"> </w:t>
      </w:r>
      <w:r w:rsidR="002A71FD" w:rsidRPr="00751D51">
        <w:rPr>
          <w:rFonts w:cs="Arial"/>
          <w:szCs w:val="24"/>
        </w:rPr>
        <w:t>fue necesario realizar ecografías</w:t>
      </w:r>
      <w:r w:rsidR="002A71FD">
        <w:rPr>
          <w:rFonts w:cs="Arial"/>
          <w:szCs w:val="24"/>
        </w:rPr>
        <w:t xml:space="preserve"> </w:t>
      </w:r>
      <w:r w:rsidR="002A71FD" w:rsidRPr="00751D51">
        <w:rPr>
          <w:rFonts w:cs="Arial"/>
          <w:szCs w:val="24"/>
        </w:rPr>
        <w:t>de revisión a ambos animales para determinar la fase del ciclo estral en que se encontraba</w:t>
      </w:r>
      <w:r w:rsidR="002A71FD">
        <w:rPr>
          <w:rFonts w:cs="Arial"/>
          <w:szCs w:val="24"/>
        </w:rPr>
        <w:t>n</w:t>
      </w:r>
      <w:r w:rsidR="002A71FD" w:rsidRPr="00751D51">
        <w:rPr>
          <w:rFonts w:cs="Arial"/>
          <w:szCs w:val="24"/>
        </w:rPr>
        <w:t xml:space="preserve">. Los animales se trasladaron hasta el potro de inmovilización </w:t>
      </w:r>
      <w:r w:rsidR="0088779C">
        <w:rPr>
          <w:rFonts w:cs="Arial"/>
          <w:szCs w:val="24"/>
        </w:rPr>
        <w:t xml:space="preserve">de la nave de vacuno de la GDV </w:t>
      </w:r>
      <w:r w:rsidR="002A71FD">
        <w:rPr>
          <w:rFonts w:cs="Arial"/>
          <w:szCs w:val="24"/>
        </w:rPr>
        <w:t>para ser examinados con</w:t>
      </w:r>
      <w:r w:rsidR="002A71FD" w:rsidRPr="00751D51">
        <w:rPr>
          <w:rFonts w:cs="Arial"/>
          <w:szCs w:val="24"/>
        </w:rPr>
        <w:t xml:space="preserve"> el ecógrafo portátil DP</w:t>
      </w:r>
      <w:r w:rsidR="002A71FD">
        <w:rPr>
          <w:rFonts w:cs="Arial"/>
          <w:szCs w:val="24"/>
        </w:rPr>
        <w:t>-</w:t>
      </w:r>
      <w:r w:rsidR="002A71FD" w:rsidRPr="00751D51">
        <w:rPr>
          <w:rFonts w:cs="Arial"/>
          <w:szCs w:val="24"/>
        </w:rPr>
        <w:t xml:space="preserve">50 </w:t>
      </w:r>
      <w:proofErr w:type="spellStart"/>
      <w:r w:rsidR="002A71FD" w:rsidRPr="00751D51">
        <w:rPr>
          <w:rFonts w:cs="Arial"/>
          <w:szCs w:val="24"/>
        </w:rPr>
        <w:t>Vet</w:t>
      </w:r>
      <w:proofErr w:type="spellEnd"/>
      <w:r w:rsidR="002A71FD" w:rsidRPr="00751D51">
        <w:rPr>
          <w:rFonts w:cs="Arial"/>
          <w:szCs w:val="24"/>
        </w:rPr>
        <w:t xml:space="preserve"> </w:t>
      </w:r>
      <w:proofErr w:type="spellStart"/>
      <w:r w:rsidR="002A71FD" w:rsidRPr="00751D51">
        <w:rPr>
          <w:rFonts w:cs="Arial"/>
          <w:szCs w:val="24"/>
        </w:rPr>
        <w:t>Mindray</w:t>
      </w:r>
      <w:proofErr w:type="spellEnd"/>
      <w:r w:rsidR="002A71FD" w:rsidRPr="00751D51">
        <w:rPr>
          <w:rFonts w:cs="Arial"/>
          <w:szCs w:val="24"/>
        </w:rPr>
        <w:t xml:space="preserve"> (</w:t>
      </w:r>
      <w:proofErr w:type="spellStart"/>
      <w:r w:rsidR="002A71FD" w:rsidRPr="00751D51">
        <w:rPr>
          <w:rFonts w:cs="Arial"/>
          <w:szCs w:val="24"/>
        </w:rPr>
        <w:t>Mindray</w:t>
      </w:r>
      <w:proofErr w:type="spellEnd"/>
      <w:r w:rsidR="002A71FD" w:rsidRPr="00751D51">
        <w:rPr>
          <w:rFonts w:cs="Arial"/>
          <w:szCs w:val="24"/>
        </w:rPr>
        <w:t>, Shenzhen, China) equipado con una sonda lineal transrectal de 5</w:t>
      </w:r>
      <w:r w:rsidR="002A71FD">
        <w:rPr>
          <w:rFonts w:cs="Arial"/>
          <w:szCs w:val="24"/>
        </w:rPr>
        <w:t>-</w:t>
      </w:r>
      <w:r w:rsidR="002A71FD" w:rsidRPr="00751D51">
        <w:rPr>
          <w:rFonts w:cs="Arial"/>
          <w:szCs w:val="24"/>
        </w:rPr>
        <w:t>7</w:t>
      </w:r>
      <w:r w:rsidR="003A09A6">
        <w:rPr>
          <w:rFonts w:cs="Arial"/>
          <w:szCs w:val="24"/>
        </w:rPr>
        <w:t>.</w:t>
      </w:r>
      <w:r w:rsidR="002A71FD" w:rsidRPr="00751D51">
        <w:rPr>
          <w:rFonts w:cs="Arial"/>
          <w:szCs w:val="24"/>
        </w:rPr>
        <w:t>5 MHz. Se comenzó con un</w:t>
      </w:r>
      <w:r w:rsidR="002A71FD">
        <w:rPr>
          <w:rFonts w:cs="Arial"/>
          <w:szCs w:val="24"/>
        </w:rPr>
        <w:t xml:space="preserve"> vaciado del recto de heces previo</w:t>
      </w:r>
      <w:r w:rsidR="002A71FD" w:rsidRPr="00751D51">
        <w:rPr>
          <w:rFonts w:cs="Arial"/>
          <w:szCs w:val="24"/>
        </w:rPr>
        <w:t xml:space="preserve"> a la exploración </w:t>
      </w:r>
      <w:r w:rsidR="002A71FD">
        <w:rPr>
          <w:rFonts w:cs="Arial"/>
          <w:szCs w:val="24"/>
        </w:rPr>
        <w:t>ecográfica</w:t>
      </w:r>
      <w:r w:rsidR="002A71FD" w:rsidRPr="00751D51">
        <w:rPr>
          <w:rFonts w:cs="Arial"/>
          <w:szCs w:val="24"/>
        </w:rPr>
        <w:t>,</w:t>
      </w:r>
      <w:r w:rsidR="002A71FD">
        <w:rPr>
          <w:rFonts w:cs="Arial"/>
          <w:szCs w:val="24"/>
        </w:rPr>
        <w:t xml:space="preserve"> con </w:t>
      </w:r>
      <w:r w:rsidR="002A71FD" w:rsidRPr="00751D51">
        <w:rPr>
          <w:rFonts w:cs="Arial"/>
          <w:szCs w:val="24"/>
        </w:rPr>
        <w:t>localiza</w:t>
      </w:r>
      <w:r w:rsidR="002A71FD">
        <w:rPr>
          <w:rFonts w:cs="Arial"/>
          <w:szCs w:val="24"/>
        </w:rPr>
        <w:t>ción</w:t>
      </w:r>
      <w:r w:rsidR="002A71FD" w:rsidRPr="00751D51">
        <w:rPr>
          <w:rFonts w:cs="Arial"/>
          <w:szCs w:val="24"/>
        </w:rPr>
        <w:t xml:space="preserve"> y evalua</w:t>
      </w:r>
      <w:r w:rsidR="002A71FD">
        <w:rPr>
          <w:rFonts w:cs="Arial"/>
          <w:szCs w:val="24"/>
        </w:rPr>
        <w:t>ción de</w:t>
      </w:r>
      <w:r w:rsidR="002A71FD" w:rsidRPr="00751D51">
        <w:rPr>
          <w:rFonts w:cs="Arial"/>
          <w:szCs w:val="24"/>
        </w:rPr>
        <w:t xml:space="preserve"> las estructuras reproductivas</w:t>
      </w:r>
      <w:r w:rsidR="002A71FD">
        <w:rPr>
          <w:rFonts w:cs="Arial"/>
          <w:szCs w:val="24"/>
        </w:rPr>
        <w:t xml:space="preserve"> por palpación antes de la ecografía</w:t>
      </w:r>
      <w:r w:rsidR="002A71FD" w:rsidRPr="00751D51">
        <w:rPr>
          <w:rFonts w:cs="Arial"/>
          <w:szCs w:val="24"/>
        </w:rPr>
        <w:t>.</w:t>
      </w:r>
      <w:r w:rsidR="002A71FD">
        <w:rPr>
          <w:rFonts w:cs="Arial"/>
          <w:szCs w:val="24"/>
        </w:rPr>
        <w:t xml:space="preserve"> </w:t>
      </w:r>
      <w:r w:rsidR="002A71FD" w:rsidRPr="00751D51">
        <w:rPr>
          <w:rFonts w:cs="Arial"/>
          <w:szCs w:val="24"/>
        </w:rPr>
        <w:t>Posteriormente, se introdujo la sonda lineal vía transrectal y se comenzó evaluando el útero, cuerno uterino derecho y ovario derecho</w:t>
      </w:r>
      <w:r w:rsidR="002A71FD">
        <w:rPr>
          <w:rFonts w:cs="Arial"/>
          <w:szCs w:val="24"/>
        </w:rPr>
        <w:t>,</w:t>
      </w:r>
      <w:r w:rsidR="002A71FD" w:rsidRPr="00751D51">
        <w:rPr>
          <w:rFonts w:cs="Arial"/>
          <w:szCs w:val="24"/>
        </w:rPr>
        <w:t xml:space="preserve"> seguido de cuerno uterino izquierdo y ovario izquierdo</w:t>
      </w:r>
      <w:r w:rsidR="002A71FD">
        <w:rPr>
          <w:rFonts w:cs="Arial"/>
          <w:szCs w:val="24"/>
        </w:rPr>
        <w:t>,</w:t>
      </w:r>
      <w:r w:rsidR="002A71FD" w:rsidRPr="00751D51">
        <w:rPr>
          <w:rFonts w:cs="Arial"/>
          <w:szCs w:val="24"/>
        </w:rPr>
        <w:t xml:space="preserve"> cronológicamente. </w:t>
      </w:r>
    </w:p>
    <w:p w14:paraId="213A2BF3" w14:textId="57F51FD4" w:rsidR="00C22938" w:rsidRDefault="00C22938" w:rsidP="00AB3E12">
      <w:pPr>
        <w:spacing w:after="0"/>
        <w:ind w:firstLine="426"/>
        <w:rPr>
          <w:rFonts w:cs="Arial"/>
          <w:szCs w:val="24"/>
        </w:rPr>
      </w:pPr>
      <w:r w:rsidRPr="00751D51">
        <w:rPr>
          <w:rFonts w:cs="Arial"/>
          <w:szCs w:val="24"/>
        </w:rPr>
        <w:t xml:space="preserve">En </w:t>
      </w:r>
      <w:r w:rsidR="003A09A6">
        <w:rPr>
          <w:rFonts w:cs="Arial"/>
          <w:szCs w:val="24"/>
        </w:rPr>
        <w:t xml:space="preserve">la vaca 1 </w:t>
      </w:r>
      <w:r w:rsidR="000E3947">
        <w:rPr>
          <w:rFonts w:cs="Arial"/>
          <w:szCs w:val="24"/>
        </w:rPr>
        <w:t>se observaron</w:t>
      </w:r>
      <w:r w:rsidR="000E3947" w:rsidRPr="00751D51">
        <w:rPr>
          <w:rFonts w:cs="Arial"/>
          <w:szCs w:val="24"/>
        </w:rPr>
        <w:t xml:space="preserve"> folículos en crecimiento en ambos ovarios, siendo el ovario derecho el que presentaba el folículo preovulatorio de mayor desarrollo con 12</w:t>
      </w:r>
      <w:r w:rsidR="000E3947">
        <w:rPr>
          <w:rFonts w:cs="Arial"/>
          <w:szCs w:val="24"/>
        </w:rPr>
        <w:t xml:space="preserve"> </w:t>
      </w:r>
      <w:r w:rsidR="000E3947" w:rsidRPr="00751D51">
        <w:rPr>
          <w:rFonts w:cs="Arial"/>
          <w:szCs w:val="24"/>
        </w:rPr>
        <w:t>mm</w:t>
      </w:r>
      <w:r w:rsidR="0088779C">
        <w:rPr>
          <w:rFonts w:cs="Arial"/>
          <w:szCs w:val="24"/>
        </w:rPr>
        <w:t xml:space="preserve"> de diámetro</w:t>
      </w:r>
      <w:r w:rsidR="000E3947" w:rsidRPr="00751D51">
        <w:rPr>
          <w:rFonts w:cs="Arial"/>
          <w:szCs w:val="24"/>
        </w:rPr>
        <w:t xml:space="preserve">, por lo que se le administró vía </w:t>
      </w:r>
      <w:r w:rsidR="004C729F" w:rsidRPr="00751D51">
        <w:rPr>
          <w:rFonts w:cs="Arial"/>
          <w:szCs w:val="24"/>
        </w:rPr>
        <w:t>i</w:t>
      </w:r>
      <w:r w:rsidR="004C729F">
        <w:rPr>
          <w:rFonts w:cs="Arial"/>
          <w:szCs w:val="24"/>
        </w:rPr>
        <w:t>ntramuscular (</w:t>
      </w:r>
      <w:proofErr w:type="spellStart"/>
      <w:r w:rsidR="000E3947" w:rsidRPr="00751D51">
        <w:rPr>
          <w:rFonts w:cs="Arial"/>
          <w:szCs w:val="24"/>
        </w:rPr>
        <w:t>i.m</w:t>
      </w:r>
      <w:proofErr w:type="spellEnd"/>
      <w:r w:rsidR="000E3947" w:rsidRPr="00751D51">
        <w:rPr>
          <w:rFonts w:cs="Arial"/>
          <w:szCs w:val="24"/>
        </w:rPr>
        <w:t>.</w:t>
      </w:r>
      <w:r w:rsidR="004C729F">
        <w:rPr>
          <w:rFonts w:cs="Arial"/>
          <w:szCs w:val="24"/>
        </w:rPr>
        <w:t>)</w:t>
      </w:r>
      <w:r w:rsidR="000E3947" w:rsidRPr="00751D51">
        <w:rPr>
          <w:rFonts w:cs="Arial"/>
          <w:szCs w:val="24"/>
        </w:rPr>
        <w:t xml:space="preserve"> 2 </w:t>
      </w:r>
      <w:proofErr w:type="spellStart"/>
      <w:r w:rsidR="000E3947" w:rsidRPr="00751D51">
        <w:rPr>
          <w:rFonts w:cs="Arial"/>
          <w:szCs w:val="24"/>
        </w:rPr>
        <w:t>mL</w:t>
      </w:r>
      <w:proofErr w:type="spellEnd"/>
      <w:r w:rsidR="000E3947" w:rsidRPr="00751D51">
        <w:rPr>
          <w:rFonts w:cs="Arial"/>
          <w:szCs w:val="24"/>
        </w:rPr>
        <w:t xml:space="preserve"> </w:t>
      </w:r>
      <w:r w:rsidR="004C729F" w:rsidRPr="00751D51">
        <w:rPr>
          <w:rFonts w:cs="Arial"/>
          <w:szCs w:val="24"/>
        </w:rPr>
        <w:t xml:space="preserve">de </w:t>
      </w:r>
      <w:proofErr w:type="spellStart"/>
      <w:r w:rsidR="004C729F" w:rsidRPr="00751D51">
        <w:rPr>
          <w:rFonts w:cs="Arial"/>
          <w:szCs w:val="24"/>
        </w:rPr>
        <w:t>lecirelina</w:t>
      </w:r>
      <w:proofErr w:type="spellEnd"/>
      <w:r w:rsidR="004C729F" w:rsidRPr="00751D51">
        <w:rPr>
          <w:rFonts w:cs="Arial"/>
          <w:szCs w:val="24"/>
        </w:rPr>
        <w:t xml:space="preserve"> 25 μg/</w:t>
      </w:r>
      <w:proofErr w:type="spellStart"/>
      <w:r w:rsidR="004C729F" w:rsidRPr="00751D51">
        <w:rPr>
          <w:rFonts w:cs="Arial"/>
          <w:szCs w:val="24"/>
        </w:rPr>
        <w:t>mL</w:t>
      </w:r>
      <w:proofErr w:type="spellEnd"/>
      <w:r w:rsidR="004C729F" w:rsidRPr="00751D51">
        <w:rPr>
          <w:rFonts w:cs="Arial"/>
          <w:szCs w:val="24"/>
        </w:rPr>
        <w:t xml:space="preserve"> </w:t>
      </w:r>
      <w:r w:rsidR="004C729F">
        <w:rPr>
          <w:rFonts w:cs="Arial"/>
          <w:szCs w:val="24"/>
        </w:rPr>
        <w:t>(</w:t>
      </w:r>
      <w:proofErr w:type="spellStart"/>
      <w:r w:rsidR="000E3947" w:rsidRPr="00751D51">
        <w:rPr>
          <w:rFonts w:cs="Arial"/>
          <w:szCs w:val="24"/>
        </w:rPr>
        <w:t>Dalmarelin</w:t>
      </w:r>
      <w:proofErr w:type="spellEnd"/>
      <w:r w:rsidR="000E3947" w:rsidRPr="00F77C1B">
        <w:rPr>
          <w:rFonts w:cs="Arial"/>
          <w:szCs w:val="24"/>
          <w:vertAlign w:val="superscript"/>
        </w:rPr>
        <w:t>®</w:t>
      </w:r>
      <w:r w:rsidR="004C729F">
        <w:rPr>
          <w:rFonts w:cs="Arial"/>
          <w:szCs w:val="24"/>
        </w:rPr>
        <w:t xml:space="preserve">, </w:t>
      </w:r>
      <w:proofErr w:type="spellStart"/>
      <w:r w:rsidR="004C729F" w:rsidRPr="00751D51">
        <w:rPr>
          <w:rFonts w:cs="Arial"/>
          <w:szCs w:val="24"/>
        </w:rPr>
        <w:t>Fatro</w:t>
      </w:r>
      <w:proofErr w:type="spellEnd"/>
      <w:r w:rsidR="004C729F" w:rsidRPr="00751D51">
        <w:rPr>
          <w:rFonts w:cs="Arial"/>
          <w:szCs w:val="24"/>
        </w:rPr>
        <w:t xml:space="preserve"> Ibérica, Barcelona</w:t>
      </w:r>
      <w:r w:rsidR="003A09A6">
        <w:rPr>
          <w:rFonts w:cs="Arial"/>
          <w:szCs w:val="24"/>
        </w:rPr>
        <w:t>, España</w:t>
      </w:r>
      <w:r w:rsidR="004C729F">
        <w:rPr>
          <w:rFonts w:cs="Arial"/>
          <w:szCs w:val="24"/>
        </w:rPr>
        <w:t>)</w:t>
      </w:r>
      <w:r w:rsidR="000E3947" w:rsidRPr="00751D51">
        <w:rPr>
          <w:rFonts w:cs="Arial"/>
          <w:szCs w:val="24"/>
        </w:rPr>
        <w:t>.</w:t>
      </w:r>
      <w:r w:rsidR="000E3947">
        <w:rPr>
          <w:rFonts w:cs="Arial"/>
          <w:szCs w:val="24"/>
        </w:rPr>
        <w:t xml:space="preserve"> En el caso de </w:t>
      </w:r>
      <w:r w:rsidR="003A09A6">
        <w:rPr>
          <w:rFonts w:cs="Arial"/>
          <w:szCs w:val="24"/>
        </w:rPr>
        <w:t>la vaca 2</w:t>
      </w:r>
      <w:r w:rsidRPr="00751D51">
        <w:rPr>
          <w:rFonts w:cs="Arial"/>
          <w:szCs w:val="24"/>
        </w:rPr>
        <w:t xml:space="preserve"> </w:t>
      </w:r>
      <w:r w:rsidR="000E3947">
        <w:rPr>
          <w:rFonts w:cs="Arial"/>
          <w:szCs w:val="24"/>
        </w:rPr>
        <w:t>se encontró</w:t>
      </w:r>
      <w:r w:rsidRPr="00751D51">
        <w:rPr>
          <w:rFonts w:cs="Arial"/>
          <w:szCs w:val="24"/>
        </w:rPr>
        <w:t xml:space="preserve"> un folículo preovulatorio de 14</w:t>
      </w:r>
      <w:r>
        <w:rPr>
          <w:rFonts w:cs="Arial"/>
          <w:szCs w:val="24"/>
        </w:rPr>
        <w:t xml:space="preserve"> </w:t>
      </w:r>
      <w:r w:rsidRPr="00751D51">
        <w:rPr>
          <w:rFonts w:cs="Arial"/>
          <w:szCs w:val="24"/>
        </w:rPr>
        <w:t xml:space="preserve">mm </w:t>
      </w:r>
      <w:r w:rsidR="000E3947">
        <w:rPr>
          <w:rFonts w:cs="Arial"/>
          <w:szCs w:val="24"/>
        </w:rPr>
        <w:t xml:space="preserve">en el ovario derecho </w:t>
      </w:r>
      <w:r w:rsidRPr="00751D51">
        <w:rPr>
          <w:rFonts w:cs="Arial"/>
          <w:szCs w:val="24"/>
        </w:rPr>
        <w:t xml:space="preserve">y </w:t>
      </w:r>
      <w:r w:rsidR="000E3947" w:rsidRPr="00751D51">
        <w:rPr>
          <w:rFonts w:cs="Arial"/>
          <w:szCs w:val="24"/>
        </w:rPr>
        <w:t>un folículo de 24</w:t>
      </w:r>
      <w:r w:rsidR="000E3947">
        <w:rPr>
          <w:rFonts w:cs="Arial"/>
          <w:szCs w:val="24"/>
        </w:rPr>
        <w:t xml:space="preserve"> </w:t>
      </w:r>
      <w:r w:rsidR="000E3947" w:rsidRPr="00751D51">
        <w:rPr>
          <w:rFonts w:cs="Arial"/>
          <w:szCs w:val="24"/>
        </w:rPr>
        <w:t>mm</w:t>
      </w:r>
      <w:r w:rsidR="004C729F">
        <w:rPr>
          <w:rFonts w:cs="Arial"/>
          <w:szCs w:val="24"/>
        </w:rPr>
        <w:t xml:space="preserve">, </w:t>
      </w:r>
      <w:r w:rsidR="000E3947" w:rsidRPr="00751D51">
        <w:rPr>
          <w:rFonts w:cs="Arial"/>
          <w:szCs w:val="24"/>
        </w:rPr>
        <w:t>compatible con un quiste folicular,</w:t>
      </w:r>
      <w:r w:rsidR="000E3947">
        <w:rPr>
          <w:rFonts w:cs="Arial"/>
          <w:szCs w:val="24"/>
        </w:rPr>
        <w:t xml:space="preserve"> </w:t>
      </w:r>
      <w:r w:rsidRPr="00751D51">
        <w:rPr>
          <w:rFonts w:cs="Arial"/>
          <w:szCs w:val="24"/>
        </w:rPr>
        <w:t>en el izquierdo</w:t>
      </w:r>
      <w:r w:rsidR="000E3947">
        <w:rPr>
          <w:rFonts w:cs="Arial"/>
          <w:szCs w:val="24"/>
        </w:rPr>
        <w:t>,</w:t>
      </w:r>
      <w:r w:rsidRPr="00751D51">
        <w:rPr>
          <w:rFonts w:cs="Arial"/>
          <w:szCs w:val="24"/>
        </w:rPr>
        <w:t xml:space="preserve"> además de la presencia de líquido en el útero, por lo que se le administró vía </w:t>
      </w:r>
      <w:proofErr w:type="spellStart"/>
      <w:r w:rsidRPr="00751D51">
        <w:rPr>
          <w:rFonts w:cs="Arial"/>
          <w:szCs w:val="24"/>
        </w:rPr>
        <w:t>i.m</w:t>
      </w:r>
      <w:proofErr w:type="spellEnd"/>
      <w:r w:rsidRPr="00751D51">
        <w:rPr>
          <w:rFonts w:cs="Arial"/>
          <w:szCs w:val="24"/>
        </w:rPr>
        <w:t xml:space="preserve">. 2 </w:t>
      </w:r>
      <w:proofErr w:type="spellStart"/>
      <w:r w:rsidRPr="00751D51">
        <w:rPr>
          <w:rFonts w:cs="Arial"/>
          <w:szCs w:val="24"/>
        </w:rPr>
        <w:t>m</w:t>
      </w:r>
      <w:r>
        <w:rPr>
          <w:rFonts w:cs="Arial"/>
          <w:szCs w:val="24"/>
        </w:rPr>
        <w:t>L</w:t>
      </w:r>
      <w:proofErr w:type="spellEnd"/>
      <w:r w:rsidRPr="00751D51">
        <w:rPr>
          <w:rFonts w:cs="Arial"/>
          <w:szCs w:val="24"/>
        </w:rPr>
        <w:t xml:space="preserve"> </w:t>
      </w:r>
      <w:r w:rsidR="004C729F">
        <w:rPr>
          <w:rFonts w:cs="Arial"/>
          <w:szCs w:val="24"/>
        </w:rPr>
        <w:t xml:space="preserve">de </w:t>
      </w:r>
      <w:proofErr w:type="spellStart"/>
      <w:r w:rsidRPr="00751D51">
        <w:rPr>
          <w:rFonts w:cs="Arial"/>
          <w:szCs w:val="24"/>
        </w:rPr>
        <w:t>Dalmarelin</w:t>
      </w:r>
      <w:proofErr w:type="spellEnd"/>
      <w:r w:rsidRPr="004F3C8D">
        <w:rPr>
          <w:rFonts w:cs="Arial"/>
          <w:szCs w:val="24"/>
          <w:vertAlign w:val="superscript"/>
        </w:rPr>
        <w:t>®</w:t>
      </w:r>
      <w:r w:rsidRPr="00751D51">
        <w:rPr>
          <w:rFonts w:cs="Arial"/>
          <w:szCs w:val="24"/>
        </w:rPr>
        <w:t xml:space="preserve">. </w:t>
      </w:r>
      <w:r w:rsidR="004C729F">
        <w:rPr>
          <w:rFonts w:cs="Arial"/>
          <w:szCs w:val="24"/>
        </w:rPr>
        <w:t>Este fármaco es</w:t>
      </w:r>
      <w:r w:rsidRPr="00751D51">
        <w:rPr>
          <w:rFonts w:cs="Arial"/>
          <w:szCs w:val="24"/>
        </w:rPr>
        <w:t xml:space="preserve"> un análogo de </w:t>
      </w:r>
      <w:r>
        <w:rPr>
          <w:rFonts w:cs="Arial"/>
          <w:szCs w:val="24"/>
        </w:rPr>
        <w:t xml:space="preserve">la </w:t>
      </w:r>
      <w:r w:rsidRPr="00751D51">
        <w:rPr>
          <w:rFonts w:cs="Arial"/>
          <w:szCs w:val="24"/>
        </w:rPr>
        <w:t>GnRH con función sobre el eje hipotálamo-hip</w:t>
      </w:r>
      <w:r w:rsidR="004C729F">
        <w:rPr>
          <w:rFonts w:cs="Arial"/>
          <w:szCs w:val="24"/>
        </w:rPr>
        <w:t>o</w:t>
      </w:r>
      <w:r w:rsidRPr="00751D51">
        <w:rPr>
          <w:rFonts w:cs="Arial"/>
          <w:szCs w:val="24"/>
        </w:rPr>
        <w:t>fis</w:t>
      </w:r>
      <w:r>
        <w:rPr>
          <w:rFonts w:cs="Arial"/>
          <w:szCs w:val="24"/>
        </w:rPr>
        <w:t>ario</w:t>
      </w:r>
      <w:r w:rsidRPr="00751D51">
        <w:rPr>
          <w:rFonts w:cs="Arial"/>
          <w:szCs w:val="24"/>
        </w:rPr>
        <w:t xml:space="preserve"> para inducir la ovulación. </w:t>
      </w:r>
    </w:p>
    <w:p w14:paraId="02EAD871" w14:textId="77777777" w:rsidR="002A71FD" w:rsidRDefault="002A71FD" w:rsidP="00AB3E12">
      <w:pPr>
        <w:spacing w:after="0"/>
        <w:ind w:firstLine="426"/>
        <w:rPr>
          <w:rFonts w:cs="Arial"/>
          <w:szCs w:val="24"/>
        </w:rPr>
      </w:pPr>
    </w:p>
    <w:p w14:paraId="0C1F72CC" w14:textId="77777777" w:rsidR="002A71FD" w:rsidRDefault="002A71FD" w:rsidP="00AB3E12">
      <w:pPr>
        <w:pStyle w:val="Ttulo2"/>
        <w:numPr>
          <w:ilvl w:val="0"/>
          <w:numId w:val="8"/>
        </w:numPr>
        <w:spacing w:before="0"/>
        <w:ind w:left="426" w:hanging="426"/>
        <w:rPr>
          <w:rFonts w:ascii="Arial" w:hAnsi="Arial" w:cs="Arial"/>
          <w:b/>
          <w:bCs/>
          <w:color w:val="auto"/>
          <w:sz w:val="24"/>
          <w:szCs w:val="24"/>
        </w:rPr>
      </w:pPr>
      <w:r w:rsidRPr="00F2355C">
        <w:rPr>
          <w:rFonts w:ascii="Arial" w:hAnsi="Arial" w:cs="Arial"/>
          <w:b/>
          <w:bCs/>
          <w:color w:val="auto"/>
          <w:sz w:val="24"/>
          <w:szCs w:val="24"/>
        </w:rPr>
        <w:lastRenderedPageBreak/>
        <w:t>Protocolo de estimulación hormonal y suplementación vitamínica</w:t>
      </w:r>
    </w:p>
    <w:p w14:paraId="378A4DD5" w14:textId="282BD403" w:rsidR="00F2355C" w:rsidRDefault="002A71FD" w:rsidP="00AB3E12">
      <w:pPr>
        <w:spacing w:after="0"/>
        <w:ind w:firstLine="426"/>
        <w:rPr>
          <w:rFonts w:cs="Arial"/>
          <w:szCs w:val="24"/>
        </w:rPr>
      </w:pPr>
      <w:r w:rsidRPr="00751D51">
        <w:rPr>
          <w:rFonts w:cs="Arial"/>
          <w:szCs w:val="24"/>
        </w:rPr>
        <w:t>Para el desarrollo de</w:t>
      </w:r>
      <w:r w:rsidR="00352F53">
        <w:rPr>
          <w:rFonts w:cs="Arial"/>
          <w:szCs w:val="24"/>
        </w:rPr>
        <w:t>l</w:t>
      </w:r>
      <w:r w:rsidRPr="00751D51">
        <w:rPr>
          <w:rFonts w:cs="Arial"/>
          <w:szCs w:val="24"/>
        </w:rPr>
        <w:t xml:space="preserve"> estudio se emple</w:t>
      </w:r>
      <w:r>
        <w:rPr>
          <w:rFonts w:cs="Arial"/>
          <w:szCs w:val="24"/>
        </w:rPr>
        <w:t>aron 600 UI de</w:t>
      </w:r>
      <w:r w:rsidRPr="00751D51">
        <w:rPr>
          <w:rFonts w:cs="Arial"/>
          <w:szCs w:val="24"/>
        </w:rPr>
        <w:t xml:space="preserve"> hormona FSH recombinante bovina </w:t>
      </w:r>
      <w:r>
        <w:rPr>
          <w:rFonts w:cs="Arial"/>
          <w:szCs w:val="24"/>
        </w:rPr>
        <w:t>(</w:t>
      </w:r>
      <w:proofErr w:type="spellStart"/>
      <w:r w:rsidRPr="00751D51">
        <w:rPr>
          <w:rFonts w:cs="Arial"/>
          <w:szCs w:val="24"/>
        </w:rPr>
        <w:t>FSHrb</w:t>
      </w:r>
      <w:proofErr w:type="spellEnd"/>
      <w:r w:rsidRPr="00751D51">
        <w:rPr>
          <w:rFonts w:cs="Arial"/>
          <w:szCs w:val="24"/>
        </w:rPr>
        <w:t xml:space="preserve">), </w:t>
      </w:r>
      <w:r>
        <w:rPr>
          <w:rFonts w:cs="Arial"/>
          <w:szCs w:val="24"/>
        </w:rPr>
        <w:t>proporcionada</w:t>
      </w:r>
      <w:r w:rsidRPr="00751D51">
        <w:rPr>
          <w:rFonts w:cs="Arial"/>
          <w:szCs w:val="24"/>
        </w:rPr>
        <w:t xml:space="preserve"> por un</w:t>
      </w:r>
      <w:r>
        <w:rPr>
          <w:rFonts w:cs="Arial"/>
          <w:szCs w:val="24"/>
        </w:rPr>
        <w:t xml:space="preserve"> laboratorio </w:t>
      </w:r>
      <w:r w:rsidRPr="00751D51">
        <w:rPr>
          <w:rFonts w:cs="Arial"/>
          <w:szCs w:val="24"/>
        </w:rPr>
        <w:t>de biotecnología</w:t>
      </w:r>
      <w:r w:rsidR="004C729F">
        <w:rPr>
          <w:rFonts w:cs="Arial"/>
          <w:szCs w:val="24"/>
        </w:rPr>
        <w:t>,</w:t>
      </w:r>
      <w:r w:rsidRPr="00751D51">
        <w:rPr>
          <w:rFonts w:cs="Arial"/>
          <w:szCs w:val="24"/>
        </w:rPr>
        <w:t xml:space="preserve"> y </w:t>
      </w:r>
      <w:r>
        <w:rPr>
          <w:rFonts w:cs="Arial"/>
          <w:szCs w:val="24"/>
        </w:rPr>
        <w:t xml:space="preserve">que </w:t>
      </w:r>
      <w:r w:rsidRPr="00751D51">
        <w:rPr>
          <w:rFonts w:cs="Arial"/>
          <w:szCs w:val="24"/>
        </w:rPr>
        <w:t xml:space="preserve">actualmente se </w:t>
      </w:r>
      <w:r>
        <w:rPr>
          <w:rFonts w:cs="Arial"/>
          <w:szCs w:val="24"/>
        </w:rPr>
        <w:t>halla</w:t>
      </w:r>
      <w:r w:rsidRPr="00751D51">
        <w:rPr>
          <w:rFonts w:cs="Arial"/>
          <w:szCs w:val="24"/>
        </w:rPr>
        <w:t xml:space="preserve"> en </w:t>
      </w:r>
      <w:r>
        <w:rPr>
          <w:rFonts w:cs="Arial"/>
          <w:szCs w:val="24"/>
        </w:rPr>
        <w:t>proceso</w:t>
      </w:r>
      <w:r w:rsidRPr="00751D51">
        <w:rPr>
          <w:rFonts w:cs="Arial"/>
          <w:szCs w:val="24"/>
        </w:rPr>
        <w:t xml:space="preserve"> de desarrollo, por lo que toda la información respecto a la misma es confidencial. </w:t>
      </w:r>
      <w:r>
        <w:rPr>
          <w:rFonts w:cs="Arial"/>
          <w:szCs w:val="24"/>
        </w:rPr>
        <w:t xml:space="preserve">Los viales de </w:t>
      </w:r>
      <w:proofErr w:type="spellStart"/>
      <w:r>
        <w:rPr>
          <w:rFonts w:cs="Arial"/>
          <w:szCs w:val="24"/>
        </w:rPr>
        <w:t>FSHrb</w:t>
      </w:r>
      <w:proofErr w:type="spellEnd"/>
      <w:r w:rsidRPr="00751D51">
        <w:rPr>
          <w:rFonts w:cs="Arial"/>
          <w:szCs w:val="24"/>
        </w:rPr>
        <w:t xml:space="preserve"> se recibi</w:t>
      </w:r>
      <w:r>
        <w:rPr>
          <w:rFonts w:cs="Arial"/>
          <w:szCs w:val="24"/>
        </w:rPr>
        <w:t>eron</w:t>
      </w:r>
      <w:r w:rsidRPr="00751D51">
        <w:rPr>
          <w:rFonts w:cs="Arial"/>
          <w:szCs w:val="24"/>
        </w:rPr>
        <w:t xml:space="preserve"> liofilizad</w:t>
      </w:r>
      <w:r>
        <w:rPr>
          <w:rFonts w:cs="Arial"/>
          <w:szCs w:val="24"/>
        </w:rPr>
        <w:t>os</w:t>
      </w:r>
      <w:r w:rsidRPr="00751D51">
        <w:rPr>
          <w:rFonts w:cs="Arial"/>
          <w:szCs w:val="24"/>
        </w:rPr>
        <w:t xml:space="preserve"> y se mant</w:t>
      </w:r>
      <w:r>
        <w:rPr>
          <w:rFonts w:cs="Arial"/>
          <w:szCs w:val="24"/>
        </w:rPr>
        <w:t xml:space="preserve">uvieron </w:t>
      </w:r>
      <w:r w:rsidRPr="00751D51">
        <w:rPr>
          <w:rFonts w:cs="Arial"/>
          <w:szCs w:val="24"/>
        </w:rPr>
        <w:t xml:space="preserve">en congelador a </w:t>
      </w:r>
      <w:r w:rsidR="00352F53" w:rsidRPr="002A1713">
        <w:rPr>
          <w:rFonts w:cs="Arial"/>
          <w:szCs w:val="24"/>
        </w:rPr>
        <w:t>–</w:t>
      </w:r>
      <w:r w:rsidRPr="00751D51">
        <w:rPr>
          <w:rFonts w:cs="Arial"/>
          <w:szCs w:val="24"/>
        </w:rPr>
        <w:t>80ºC. Para su uso fue necesario realizar una reconstitución con 5</w:t>
      </w:r>
      <w:r>
        <w:rPr>
          <w:rFonts w:cs="Arial"/>
          <w:szCs w:val="24"/>
        </w:rPr>
        <w:t xml:space="preserve"> </w:t>
      </w:r>
      <w:proofErr w:type="spellStart"/>
      <w:r w:rsidRPr="00751D51">
        <w:rPr>
          <w:rFonts w:cs="Arial"/>
          <w:szCs w:val="24"/>
        </w:rPr>
        <w:t>m</w:t>
      </w:r>
      <w:r>
        <w:rPr>
          <w:rFonts w:cs="Arial"/>
          <w:szCs w:val="24"/>
        </w:rPr>
        <w:t>L</w:t>
      </w:r>
      <w:proofErr w:type="spellEnd"/>
      <w:r w:rsidRPr="00751D51">
        <w:rPr>
          <w:rFonts w:cs="Arial"/>
          <w:szCs w:val="24"/>
        </w:rPr>
        <w:t xml:space="preserve"> de suero salino fisiológico. Una vez reconstituida</w:t>
      </w:r>
      <w:r w:rsidR="004C729F">
        <w:rPr>
          <w:rFonts w:cs="Arial"/>
          <w:szCs w:val="24"/>
        </w:rPr>
        <w:t xml:space="preserve"> la hormona</w:t>
      </w:r>
      <w:r w:rsidRPr="00751D51">
        <w:rPr>
          <w:rFonts w:cs="Arial"/>
          <w:szCs w:val="24"/>
        </w:rPr>
        <w:t xml:space="preserve"> </w:t>
      </w:r>
      <w:r>
        <w:rPr>
          <w:rFonts w:cs="Arial"/>
          <w:szCs w:val="24"/>
        </w:rPr>
        <w:t>fue</w:t>
      </w:r>
      <w:r w:rsidRPr="00751D51">
        <w:rPr>
          <w:rFonts w:cs="Arial"/>
          <w:szCs w:val="24"/>
        </w:rPr>
        <w:t xml:space="preserve"> extraída del vial donde se conservaba </w:t>
      </w:r>
      <w:r w:rsidR="0088779C">
        <w:rPr>
          <w:rFonts w:cs="Arial"/>
          <w:szCs w:val="24"/>
        </w:rPr>
        <w:t>para su</w:t>
      </w:r>
      <w:r w:rsidRPr="00751D51">
        <w:rPr>
          <w:rFonts w:cs="Arial"/>
          <w:szCs w:val="24"/>
        </w:rPr>
        <w:t xml:space="preserve"> </w:t>
      </w:r>
      <w:r>
        <w:rPr>
          <w:rFonts w:cs="Arial"/>
          <w:szCs w:val="24"/>
        </w:rPr>
        <w:t>administr</w:t>
      </w:r>
      <w:r w:rsidR="0088779C">
        <w:rPr>
          <w:rFonts w:cs="Arial"/>
          <w:szCs w:val="24"/>
        </w:rPr>
        <w:t>ación</w:t>
      </w:r>
      <w:r w:rsidRPr="00751D51">
        <w:rPr>
          <w:rFonts w:cs="Arial"/>
          <w:szCs w:val="24"/>
        </w:rPr>
        <w:t xml:space="preserve"> a los animales.</w:t>
      </w:r>
    </w:p>
    <w:p w14:paraId="68DE8E8D" w14:textId="3A672776" w:rsidR="00C22938" w:rsidRDefault="00C22938" w:rsidP="00AB3E12">
      <w:pPr>
        <w:spacing w:after="0"/>
        <w:ind w:firstLine="426"/>
        <w:rPr>
          <w:rFonts w:cs="Arial"/>
          <w:szCs w:val="24"/>
        </w:rPr>
      </w:pPr>
      <w:r w:rsidRPr="00AB40ED">
        <w:rPr>
          <w:rFonts w:cs="Arial"/>
          <w:szCs w:val="24"/>
        </w:rPr>
        <w:t xml:space="preserve">A las 24 h de </w:t>
      </w:r>
      <w:r w:rsidR="002A71FD">
        <w:rPr>
          <w:rFonts w:cs="Arial"/>
          <w:szCs w:val="24"/>
        </w:rPr>
        <w:t>las sesiones ecográficas antes mencionadas</w:t>
      </w:r>
      <w:r w:rsidRPr="00AB40ED">
        <w:rPr>
          <w:rFonts w:cs="Arial"/>
          <w:szCs w:val="24"/>
        </w:rPr>
        <w:t>,</w:t>
      </w:r>
      <w:r w:rsidR="004C729F">
        <w:rPr>
          <w:rFonts w:cs="Arial"/>
          <w:szCs w:val="24"/>
        </w:rPr>
        <w:t xml:space="preserve"> a</w:t>
      </w:r>
      <w:r w:rsidRPr="00AB40ED">
        <w:rPr>
          <w:rFonts w:cs="Arial"/>
          <w:szCs w:val="24"/>
        </w:rPr>
        <w:t xml:space="preserve"> </w:t>
      </w:r>
      <w:r w:rsidR="004C729F" w:rsidRPr="00AB40ED">
        <w:rPr>
          <w:rFonts w:cs="Arial"/>
          <w:szCs w:val="24"/>
        </w:rPr>
        <w:t xml:space="preserve">ambos animales </w:t>
      </w:r>
      <w:r w:rsidRPr="00AB40ED">
        <w:rPr>
          <w:rFonts w:cs="Arial"/>
          <w:szCs w:val="24"/>
        </w:rPr>
        <w:t xml:space="preserve">se les aplicó la primera </w:t>
      </w:r>
      <w:r>
        <w:rPr>
          <w:rFonts w:cs="Arial"/>
          <w:szCs w:val="24"/>
        </w:rPr>
        <w:t>administración</w:t>
      </w:r>
      <w:r w:rsidRPr="00AB40ED">
        <w:rPr>
          <w:rFonts w:cs="Arial"/>
          <w:szCs w:val="24"/>
        </w:rPr>
        <w:t xml:space="preserve"> de </w:t>
      </w:r>
      <w:proofErr w:type="spellStart"/>
      <w:r w:rsidRPr="00AB40ED">
        <w:rPr>
          <w:rFonts w:cs="Arial"/>
          <w:szCs w:val="24"/>
        </w:rPr>
        <w:t>FSHrb</w:t>
      </w:r>
      <w:proofErr w:type="spellEnd"/>
      <w:r w:rsidRPr="00AB40ED">
        <w:rPr>
          <w:rFonts w:cs="Arial"/>
          <w:szCs w:val="24"/>
        </w:rPr>
        <w:t>, que consistió en una dosis</w:t>
      </w:r>
      <w:r w:rsidR="004C729F">
        <w:rPr>
          <w:rFonts w:cs="Arial"/>
          <w:szCs w:val="24"/>
        </w:rPr>
        <w:t xml:space="preserve"> única</w:t>
      </w:r>
      <w:r w:rsidRPr="00AB40ED">
        <w:rPr>
          <w:rFonts w:cs="Arial"/>
          <w:szCs w:val="24"/>
        </w:rPr>
        <w:t xml:space="preserve"> de </w:t>
      </w:r>
      <w:r>
        <w:rPr>
          <w:rFonts w:cs="Arial"/>
          <w:szCs w:val="24"/>
        </w:rPr>
        <w:t xml:space="preserve">600 UI de </w:t>
      </w:r>
      <w:proofErr w:type="spellStart"/>
      <w:r>
        <w:rPr>
          <w:rFonts w:cs="Arial"/>
          <w:szCs w:val="24"/>
        </w:rPr>
        <w:t>FSHrb</w:t>
      </w:r>
      <w:proofErr w:type="spellEnd"/>
      <w:r w:rsidRPr="00AB40ED">
        <w:rPr>
          <w:rFonts w:cs="Arial"/>
          <w:szCs w:val="24"/>
        </w:rPr>
        <w:t xml:space="preserve"> por vaca en un volumen total de 5 </w:t>
      </w:r>
      <w:proofErr w:type="spellStart"/>
      <w:r w:rsidRPr="00AB40ED">
        <w:rPr>
          <w:rFonts w:cs="Arial"/>
          <w:szCs w:val="24"/>
        </w:rPr>
        <w:t>mL</w:t>
      </w:r>
      <w:proofErr w:type="spellEnd"/>
      <w:r w:rsidRPr="00AB40ED">
        <w:rPr>
          <w:rFonts w:cs="Arial"/>
          <w:szCs w:val="24"/>
        </w:rPr>
        <w:t xml:space="preserve">, vía </w:t>
      </w:r>
      <w:proofErr w:type="spellStart"/>
      <w:r w:rsidRPr="00AB40ED">
        <w:rPr>
          <w:rFonts w:cs="Arial"/>
          <w:szCs w:val="24"/>
        </w:rPr>
        <w:t>i.m</w:t>
      </w:r>
      <w:proofErr w:type="spellEnd"/>
      <w:r w:rsidRPr="00AB40ED">
        <w:rPr>
          <w:rFonts w:cs="Arial"/>
          <w:szCs w:val="24"/>
        </w:rPr>
        <w:t xml:space="preserve">. De forma simultánea a la administración de </w:t>
      </w:r>
      <w:proofErr w:type="spellStart"/>
      <w:r w:rsidRPr="00AB40ED">
        <w:rPr>
          <w:rFonts w:cs="Arial"/>
          <w:szCs w:val="24"/>
        </w:rPr>
        <w:t>FSHrb</w:t>
      </w:r>
      <w:proofErr w:type="spellEnd"/>
      <w:r w:rsidRPr="00AB40ED">
        <w:rPr>
          <w:rFonts w:cs="Arial"/>
          <w:szCs w:val="24"/>
        </w:rPr>
        <w:t xml:space="preserve">, se inyectaron vía </w:t>
      </w:r>
      <w:proofErr w:type="spellStart"/>
      <w:r w:rsidRPr="00AB40ED">
        <w:rPr>
          <w:rFonts w:cs="Arial"/>
          <w:szCs w:val="24"/>
        </w:rPr>
        <w:t>i.m</w:t>
      </w:r>
      <w:proofErr w:type="spellEnd"/>
      <w:r w:rsidRPr="00AB40ED">
        <w:rPr>
          <w:rFonts w:cs="Arial"/>
          <w:szCs w:val="24"/>
        </w:rPr>
        <w:t xml:space="preserve">. 6 </w:t>
      </w:r>
      <w:proofErr w:type="spellStart"/>
      <w:r w:rsidRPr="00AB40ED">
        <w:rPr>
          <w:rFonts w:cs="Arial"/>
          <w:szCs w:val="24"/>
        </w:rPr>
        <w:t>mL</w:t>
      </w:r>
      <w:proofErr w:type="spellEnd"/>
      <w:r w:rsidRPr="00AB40ED">
        <w:rPr>
          <w:rFonts w:cs="Arial"/>
          <w:szCs w:val="24"/>
        </w:rPr>
        <w:t xml:space="preserve"> de</w:t>
      </w:r>
      <w:r>
        <w:rPr>
          <w:rFonts w:cs="Arial"/>
          <w:szCs w:val="24"/>
        </w:rPr>
        <w:t>l</w:t>
      </w:r>
      <w:r w:rsidRPr="00AB40ED">
        <w:rPr>
          <w:rFonts w:cs="Arial"/>
          <w:szCs w:val="24"/>
        </w:rPr>
        <w:t xml:space="preserve"> complejo vitamínico AD</w:t>
      </w:r>
      <w:r w:rsidRPr="00AB40ED">
        <w:rPr>
          <w:rFonts w:cs="Arial"/>
          <w:szCs w:val="24"/>
          <w:vertAlign w:val="subscript"/>
        </w:rPr>
        <w:t>3</w:t>
      </w:r>
      <w:r w:rsidRPr="00AB40ED">
        <w:rPr>
          <w:rFonts w:cs="Arial"/>
          <w:szCs w:val="24"/>
        </w:rPr>
        <w:t>E (</w:t>
      </w:r>
      <w:proofErr w:type="spellStart"/>
      <w:r w:rsidRPr="00AB40ED">
        <w:rPr>
          <w:rFonts w:cs="Arial"/>
          <w:szCs w:val="24"/>
        </w:rPr>
        <w:t>Vetidina</w:t>
      </w:r>
      <w:proofErr w:type="spellEnd"/>
      <w:r w:rsidRPr="00AB40ED">
        <w:rPr>
          <w:rFonts w:cs="Arial"/>
          <w:szCs w:val="24"/>
          <w:vertAlign w:val="superscript"/>
        </w:rPr>
        <w:t>®</w:t>
      </w:r>
      <w:r w:rsidRPr="00AB40ED">
        <w:rPr>
          <w:rFonts w:cs="Arial"/>
          <w:szCs w:val="24"/>
        </w:rPr>
        <w:t xml:space="preserve">, </w:t>
      </w:r>
      <w:proofErr w:type="spellStart"/>
      <w:r w:rsidRPr="00AB40ED">
        <w:rPr>
          <w:rFonts w:cs="Arial"/>
          <w:szCs w:val="24"/>
        </w:rPr>
        <w:t>Fatro</w:t>
      </w:r>
      <w:proofErr w:type="spellEnd"/>
      <w:r w:rsidRPr="00AB40ED">
        <w:rPr>
          <w:rFonts w:cs="Arial"/>
          <w:szCs w:val="24"/>
        </w:rPr>
        <w:t xml:space="preserve"> Ibérica, Barcelona</w:t>
      </w:r>
      <w:r w:rsidR="003A09A6">
        <w:rPr>
          <w:rFonts w:cs="Arial"/>
          <w:szCs w:val="24"/>
        </w:rPr>
        <w:t>, España</w:t>
      </w:r>
      <w:r w:rsidRPr="00AB40ED">
        <w:rPr>
          <w:rFonts w:cs="Arial"/>
          <w:szCs w:val="24"/>
        </w:rPr>
        <w:t>), correspondientes a 300.000 UI de vitamina A, 450.000 UI de vitamina D</w:t>
      </w:r>
      <w:r w:rsidRPr="00AB40ED">
        <w:rPr>
          <w:rFonts w:cs="Arial"/>
          <w:szCs w:val="24"/>
          <w:vertAlign w:val="subscript"/>
        </w:rPr>
        <w:t>3</w:t>
      </w:r>
      <w:r w:rsidRPr="00AB40ED">
        <w:rPr>
          <w:rFonts w:cs="Arial"/>
          <w:szCs w:val="24"/>
        </w:rPr>
        <w:t xml:space="preserve"> y 300 mg de vitamina E. </w:t>
      </w:r>
    </w:p>
    <w:p w14:paraId="2D3FFC16" w14:textId="77777777" w:rsidR="00F2355C" w:rsidRPr="00AB40ED" w:rsidRDefault="00F2355C" w:rsidP="00AB3E12">
      <w:pPr>
        <w:spacing w:after="0"/>
        <w:ind w:firstLine="426"/>
        <w:rPr>
          <w:rFonts w:cs="Arial"/>
          <w:szCs w:val="24"/>
        </w:rPr>
      </w:pPr>
    </w:p>
    <w:p w14:paraId="496B072D" w14:textId="7BEA5E26" w:rsidR="00F2355C" w:rsidRPr="00352F53" w:rsidRDefault="00F2355C" w:rsidP="00AB3E12">
      <w:pPr>
        <w:pStyle w:val="Ttulo2"/>
        <w:numPr>
          <w:ilvl w:val="0"/>
          <w:numId w:val="8"/>
        </w:numPr>
        <w:spacing w:before="0"/>
        <w:ind w:left="426" w:hanging="426"/>
        <w:rPr>
          <w:rFonts w:ascii="Arial" w:hAnsi="Arial" w:cs="Arial"/>
          <w:b/>
          <w:bCs/>
          <w:color w:val="auto"/>
          <w:sz w:val="24"/>
          <w:szCs w:val="24"/>
        </w:rPr>
      </w:pPr>
      <w:bookmarkStart w:id="9" w:name="_Toc234482448"/>
      <w:r w:rsidRPr="00352F53">
        <w:rPr>
          <w:rFonts w:ascii="Arial" w:hAnsi="Arial" w:cs="Arial"/>
          <w:b/>
          <w:bCs/>
          <w:color w:val="auto"/>
          <w:sz w:val="24"/>
          <w:szCs w:val="24"/>
        </w:rPr>
        <w:t xml:space="preserve">Sesiones de </w:t>
      </w:r>
      <w:bookmarkEnd w:id="9"/>
      <w:proofErr w:type="spellStart"/>
      <w:r w:rsidR="00876512" w:rsidRPr="00876512">
        <w:rPr>
          <w:rFonts w:ascii="Arial" w:hAnsi="Arial" w:cs="Arial"/>
          <w:b/>
          <w:bCs/>
          <w:i/>
          <w:iCs/>
          <w:color w:val="auto"/>
          <w:sz w:val="24"/>
          <w:szCs w:val="24"/>
        </w:rPr>
        <w:t>Ovum</w:t>
      </w:r>
      <w:proofErr w:type="spellEnd"/>
      <w:r w:rsidR="00876512" w:rsidRPr="00876512">
        <w:rPr>
          <w:rFonts w:ascii="Arial" w:hAnsi="Arial" w:cs="Arial"/>
          <w:b/>
          <w:bCs/>
          <w:i/>
          <w:iCs/>
          <w:color w:val="auto"/>
          <w:sz w:val="24"/>
          <w:szCs w:val="24"/>
        </w:rPr>
        <w:t xml:space="preserve"> Pick-Up</w:t>
      </w:r>
      <w:r w:rsidR="00876512">
        <w:rPr>
          <w:rFonts w:ascii="Arial" w:hAnsi="Arial" w:cs="Arial"/>
          <w:b/>
          <w:bCs/>
          <w:i/>
          <w:iCs/>
          <w:color w:val="auto"/>
          <w:sz w:val="24"/>
          <w:szCs w:val="24"/>
        </w:rPr>
        <w:t xml:space="preserve"> </w:t>
      </w:r>
      <w:r w:rsidR="00876512" w:rsidRPr="00876512">
        <w:rPr>
          <w:rFonts w:ascii="Arial" w:hAnsi="Arial" w:cs="Arial"/>
          <w:b/>
          <w:bCs/>
          <w:color w:val="auto"/>
          <w:sz w:val="24"/>
          <w:szCs w:val="24"/>
        </w:rPr>
        <w:t>(OPU)</w:t>
      </w:r>
    </w:p>
    <w:p w14:paraId="645F9838" w14:textId="44A177EC" w:rsidR="00352F53" w:rsidRDefault="00352F53" w:rsidP="00AB3E12">
      <w:pPr>
        <w:spacing w:after="0"/>
        <w:ind w:firstLine="426"/>
        <w:rPr>
          <w:rFonts w:cs="Arial"/>
          <w:i/>
          <w:iCs/>
          <w:szCs w:val="24"/>
        </w:rPr>
      </w:pPr>
      <w:r w:rsidRPr="00AB40ED">
        <w:rPr>
          <w:rFonts w:cs="Arial"/>
          <w:szCs w:val="24"/>
        </w:rPr>
        <w:t>Pasadas 48 h</w:t>
      </w:r>
      <w:r>
        <w:rPr>
          <w:rFonts w:cs="Arial"/>
          <w:szCs w:val="24"/>
        </w:rPr>
        <w:t xml:space="preserve"> de la administración de </w:t>
      </w:r>
      <w:proofErr w:type="spellStart"/>
      <w:r>
        <w:rPr>
          <w:rFonts w:cs="Arial"/>
          <w:szCs w:val="24"/>
        </w:rPr>
        <w:t>FHSrb</w:t>
      </w:r>
      <w:proofErr w:type="spellEnd"/>
      <w:r>
        <w:rPr>
          <w:rFonts w:cs="Arial"/>
          <w:szCs w:val="24"/>
        </w:rPr>
        <w:t xml:space="preserve"> y del complejo vitamínico,</w:t>
      </w:r>
      <w:r w:rsidRPr="00AB40ED">
        <w:rPr>
          <w:rFonts w:cs="Arial"/>
          <w:szCs w:val="24"/>
        </w:rPr>
        <w:t xml:space="preserve"> se procedió a la OPU (2</w:t>
      </w:r>
      <w:r>
        <w:rPr>
          <w:rFonts w:cs="Arial"/>
          <w:szCs w:val="24"/>
        </w:rPr>
        <w:t xml:space="preserve"> sesiones</w:t>
      </w:r>
      <w:r w:rsidRPr="00AB40ED">
        <w:rPr>
          <w:rFonts w:cs="Arial"/>
          <w:szCs w:val="24"/>
        </w:rPr>
        <w:t xml:space="preserve">/semana, lunes y jueves), dejando 2 semanas de intervalo para la siguiente administración de </w:t>
      </w:r>
      <w:r>
        <w:rPr>
          <w:rFonts w:cs="Arial"/>
          <w:szCs w:val="24"/>
        </w:rPr>
        <w:t>hormona</w:t>
      </w:r>
      <w:r w:rsidRPr="00AB40ED">
        <w:rPr>
          <w:rFonts w:cs="Arial"/>
          <w:szCs w:val="24"/>
        </w:rPr>
        <w:t xml:space="preserve"> y </w:t>
      </w:r>
      <w:proofErr w:type="spellStart"/>
      <w:r w:rsidRPr="00AB40ED">
        <w:rPr>
          <w:rFonts w:cs="Arial"/>
          <w:szCs w:val="24"/>
        </w:rPr>
        <w:t>Vetidina</w:t>
      </w:r>
      <w:proofErr w:type="spellEnd"/>
      <w:r w:rsidRPr="00AB40ED">
        <w:rPr>
          <w:rFonts w:cs="Arial"/>
          <w:szCs w:val="24"/>
          <w:vertAlign w:val="superscript"/>
        </w:rPr>
        <w:t>®</w:t>
      </w:r>
      <w:r w:rsidRPr="00AB40ED">
        <w:rPr>
          <w:rFonts w:cs="Arial"/>
          <w:szCs w:val="24"/>
        </w:rPr>
        <w:t>, para completar 4 sesiones de OPU en</w:t>
      </w:r>
      <w:r w:rsidR="0088779C">
        <w:rPr>
          <w:rFonts w:cs="Arial"/>
          <w:szCs w:val="24"/>
        </w:rPr>
        <w:t xml:space="preserve"> el periodo de tiempo desde </w:t>
      </w:r>
      <w:r w:rsidRPr="00AB40ED">
        <w:rPr>
          <w:rFonts w:cs="Arial"/>
          <w:szCs w:val="24"/>
        </w:rPr>
        <w:t xml:space="preserve">el 25/05 </w:t>
      </w:r>
      <w:r w:rsidR="0088779C">
        <w:rPr>
          <w:rFonts w:cs="Arial"/>
          <w:szCs w:val="24"/>
        </w:rPr>
        <w:t>a</w:t>
      </w:r>
      <w:r w:rsidRPr="00AB40ED">
        <w:rPr>
          <w:rFonts w:cs="Arial"/>
          <w:szCs w:val="24"/>
        </w:rPr>
        <w:t xml:space="preserve">l 18/06 </w:t>
      </w:r>
      <w:r w:rsidRPr="00352F53">
        <w:rPr>
          <w:rFonts w:cs="Arial"/>
          <w:szCs w:val="24"/>
        </w:rPr>
        <w:t>(Tabla 2).</w:t>
      </w:r>
    </w:p>
    <w:p w14:paraId="6470AD4B" w14:textId="6AEEED9F" w:rsidR="00352F53" w:rsidRDefault="00352F53" w:rsidP="00AB3E12">
      <w:pPr>
        <w:spacing w:after="0"/>
        <w:ind w:firstLine="284"/>
        <w:rPr>
          <w:rFonts w:cs="Arial"/>
          <w:szCs w:val="24"/>
        </w:rPr>
      </w:pPr>
      <w:r w:rsidRPr="009C259C">
        <w:rPr>
          <w:rFonts w:cs="Arial"/>
          <w:szCs w:val="24"/>
        </w:rPr>
        <w:t xml:space="preserve">Cabe mencionar, que en la 1ª sesión de OPU fue necesario aplicar a </w:t>
      </w:r>
      <w:r w:rsidR="003A09A6">
        <w:rPr>
          <w:rFonts w:cs="Arial"/>
          <w:szCs w:val="24"/>
        </w:rPr>
        <w:t>la vaca 2</w:t>
      </w:r>
      <w:r w:rsidRPr="009C259C">
        <w:rPr>
          <w:rFonts w:cs="Arial"/>
          <w:szCs w:val="24"/>
        </w:rPr>
        <w:t xml:space="preserve"> otra dosis de </w:t>
      </w:r>
      <w:proofErr w:type="spellStart"/>
      <w:r w:rsidRPr="009C259C">
        <w:rPr>
          <w:rFonts w:cs="Arial"/>
          <w:szCs w:val="24"/>
        </w:rPr>
        <w:t>FSHrb</w:t>
      </w:r>
      <w:proofErr w:type="spellEnd"/>
      <w:r>
        <w:rPr>
          <w:rFonts w:cs="Arial"/>
          <w:szCs w:val="24"/>
        </w:rPr>
        <w:t>,</w:t>
      </w:r>
      <w:r w:rsidRPr="009C259C">
        <w:rPr>
          <w:rFonts w:cs="Arial"/>
          <w:szCs w:val="24"/>
        </w:rPr>
        <w:t xml:space="preserve"> que se mantenía almacenada del año anterior</w:t>
      </w:r>
      <w:r>
        <w:rPr>
          <w:rFonts w:cs="Arial"/>
          <w:szCs w:val="24"/>
        </w:rPr>
        <w:t xml:space="preserve"> (</w:t>
      </w:r>
      <w:r w:rsidRPr="009C259C">
        <w:rPr>
          <w:rFonts w:cs="Arial"/>
          <w:szCs w:val="24"/>
        </w:rPr>
        <w:t>800</w:t>
      </w:r>
      <w:r>
        <w:rPr>
          <w:rFonts w:cs="Arial"/>
          <w:szCs w:val="24"/>
        </w:rPr>
        <w:t xml:space="preserve"> </w:t>
      </w:r>
      <w:r w:rsidRPr="009C259C">
        <w:rPr>
          <w:rFonts w:cs="Arial"/>
          <w:szCs w:val="24"/>
        </w:rPr>
        <w:t>UI</w:t>
      </w:r>
      <w:r>
        <w:rPr>
          <w:rFonts w:cs="Arial"/>
          <w:szCs w:val="24"/>
        </w:rPr>
        <w:t>)</w:t>
      </w:r>
      <w:r w:rsidRPr="009C259C">
        <w:rPr>
          <w:rFonts w:cs="Arial"/>
          <w:szCs w:val="24"/>
        </w:rPr>
        <w:t xml:space="preserve"> junto a la suplementación </w:t>
      </w:r>
      <w:r w:rsidR="00C17768">
        <w:rPr>
          <w:rFonts w:cs="Arial"/>
          <w:szCs w:val="24"/>
        </w:rPr>
        <w:t>d</w:t>
      </w:r>
      <w:r w:rsidRPr="009C259C">
        <w:rPr>
          <w:rFonts w:cs="Arial"/>
          <w:szCs w:val="24"/>
        </w:rPr>
        <w:t>el complejo vitamínico AD</w:t>
      </w:r>
      <w:r w:rsidRPr="009C259C">
        <w:rPr>
          <w:rFonts w:cs="Arial"/>
          <w:szCs w:val="24"/>
          <w:vertAlign w:val="subscript"/>
        </w:rPr>
        <w:t>3</w:t>
      </w:r>
      <w:r w:rsidRPr="009C259C">
        <w:rPr>
          <w:rFonts w:cs="Arial"/>
          <w:szCs w:val="24"/>
        </w:rPr>
        <w:t xml:space="preserve">E. </w:t>
      </w:r>
      <w:r>
        <w:rPr>
          <w:rFonts w:cs="Arial"/>
          <w:szCs w:val="24"/>
        </w:rPr>
        <w:t xml:space="preserve">Esto fue necesario </w:t>
      </w:r>
      <w:r w:rsidRPr="009C259C">
        <w:rPr>
          <w:rFonts w:cs="Arial"/>
          <w:szCs w:val="24"/>
        </w:rPr>
        <w:t>debido a que al inicio del tratamiento presentaba un quiste folicular de gran tamaño</w:t>
      </w:r>
      <w:r>
        <w:rPr>
          <w:rFonts w:cs="Arial"/>
          <w:szCs w:val="24"/>
        </w:rPr>
        <w:t>,</w:t>
      </w:r>
      <w:r w:rsidRPr="009C259C">
        <w:rPr>
          <w:rFonts w:cs="Arial"/>
          <w:szCs w:val="24"/>
        </w:rPr>
        <w:t xml:space="preserve"> que liberaba grandes concentraciones de </w:t>
      </w:r>
      <w:r w:rsidR="004C729F">
        <w:rPr>
          <w:rFonts w:cs="Arial"/>
          <w:szCs w:val="24"/>
        </w:rPr>
        <w:t>estrógenos</w:t>
      </w:r>
      <w:r w:rsidRPr="009C259C">
        <w:rPr>
          <w:rFonts w:cs="Arial"/>
          <w:szCs w:val="24"/>
        </w:rPr>
        <w:t xml:space="preserve"> y </w:t>
      </w:r>
      <w:r>
        <w:rPr>
          <w:rFonts w:cs="Arial"/>
          <w:szCs w:val="24"/>
        </w:rPr>
        <w:t xml:space="preserve">que </w:t>
      </w:r>
      <w:r w:rsidRPr="009C259C">
        <w:rPr>
          <w:rFonts w:cs="Arial"/>
          <w:szCs w:val="24"/>
        </w:rPr>
        <w:t xml:space="preserve">podría haber </w:t>
      </w:r>
      <w:r>
        <w:rPr>
          <w:rFonts w:cs="Arial"/>
          <w:szCs w:val="24"/>
        </w:rPr>
        <w:t>suprimido</w:t>
      </w:r>
      <w:r w:rsidRPr="009C259C">
        <w:rPr>
          <w:rFonts w:cs="Arial"/>
          <w:szCs w:val="24"/>
        </w:rPr>
        <w:t xml:space="preserve"> el efecto de la primera dosis de </w:t>
      </w:r>
      <w:proofErr w:type="spellStart"/>
      <w:r w:rsidRPr="009C259C">
        <w:rPr>
          <w:rFonts w:cs="Arial"/>
          <w:szCs w:val="24"/>
        </w:rPr>
        <w:t>FSHrb</w:t>
      </w:r>
      <w:proofErr w:type="spellEnd"/>
      <w:r w:rsidRPr="009C259C">
        <w:rPr>
          <w:rFonts w:cs="Arial"/>
          <w:szCs w:val="24"/>
        </w:rPr>
        <w:t xml:space="preserve">. </w:t>
      </w:r>
    </w:p>
    <w:p w14:paraId="29FF2390" w14:textId="0D6CC5C2" w:rsidR="00F2355C" w:rsidRDefault="00F2355C" w:rsidP="00AB3E12">
      <w:pPr>
        <w:spacing w:after="0"/>
        <w:ind w:firstLine="284"/>
        <w:rPr>
          <w:rFonts w:cs="Arial"/>
          <w:szCs w:val="24"/>
        </w:rPr>
      </w:pPr>
      <w:r>
        <w:rPr>
          <w:rFonts w:cs="Arial"/>
          <w:szCs w:val="24"/>
        </w:rPr>
        <w:t xml:space="preserve">Para la OPU se </w:t>
      </w:r>
      <w:r w:rsidRPr="00751D51">
        <w:rPr>
          <w:rFonts w:cs="Arial"/>
          <w:szCs w:val="24"/>
        </w:rPr>
        <w:t>introdu</w:t>
      </w:r>
      <w:r>
        <w:rPr>
          <w:rFonts w:cs="Arial"/>
          <w:szCs w:val="24"/>
        </w:rPr>
        <w:t xml:space="preserve">jeron </w:t>
      </w:r>
      <w:r w:rsidRPr="00751D51">
        <w:rPr>
          <w:rFonts w:cs="Arial"/>
          <w:szCs w:val="24"/>
        </w:rPr>
        <w:t>las vacas en el potro de contención, donde se les administr</w:t>
      </w:r>
      <w:r>
        <w:rPr>
          <w:rFonts w:cs="Arial"/>
          <w:szCs w:val="24"/>
        </w:rPr>
        <w:t>ó</w:t>
      </w:r>
      <w:r w:rsidRPr="00751D51">
        <w:rPr>
          <w:rFonts w:cs="Arial"/>
          <w:szCs w:val="24"/>
        </w:rPr>
        <w:t xml:space="preserve"> una dosis </w:t>
      </w:r>
      <w:r w:rsidR="004C729F">
        <w:rPr>
          <w:rFonts w:cs="Arial"/>
          <w:szCs w:val="24"/>
        </w:rPr>
        <w:t xml:space="preserve">de </w:t>
      </w:r>
      <w:proofErr w:type="spellStart"/>
      <w:r w:rsidR="004C729F" w:rsidRPr="00C34443">
        <w:rPr>
          <w:rFonts w:cs="Arial"/>
          <w:szCs w:val="24"/>
        </w:rPr>
        <w:t>xilacina</w:t>
      </w:r>
      <w:proofErr w:type="spellEnd"/>
      <w:r w:rsidR="004C729F">
        <w:rPr>
          <w:rFonts w:cs="Arial"/>
          <w:szCs w:val="24"/>
        </w:rPr>
        <w:t xml:space="preserve"> 2%</w:t>
      </w:r>
      <w:r w:rsidRPr="00751D51">
        <w:rPr>
          <w:rFonts w:cs="Arial"/>
          <w:szCs w:val="24"/>
        </w:rPr>
        <w:t xml:space="preserve"> </w:t>
      </w:r>
      <w:r w:rsidR="00A26A18">
        <w:rPr>
          <w:rFonts w:cs="Arial"/>
          <w:szCs w:val="24"/>
        </w:rPr>
        <w:t>como</w:t>
      </w:r>
      <w:r w:rsidR="00A26A18" w:rsidRPr="00751D51">
        <w:rPr>
          <w:rFonts w:cs="Arial"/>
          <w:szCs w:val="24"/>
        </w:rPr>
        <w:t xml:space="preserve"> tranquilizante</w:t>
      </w:r>
      <w:r w:rsidR="00A26A18">
        <w:rPr>
          <w:rFonts w:cs="Arial"/>
          <w:szCs w:val="24"/>
        </w:rPr>
        <w:t xml:space="preserve"> </w:t>
      </w:r>
      <w:r w:rsidR="004C729F">
        <w:rPr>
          <w:rFonts w:cs="Arial"/>
          <w:szCs w:val="24"/>
        </w:rPr>
        <w:t>(</w:t>
      </w:r>
      <w:r w:rsidRPr="00751D51">
        <w:rPr>
          <w:rFonts w:cs="Arial"/>
          <w:szCs w:val="24"/>
        </w:rPr>
        <w:t>0</w:t>
      </w:r>
      <w:r w:rsidR="003A09A6">
        <w:rPr>
          <w:rFonts w:cs="Arial"/>
          <w:szCs w:val="24"/>
        </w:rPr>
        <w:t>.</w:t>
      </w:r>
      <w:r w:rsidRPr="00751D51">
        <w:rPr>
          <w:rFonts w:cs="Arial"/>
          <w:szCs w:val="24"/>
        </w:rPr>
        <w:t>25</w:t>
      </w:r>
      <w:r>
        <w:rPr>
          <w:rFonts w:cs="Arial"/>
          <w:szCs w:val="24"/>
        </w:rPr>
        <w:t xml:space="preserve"> </w:t>
      </w:r>
      <w:proofErr w:type="spellStart"/>
      <w:r w:rsidRPr="00751D51">
        <w:rPr>
          <w:rFonts w:cs="Arial"/>
          <w:szCs w:val="24"/>
        </w:rPr>
        <w:t>m</w:t>
      </w:r>
      <w:r>
        <w:rPr>
          <w:rFonts w:cs="Arial"/>
          <w:szCs w:val="24"/>
        </w:rPr>
        <w:t>L</w:t>
      </w:r>
      <w:proofErr w:type="spellEnd"/>
      <w:r w:rsidRPr="00751D51">
        <w:rPr>
          <w:rFonts w:cs="Arial"/>
          <w:szCs w:val="24"/>
        </w:rPr>
        <w:t>/100 kg p</w:t>
      </w:r>
      <w:r>
        <w:rPr>
          <w:rFonts w:cs="Arial"/>
          <w:szCs w:val="24"/>
        </w:rPr>
        <w:t>.</w:t>
      </w:r>
      <w:r w:rsidRPr="00751D51">
        <w:rPr>
          <w:rFonts w:cs="Arial"/>
          <w:szCs w:val="24"/>
        </w:rPr>
        <w:t>v</w:t>
      </w:r>
      <w:r>
        <w:rPr>
          <w:rFonts w:cs="Arial"/>
          <w:szCs w:val="24"/>
        </w:rPr>
        <w:t>.</w:t>
      </w:r>
      <w:r w:rsidRPr="00751D51">
        <w:rPr>
          <w:rFonts w:cs="Arial"/>
          <w:szCs w:val="24"/>
        </w:rPr>
        <w:t xml:space="preserve"> </w:t>
      </w:r>
      <w:proofErr w:type="spellStart"/>
      <w:r w:rsidRPr="00561214">
        <w:rPr>
          <w:rFonts w:cs="Arial"/>
          <w:szCs w:val="24"/>
        </w:rPr>
        <w:t>Rompun</w:t>
      </w:r>
      <w:proofErr w:type="spellEnd"/>
      <w:r w:rsidRPr="00561214">
        <w:rPr>
          <w:rFonts w:cs="Arial"/>
          <w:sz w:val="20"/>
          <w:szCs w:val="20"/>
          <w:vertAlign w:val="superscript"/>
        </w:rPr>
        <w:t>®</w:t>
      </w:r>
      <w:r w:rsidRPr="00561214">
        <w:rPr>
          <w:rFonts w:cs="Arial"/>
          <w:szCs w:val="24"/>
        </w:rPr>
        <w:t>, Bayer, Barcelona</w:t>
      </w:r>
      <w:r w:rsidR="003A09A6">
        <w:rPr>
          <w:rFonts w:cs="Arial"/>
          <w:szCs w:val="24"/>
        </w:rPr>
        <w:t>, España</w:t>
      </w:r>
      <w:r w:rsidRPr="00751D51">
        <w:rPr>
          <w:rFonts w:cs="Arial"/>
          <w:szCs w:val="24"/>
        </w:rPr>
        <w:t>), en un volumen de 1</w:t>
      </w:r>
      <w:r>
        <w:rPr>
          <w:rFonts w:cs="Arial"/>
          <w:szCs w:val="24"/>
        </w:rPr>
        <w:t xml:space="preserve"> </w:t>
      </w:r>
      <w:proofErr w:type="spellStart"/>
      <w:r w:rsidRPr="00751D51">
        <w:rPr>
          <w:rFonts w:cs="Arial"/>
          <w:szCs w:val="24"/>
        </w:rPr>
        <w:t>m</w:t>
      </w:r>
      <w:r>
        <w:rPr>
          <w:rFonts w:cs="Arial"/>
          <w:szCs w:val="24"/>
        </w:rPr>
        <w:t>L</w:t>
      </w:r>
      <w:proofErr w:type="spellEnd"/>
      <w:r w:rsidRPr="00751D51">
        <w:rPr>
          <w:rFonts w:cs="Arial"/>
          <w:szCs w:val="24"/>
        </w:rPr>
        <w:t xml:space="preserve"> vía </w:t>
      </w:r>
      <w:proofErr w:type="spellStart"/>
      <w:r w:rsidRPr="00751D51">
        <w:rPr>
          <w:rFonts w:cs="Arial"/>
          <w:szCs w:val="24"/>
        </w:rPr>
        <w:t>i.m</w:t>
      </w:r>
      <w:proofErr w:type="spellEnd"/>
      <w:r w:rsidRPr="00751D51">
        <w:rPr>
          <w:rFonts w:cs="Arial"/>
          <w:szCs w:val="24"/>
        </w:rPr>
        <w:t xml:space="preserve">. </w:t>
      </w:r>
      <w:r>
        <w:rPr>
          <w:rFonts w:cs="Arial"/>
          <w:szCs w:val="24"/>
        </w:rPr>
        <w:t>Tras lo cual se</w:t>
      </w:r>
      <w:r w:rsidRPr="00751D51">
        <w:rPr>
          <w:rFonts w:cs="Arial"/>
          <w:szCs w:val="24"/>
        </w:rPr>
        <w:t xml:space="preserve"> pro</w:t>
      </w:r>
      <w:r>
        <w:rPr>
          <w:rFonts w:cs="Arial"/>
          <w:szCs w:val="24"/>
        </w:rPr>
        <w:t>cedió</w:t>
      </w:r>
      <w:r w:rsidRPr="00751D51">
        <w:rPr>
          <w:rFonts w:cs="Arial"/>
          <w:szCs w:val="24"/>
        </w:rPr>
        <w:t xml:space="preserve"> </w:t>
      </w:r>
      <w:r>
        <w:rPr>
          <w:rFonts w:cs="Arial"/>
          <w:szCs w:val="24"/>
        </w:rPr>
        <w:t>a</w:t>
      </w:r>
      <w:r w:rsidRPr="00751D51">
        <w:rPr>
          <w:rFonts w:cs="Arial"/>
          <w:szCs w:val="24"/>
        </w:rPr>
        <w:t xml:space="preserve"> depilar la zona</w:t>
      </w:r>
      <w:r>
        <w:rPr>
          <w:rFonts w:cs="Arial"/>
          <w:szCs w:val="24"/>
        </w:rPr>
        <w:t xml:space="preserve"> del maslo de la cola para</w:t>
      </w:r>
      <w:r w:rsidRPr="00751D51">
        <w:rPr>
          <w:rFonts w:cs="Arial"/>
          <w:szCs w:val="24"/>
        </w:rPr>
        <w:t xml:space="preserve"> realizar la anestesia </w:t>
      </w:r>
      <w:r w:rsidRPr="00751D51">
        <w:rPr>
          <w:rFonts w:cs="Arial"/>
          <w:szCs w:val="24"/>
        </w:rPr>
        <w:lastRenderedPageBreak/>
        <w:t>epidural. Para ello se emple</w:t>
      </w:r>
      <w:r>
        <w:rPr>
          <w:rFonts w:cs="Arial"/>
          <w:szCs w:val="24"/>
        </w:rPr>
        <w:t>ó</w:t>
      </w:r>
      <w:r w:rsidRPr="00751D51">
        <w:rPr>
          <w:rFonts w:cs="Arial"/>
          <w:szCs w:val="24"/>
        </w:rPr>
        <w:t xml:space="preserve"> la combinación de lidocaína 2% y adrenalina (20 mg/mL+0,02 mg/</w:t>
      </w:r>
      <w:proofErr w:type="spellStart"/>
      <w:r w:rsidRPr="00751D51">
        <w:rPr>
          <w:rFonts w:cs="Arial"/>
          <w:szCs w:val="24"/>
        </w:rPr>
        <w:t>mL</w:t>
      </w:r>
      <w:proofErr w:type="spellEnd"/>
      <w:r>
        <w:rPr>
          <w:rFonts w:cs="Arial"/>
          <w:szCs w:val="24"/>
        </w:rPr>
        <w:t>) (</w:t>
      </w:r>
      <w:proofErr w:type="spellStart"/>
      <w:r w:rsidRPr="00561214">
        <w:rPr>
          <w:rFonts w:cs="Arial"/>
          <w:szCs w:val="24"/>
        </w:rPr>
        <w:t>Anesvet</w:t>
      </w:r>
      <w:proofErr w:type="spellEnd"/>
      <w:r w:rsidRPr="00561214">
        <w:rPr>
          <w:rFonts w:cs="Arial"/>
          <w:szCs w:val="24"/>
        </w:rPr>
        <w:t>, Ovejero, León</w:t>
      </w:r>
      <w:r w:rsidR="003A09A6">
        <w:rPr>
          <w:rFonts w:cs="Arial"/>
          <w:szCs w:val="24"/>
        </w:rPr>
        <w:t>, España</w:t>
      </w:r>
      <w:r w:rsidRPr="00561214">
        <w:rPr>
          <w:rFonts w:cs="Arial"/>
          <w:szCs w:val="24"/>
        </w:rPr>
        <w:t>)</w:t>
      </w:r>
      <w:r w:rsidRPr="00751D51">
        <w:rPr>
          <w:rFonts w:cs="Arial"/>
          <w:szCs w:val="24"/>
        </w:rPr>
        <w:t xml:space="preserve"> en un volumen de 5 </w:t>
      </w:r>
      <w:proofErr w:type="spellStart"/>
      <w:r w:rsidRPr="00751D51">
        <w:rPr>
          <w:rFonts w:cs="Arial"/>
          <w:szCs w:val="24"/>
        </w:rPr>
        <w:t>m</w:t>
      </w:r>
      <w:r>
        <w:rPr>
          <w:rFonts w:cs="Arial"/>
          <w:szCs w:val="24"/>
        </w:rPr>
        <w:t>L</w:t>
      </w:r>
      <w:proofErr w:type="spellEnd"/>
      <w:r w:rsidRPr="00751D51">
        <w:rPr>
          <w:rFonts w:cs="Arial"/>
          <w:szCs w:val="24"/>
        </w:rPr>
        <w:t xml:space="preserve">. </w:t>
      </w:r>
      <w:r>
        <w:rPr>
          <w:rFonts w:cs="Arial"/>
          <w:szCs w:val="24"/>
        </w:rPr>
        <w:t>La anestesia epidural se practicó</w:t>
      </w:r>
      <w:r w:rsidRPr="00751D51">
        <w:rPr>
          <w:rFonts w:cs="Arial"/>
          <w:szCs w:val="24"/>
        </w:rPr>
        <w:t xml:space="preserve"> entre la 4ª vértebra sacra y la 2ª coxígea, dejando al animal insensibilizado en la región posterior. </w:t>
      </w:r>
    </w:p>
    <w:p w14:paraId="0451AF05" w14:textId="05789F2E" w:rsidR="00F2355C" w:rsidRDefault="00F2355C" w:rsidP="00AB3E12">
      <w:pPr>
        <w:spacing w:after="0"/>
        <w:ind w:firstLine="284"/>
        <w:rPr>
          <w:rFonts w:cs="Arial"/>
          <w:szCs w:val="24"/>
        </w:rPr>
      </w:pPr>
      <w:r w:rsidRPr="00751D51">
        <w:rPr>
          <w:rFonts w:cs="Arial"/>
          <w:szCs w:val="24"/>
        </w:rPr>
        <w:t>Es muy importante para esta técnica asegurar unas buenas condiciones de higiene y limpieza</w:t>
      </w:r>
      <w:r>
        <w:rPr>
          <w:rFonts w:cs="Arial"/>
          <w:szCs w:val="24"/>
        </w:rPr>
        <w:t xml:space="preserve"> con agua y jabón junto con la</w:t>
      </w:r>
      <w:r w:rsidRPr="00751D51">
        <w:rPr>
          <w:rFonts w:cs="Arial"/>
          <w:szCs w:val="24"/>
        </w:rPr>
        <w:t xml:space="preserve"> aplic</w:t>
      </w:r>
      <w:r>
        <w:rPr>
          <w:rFonts w:cs="Arial"/>
          <w:szCs w:val="24"/>
        </w:rPr>
        <w:t>ación de</w:t>
      </w:r>
      <w:r w:rsidRPr="00751D51">
        <w:rPr>
          <w:rFonts w:cs="Arial"/>
          <w:szCs w:val="24"/>
        </w:rPr>
        <w:t xml:space="preserve"> </w:t>
      </w:r>
      <w:proofErr w:type="spellStart"/>
      <w:r w:rsidR="00C17768">
        <w:rPr>
          <w:rFonts w:cs="Arial"/>
          <w:szCs w:val="24"/>
        </w:rPr>
        <w:t>b</w:t>
      </w:r>
      <w:r w:rsidRPr="00751D51">
        <w:rPr>
          <w:rFonts w:cs="Arial"/>
          <w:szCs w:val="24"/>
        </w:rPr>
        <w:t>etadine</w:t>
      </w:r>
      <w:proofErr w:type="spellEnd"/>
      <w:r w:rsidRPr="00751D51">
        <w:rPr>
          <w:rFonts w:cs="Arial"/>
          <w:szCs w:val="24"/>
        </w:rPr>
        <w:t xml:space="preserve"> en la vagina de la vaca. </w:t>
      </w:r>
      <w:r>
        <w:rPr>
          <w:rFonts w:cs="Arial"/>
          <w:szCs w:val="24"/>
        </w:rPr>
        <w:t>Para la OPU,</w:t>
      </w:r>
      <w:r w:rsidRPr="00751D51">
        <w:rPr>
          <w:rFonts w:cs="Arial"/>
          <w:szCs w:val="24"/>
        </w:rPr>
        <w:t xml:space="preserve"> se utilizó un ecógrafo Falco-</w:t>
      </w:r>
      <w:proofErr w:type="spellStart"/>
      <w:r w:rsidRPr="00751D51">
        <w:rPr>
          <w:rFonts w:cs="Arial"/>
          <w:szCs w:val="24"/>
        </w:rPr>
        <w:t>Vet</w:t>
      </w:r>
      <w:proofErr w:type="spellEnd"/>
      <w:r w:rsidRPr="00751D51">
        <w:rPr>
          <w:rFonts w:cs="Arial"/>
          <w:szCs w:val="24"/>
        </w:rPr>
        <w:t xml:space="preserve"> </w:t>
      </w:r>
      <w:r w:rsidRPr="001334C7">
        <w:rPr>
          <w:rFonts w:cs="Arial"/>
          <w:szCs w:val="24"/>
        </w:rPr>
        <w:t>(</w:t>
      </w:r>
      <w:proofErr w:type="spellStart"/>
      <w:r w:rsidRPr="001334C7">
        <w:rPr>
          <w:rFonts w:cs="Arial"/>
          <w:szCs w:val="24"/>
        </w:rPr>
        <w:t>Esaote</w:t>
      </w:r>
      <w:proofErr w:type="spellEnd"/>
      <w:r w:rsidRPr="001334C7">
        <w:rPr>
          <w:rFonts w:cs="Arial"/>
          <w:szCs w:val="24"/>
        </w:rPr>
        <w:t xml:space="preserve">-Pie Medical, Maastricht, </w:t>
      </w:r>
      <w:r>
        <w:rPr>
          <w:rFonts w:cs="Arial"/>
          <w:szCs w:val="24"/>
        </w:rPr>
        <w:t>Países Bajos</w:t>
      </w:r>
      <w:r w:rsidRPr="001334C7">
        <w:rPr>
          <w:rFonts w:cs="Arial"/>
          <w:szCs w:val="24"/>
        </w:rPr>
        <w:t xml:space="preserve">), dotado de </w:t>
      </w:r>
      <w:r>
        <w:rPr>
          <w:rFonts w:cs="Arial"/>
          <w:szCs w:val="24"/>
        </w:rPr>
        <w:t xml:space="preserve">una </w:t>
      </w:r>
      <w:r w:rsidRPr="001334C7">
        <w:rPr>
          <w:rFonts w:cs="Arial"/>
          <w:szCs w:val="24"/>
        </w:rPr>
        <w:t>sonda transvaginal (Pie Medical R-10) de 7</w:t>
      </w:r>
      <w:r w:rsidR="003A09A6">
        <w:rPr>
          <w:rFonts w:cs="Arial"/>
          <w:szCs w:val="24"/>
        </w:rPr>
        <w:t>.</w:t>
      </w:r>
      <w:r w:rsidRPr="001334C7">
        <w:rPr>
          <w:rFonts w:cs="Arial"/>
          <w:szCs w:val="24"/>
        </w:rPr>
        <w:t>5 MHz y un mango (</w:t>
      </w:r>
      <w:proofErr w:type="spellStart"/>
      <w:r w:rsidRPr="00236884">
        <w:rPr>
          <w:rFonts w:cs="Arial"/>
          <w:i/>
          <w:iCs/>
          <w:szCs w:val="24"/>
        </w:rPr>
        <w:t>handgrip</w:t>
      </w:r>
      <w:proofErr w:type="spellEnd"/>
      <w:r w:rsidRPr="001334C7">
        <w:rPr>
          <w:rFonts w:cs="Arial"/>
          <w:szCs w:val="24"/>
        </w:rPr>
        <w:t>) de OPU de 60 cm de longitud</w:t>
      </w:r>
      <w:r>
        <w:rPr>
          <w:rFonts w:cs="Arial"/>
          <w:szCs w:val="24"/>
        </w:rPr>
        <w:t>.</w:t>
      </w:r>
      <w:r w:rsidRPr="00751D51">
        <w:rPr>
          <w:rFonts w:cs="Arial"/>
          <w:szCs w:val="24"/>
        </w:rPr>
        <w:t xml:space="preserve"> </w:t>
      </w:r>
      <w:r w:rsidRPr="00C34443">
        <w:rPr>
          <w:rFonts w:cs="Arial"/>
          <w:szCs w:val="24"/>
        </w:rPr>
        <w:t xml:space="preserve">El mango se lubricó con gel y fue cubierto con una funda plástica sanitaria desechable. </w:t>
      </w:r>
      <w:r w:rsidRPr="00751D51">
        <w:rPr>
          <w:rFonts w:cs="Arial"/>
          <w:szCs w:val="24"/>
        </w:rPr>
        <w:t>La punción se realiz</w:t>
      </w:r>
      <w:r>
        <w:rPr>
          <w:rFonts w:cs="Arial"/>
          <w:szCs w:val="24"/>
        </w:rPr>
        <w:t xml:space="preserve">ó </w:t>
      </w:r>
      <w:r w:rsidRPr="00751D51">
        <w:rPr>
          <w:rFonts w:cs="Arial"/>
          <w:szCs w:val="24"/>
        </w:rPr>
        <w:t xml:space="preserve">con agujas desechables </w:t>
      </w:r>
      <w:r>
        <w:rPr>
          <w:rFonts w:cs="Arial"/>
          <w:szCs w:val="24"/>
        </w:rPr>
        <w:t>(</w:t>
      </w:r>
      <w:proofErr w:type="spellStart"/>
      <w:r w:rsidRPr="00C34443">
        <w:rPr>
          <w:rFonts w:cs="Arial"/>
          <w:szCs w:val="24"/>
        </w:rPr>
        <w:t>Sterican</w:t>
      </w:r>
      <w:proofErr w:type="spellEnd"/>
      <w:r>
        <w:rPr>
          <w:rFonts w:cs="Arial"/>
          <w:szCs w:val="24"/>
        </w:rPr>
        <w:t xml:space="preserve">, </w:t>
      </w:r>
      <w:r w:rsidRPr="00C34443">
        <w:rPr>
          <w:rFonts w:cs="Arial"/>
          <w:szCs w:val="24"/>
        </w:rPr>
        <w:t>18G 1</w:t>
      </w:r>
      <w:r w:rsidR="003A09A6">
        <w:rPr>
          <w:rFonts w:cs="Arial"/>
          <w:szCs w:val="24"/>
        </w:rPr>
        <w:t>.</w:t>
      </w:r>
      <w:r w:rsidRPr="00C34443">
        <w:rPr>
          <w:rFonts w:cs="Arial"/>
          <w:szCs w:val="24"/>
        </w:rPr>
        <w:t>2x40 mm, B. Braun, Barcelona</w:t>
      </w:r>
      <w:r w:rsidR="006A1414">
        <w:rPr>
          <w:rFonts w:cs="Arial"/>
          <w:szCs w:val="24"/>
        </w:rPr>
        <w:t>, España</w:t>
      </w:r>
      <w:r w:rsidRPr="00C34443">
        <w:rPr>
          <w:rFonts w:cs="Arial"/>
          <w:szCs w:val="24"/>
        </w:rPr>
        <w:t>),</w:t>
      </w:r>
      <w:r w:rsidRPr="00751D51">
        <w:rPr>
          <w:rFonts w:cs="Arial"/>
          <w:szCs w:val="24"/>
        </w:rPr>
        <w:t xml:space="preserve"> que se ajustan en el extremo de la guía y van conectadas con una cánula a un tubo</w:t>
      </w:r>
      <w:r>
        <w:rPr>
          <w:rFonts w:cs="Arial"/>
          <w:szCs w:val="24"/>
        </w:rPr>
        <w:t xml:space="preserve"> Falcon</w:t>
      </w:r>
      <w:r w:rsidRPr="00751D51">
        <w:rPr>
          <w:rFonts w:cs="Arial"/>
          <w:szCs w:val="24"/>
        </w:rPr>
        <w:t xml:space="preserve"> estéril de recogida de 50 </w:t>
      </w:r>
      <w:proofErr w:type="spellStart"/>
      <w:r w:rsidRPr="00751D51">
        <w:rPr>
          <w:rFonts w:cs="Arial"/>
          <w:szCs w:val="24"/>
        </w:rPr>
        <w:t>mL</w:t>
      </w:r>
      <w:proofErr w:type="spellEnd"/>
      <w:r w:rsidRPr="00751D51">
        <w:rPr>
          <w:rFonts w:cs="Arial"/>
          <w:szCs w:val="24"/>
        </w:rPr>
        <w:t>. La aspiración se llev</w:t>
      </w:r>
      <w:r>
        <w:rPr>
          <w:rFonts w:cs="Arial"/>
          <w:szCs w:val="24"/>
        </w:rPr>
        <w:t>ó</w:t>
      </w:r>
      <w:r w:rsidRPr="00751D51">
        <w:rPr>
          <w:rFonts w:cs="Arial"/>
          <w:szCs w:val="24"/>
        </w:rPr>
        <w:t xml:space="preserve"> a cabo </w:t>
      </w:r>
      <w:r>
        <w:rPr>
          <w:rFonts w:cs="Arial"/>
          <w:szCs w:val="24"/>
        </w:rPr>
        <w:t>mediante</w:t>
      </w:r>
      <w:r w:rsidRPr="00751D51">
        <w:rPr>
          <w:rFonts w:cs="Arial"/>
          <w:szCs w:val="24"/>
        </w:rPr>
        <w:t xml:space="preserve"> una bomba de vacío </w:t>
      </w:r>
      <w:r w:rsidRPr="001334C7">
        <w:rPr>
          <w:rFonts w:cs="Arial"/>
          <w:szCs w:val="24"/>
        </w:rPr>
        <w:t>(</w:t>
      </w:r>
      <w:proofErr w:type="spellStart"/>
      <w:r w:rsidRPr="001334C7">
        <w:rPr>
          <w:rFonts w:cs="Arial"/>
          <w:szCs w:val="24"/>
        </w:rPr>
        <w:t>Aspirator</w:t>
      </w:r>
      <w:proofErr w:type="spellEnd"/>
      <w:r w:rsidRPr="001334C7">
        <w:rPr>
          <w:rFonts w:cs="Arial"/>
          <w:szCs w:val="24"/>
        </w:rPr>
        <w:t xml:space="preserve"> 3, </w:t>
      </w:r>
      <w:proofErr w:type="spellStart"/>
      <w:r w:rsidRPr="001334C7">
        <w:rPr>
          <w:rFonts w:cs="Arial"/>
          <w:szCs w:val="24"/>
        </w:rPr>
        <w:t>Labotect</w:t>
      </w:r>
      <w:proofErr w:type="spellEnd"/>
      <w:r w:rsidRPr="001334C7">
        <w:rPr>
          <w:rFonts w:cs="Arial"/>
          <w:szCs w:val="24"/>
        </w:rPr>
        <w:t xml:space="preserve">, </w:t>
      </w:r>
      <w:proofErr w:type="spellStart"/>
      <w:r w:rsidRPr="001334C7">
        <w:rPr>
          <w:rFonts w:cs="Arial"/>
          <w:szCs w:val="24"/>
        </w:rPr>
        <w:t>Göttingen</w:t>
      </w:r>
      <w:proofErr w:type="spellEnd"/>
      <w:r w:rsidRPr="001334C7">
        <w:rPr>
          <w:rFonts w:cs="Arial"/>
          <w:szCs w:val="24"/>
        </w:rPr>
        <w:t>, Alemania)</w:t>
      </w:r>
      <w:r w:rsidRPr="008C2FBC">
        <w:rPr>
          <w:rFonts w:cs="Arial"/>
          <w:szCs w:val="24"/>
        </w:rPr>
        <w:t xml:space="preserve"> accionada por pedal</w:t>
      </w:r>
      <w:r>
        <w:rPr>
          <w:rFonts w:cs="Arial"/>
          <w:szCs w:val="24"/>
        </w:rPr>
        <w:t>,</w:t>
      </w:r>
      <w:r w:rsidRPr="008C2FBC">
        <w:rPr>
          <w:rFonts w:cs="Arial"/>
          <w:szCs w:val="24"/>
        </w:rPr>
        <w:t xml:space="preserve"> </w:t>
      </w:r>
      <w:r>
        <w:rPr>
          <w:rFonts w:cs="Arial"/>
          <w:szCs w:val="24"/>
        </w:rPr>
        <w:t>con</w:t>
      </w:r>
      <w:r w:rsidRPr="00751D51">
        <w:rPr>
          <w:rFonts w:cs="Arial"/>
          <w:szCs w:val="24"/>
        </w:rPr>
        <w:t xml:space="preserve"> una presión de 70 mm Hg y un flujo </w:t>
      </w:r>
      <w:r>
        <w:rPr>
          <w:rFonts w:cs="Arial"/>
          <w:szCs w:val="24"/>
        </w:rPr>
        <w:t>continuo de</w:t>
      </w:r>
      <w:r w:rsidRPr="00751D51">
        <w:rPr>
          <w:rFonts w:cs="Arial"/>
          <w:szCs w:val="24"/>
        </w:rPr>
        <w:t xml:space="preserve"> 20 </w:t>
      </w:r>
      <w:proofErr w:type="spellStart"/>
      <w:r w:rsidRPr="00751D51">
        <w:rPr>
          <w:rFonts w:cs="Arial"/>
          <w:szCs w:val="24"/>
        </w:rPr>
        <w:t>mL</w:t>
      </w:r>
      <w:proofErr w:type="spellEnd"/>
      <w:r w:rsidRPr="00751D51">
        <w:rPr>
          <w:rFonts w:cs="Arial"/>
          <w:szCs w:val="24"/>
        </w:rPr>
        <w:t>/min.</w:t>
      </w:r>
      <w:r>
        <w:rPr>
          <w:rFonts w:cs="Arial"/>
          <w:szCs w:val="24"/>
        </w:rPr>
        <w:t xml:space="preserve"> </w:t>
      </w:r>
    </w:p>
    <w:p w14:paraId="2FEC8DBB" w14:textId="696B53CD" w:rsidR="00F2355C" w:rsidRDefault="00F2355C" w:rsidP="00AB3E12">
      <w:pPr>
        <w:spacing w:after="0"/>
        <w:ind w:firstLine="284"/>
        <w:rPr>
          <w:rFonts w:cs="Arial"/>
          <w:szCs w:val="24"/>
        </w:rPr>
      </w:pPr>
      <w:r w:rsidRPr="00751D51">
        <w:rPr>
          <w:rFonts w:cs="Arial"/>
          <w:szCs w:val="24"/>
        </w:rPr>
        <w:t xml:space="preserve">Cada 3-4 folículos aspirados </w:t>
      </w:r>
      <w:r>
        <w:rPr>
          <w:rFonts w:cs="Arial"/>
          <w:szCs w:val="24"/>
        </w:rPr>
        <w:t>fue</w:t>
      </w:r>
      <w:r w:rsidRPr="00751D51">
        <w:rPr>
          <w:rFonts w:cs="Arial"/>
          <w:szCs w:val="24"/>
        </w:rPr>
        <w:t xml:space="preserve"> necesario lavar la cánula que hace de guía entre la aguja y el tubo de recogida con solución salina tamponada con fosfato (PBS, </w:t>
      </w:r>
      <w:proofErr w:type="spellStart"/>
      <w:r w:rsidRPr="00751D51">
        <w:rPr>
          <w:rFonts w:cs="Arial"/>
          <w:i/>
          <w:iCs/>
          <w:szCs w:val="24"/>
        </w:rPr>
        <w:t>Dulbecco´s</w:t>
      </w:r>
      <w:proofErr w:type="spellEnd"/>
      <w:r w:rsidRPr="00751D51">
        <w:rPr>
          <w:rFonts w:cs="Arial"/>
          <w:i/>
          <w:iCs/>
          <w:szCs w:val="24"/>
        </w:rPr>
        <w:t xml:space="preserve"> </w:t>
      </w:r>
      <w:proofErr w:type="spellStart"/>
      <w:r w:rsidRPr="00751D51">
        <w:rPr>
          <w:rFonts w:cs="Arial"/>
          <w:i/>
          <w:iCs/>
          <w:szCs w:val="24"/>
        </w:rPr>
        <w:t>Phosphate</w:t>
      </w:r>
      <w:proofErr w:type="spellEnd"/>
      <w:r w:rsidRPr="00751D51">
        <w:rPr>
          <w:rFonts w:cs="Arial"/>
          <w:i/>
          <w:iCs/>
          <w:szCs w:val="24"/>
        </w:rPr>
        <w:t xml:space="preserve"> </w:t>
      </w:r>
      <w:proofErr w:type="spellStart"/>
      <w:r w:rsidRPr="00751D51">
        <w:rPr>
          <w:rFonts w:cs="Arial"/>
          <w:i/>
          <w:iCs/>
          <w:szCs w:val="24"/>
        </w:rPr>
        <w:t>Buffered</w:t>
      </w:r>
      <w:proofErr w:type="spellEnd"/>
      <w:r w:rsidRPr="00751D51">
        <w:rPr>
          <w:rFonts w:cs="Arial"/>
          <w:i/>
          <w:iCs/>
          <w:szCs w:val="24"/>
        </w:rPr>
        <w:t xml:space="preserve"> Saline</w:t>
      </w:r>
      <w:r w:rsidRPr="00751D51">
        <w:rPr>
          <w:rFonts w:cs="Arial"/>
          <w:szCs w:val="24"/>
        </w:rPr>
        <w:t>, Sigma-Aldrich</w:t>
      </w:r>
      <w:r w:rsidR="003A09A6">
        <w:rPr>
          <w:rFonts w:cs="Arial"/>
          <w:szCs w:val="24"/>
        </w:rPr>
        <w:t>, España</w:t>
      </w:r>
      <w:r w:rsidRPr="00751D51">
        <w:rPr>
          <w:rFonts w:cs="Arial"/>
          <w:szCs w:val="24"/>
        </w:rPr>
        <w:t>) suplementado con heparina al 0,01% (</w:t>
      </w:r>
      <w:proofErr w:type="spellStart"/>
      <w:r w:rsidRPr="00751D51">
        <w:rPr>
          <w:rFonts w:cs="Arial"/>
          <w:szCs w:val="24"/>
        </w:rPr>
        <w:t>Thermo</w:t>
      </w:r>
      <w:proofErr w:type="spellEnd"/>
      <w:r w:rsidRPr="00751D51">
        <w:rPr>
          <w:rFonts w:cs="Arial"/>
          <w:szCs w:val="24"/>
        </w:rPr>
        <w:t xml:space="preserve"> </w:t>
      </w:r>
      <w:proofErr w:type="spellStart"/>
      <w:r w:rsidRPr="00751D51">
        <w:rPr>
          <w:rFonts w:cs="Arial"/>
          <w:szCs w:val="24"/>
        </w:rPr>
        <w:t>Scientific</w:t>
      </w:r>
      <w:proofErr w:type="spellEnd"/>
      <w:r w:rsidRPr="00751D51">
        <w:rPr>
          <w:rFonts w:cs="Arial"/>
          <w:szCs w:val="24"/>
        </w:rPr>
        <w:t xml:space="preserve"> </w:t>
      </w:r>
      <w:proofErr w:type="spellStart"/>
      <w:r w:rsidRPr="00751D51">
        <w:rPr>
          <w:rFonts w:cs="Arial"/>
          <w:szCs w:val="24"/>
        </w:rPr>
        <w:t>Chemicals</w:t>
      </w:r>
      <w:proofErr w:type="spellEnd"/>
      <w:r w:rsidR="003A09A6">
        <w:rPr>
          <w:rFonts w:cs="Arial"/>
          <w:szCs w:val="24"/>
        </w:rPr>
        <w:t>, España</w:t>
      </w:r>
      <w:r w:rsidRPr="00751D51">
        <w:rPr>
          <w:rFonts w:cs="Arial"/>
          <w:szCs w:val="24"/>
        </w:rPr>
        <w:t xml:space="preserve">) y 1% de suero </w:t>
      </w:r>
      <w:r w:rsidRPr="00C34443">
        <w:rPr>
          <w:rFonts w:cs="Arial"/>
          <w:szCs w:val="24"/>
        </w:rPr>
        <w:t>bovino fetal</w:t>
      </w:r>
      <w:r w:rsidRPr="00751D51">
        <w:rPr>
          <w:rFonts w:cs="Arial"/>
          <w:szCs w:val="24"/>
        </w:rPr>
        <w:t xml:space="preserve"> (SBF, </w:t>
      </w:r>
      <w:proofErr w:type="spellStart"/>
      <w:r w:rsidRPr="00751D51">
        <w:rPr>
          <w:rFonts w:cs="Arial"/>
          <w:szCs w:val="24"/>
        </w:rPr>
        <w:t>Capricorn</w:t>
      </w:r>
      <w:proofErr w:type="spellEnd"/>
      <w:r w:rsidRPr="00751D51">
        <w:rPr>
          <w:rFonts w:cs="Arial"/>
          <w:szCs w:val="24"/>
        </w:rPr>
        <w:t xml:space="preserve"> </w:t>
      </w:r>
      <w:proofErr w:type="spellStart"/>
      <w:r w:rsidRPr="00751D51">
        <w:rPr>
          <w:rFonts w:cs="Arial"/>
          <w:szCs w:val="24"/>
        </w:rPr>
        <w:t>Scientific</w:t>
      </w:r>
      <w:proofErr w:type="spellEnd"/>
      <w:r w:rsidR="003A09A6">
        <w:rPr>
          <w:rFonts w:cs="Arial"/>
          <w:szCs w:val="24"/>
        </w:rPr>
        <w:t>, España</w:t>
      </w:r>
      <w:r w:rsidRPr="00751D51">
        <w:rPr>
          <w:rFonts w:cs="Arial"/>
          <w:szCs w:val="24"/>
        </w:rPr>
        <w:t>). Este medio se mant</w:t>
      </w:r>
      <w:r>
        <w:rPr>
          <w:rFonts w:cs="Arial"/>
          <w:szCs w:val="24"/>
        </w:rPr>
        <w:t>uvo</w:t>
      </w:r>
      <w:r w:rsidRPr="00751D51">
        <w:rPr>
          <w:rFonts w:cs="Arial"/>
          <w:szCs w:val="24"/>
        </w:rPr>
        <w:t xml:space="preserve"> durante todo el procedimiento en un baño termostático a 38ºC. Cabe destacar que,</w:t>
      </w:r>
      <w:r>
        <w:rPr>
          <w:rFonts w:cs="Arial"/>
          <w:szCs w:val="24"/>
        </w:rPr>
        <w:t xml:space="preserve"> </w:t>
      </w:r>
      <w:r w:rsidRPr="00C43DAC">
        <w:rPr>
          <w:rFonts w:cs="Arial"/>
          <w:szCs w:val="24"/>
        </w:rPr>
        <w:t>con el propósito de proporcionar soporte analgésico y antiinflamatorio</w:t>
      </w:r>
      <w:r>
        <w:rPr>
          <w:rFonts w:cs="Arial"/>
          <w:szCs w:val="24"/>
        </w:rPr>
        <w:t>,</w:t>
      </w:r>
      <w:r w:rsidRPr="00751D51">
        <w:rPr>
          <w:rFonts w:cs="Arial"/>
          <w:szCs w:val="24"/>
        </w:rPr>
        <w:t xml:space="preserve"> tras </w:t>
      </w:r>
      <w:r>
        <w:rPr>
          <w:rFonts w:cs="Arial"/>
          <w:szCs w:val="24"/>
        </w:rPr>
        <w:t xml:space="preserve">la finalización de </w:t>
      </w:r>
      <w:r w:rsidRPr="00751D51">
        <w:rPr>
          <w:rFonts w:cs="Arial"/>
          <w:szCs w:val="24"/>
        </w:rPr>
        <w:t xml:space="preserve">cada </w:t>
      </w:r>
      <w:r>
        <w:rPr>
          <w:rFonts w:cs="Arial"/>
          <w:szCs w:val="24"/>
        </w:rPr>
        <w:t>sesión</w:t>
      </w:r>
      <w:r w:rsidRPr="00751D51">
        <w:rPr>
          <w:rFonts w:cs="Arial"/>
          <w:szCs w:val="24"/>
        </w:rPr>
        <w:t xml:space="preserve"> de OPU, </w:t>
      </w:r>
      <w:r>
        <w:rPr>
          <w:rFonts w:cs="Arial"/>
          <w:szCs w:val="24"/>
        </w:rPr>
        <w:t>se administr</w:t>
      </w:r>
      <w:r w:rsidR="00C17768">
        <w:rPr>
          <w:rFonts w:cs="Arial"/>
          <w:szCs w:val="24"/>
        </w:rPr>
        <w:t>ó</w:t>
      </w:r>
      <w:r w:rsidRPr="00751D51">
        <w:rPr>
          <w:rFonts w:cs="Arial"/>
          <w:szCs w:val="24"/>
        </w:rPr>
        <w:t xml:space="preserve"> </w:t>
      </w:r>
      <w:r w:rsidR="00C17768">
        <w:rPr>
          <w:rFonts w:cs="Arial"/>
          <w:szCs w:val="24"/>
        </w:rPr>
        <w:t xml:space="preserve">a cada vaca </w:t>
      </w:r>
      <w:r w:rsidR="00A26A18" w:rsidRPr="00751D51">
        <w:rPr>
          <w:rFonts w:cs="Arial"/>
          <w:szCs w:val="24"/>
        </w:rPr>
        <w:t xml:space="preserve">vía </w:t>
      </w:r>
      <w:proofErr w:type="spellStart"/>
      <w:r w:rsidR="00A26A18" w:rsidRPr="00751D51">
        <w:rPr>
          <w:rFonts w:cs="Arial"/>
          <w:szCs w:val="24"/>
        </w:rPr>
        <w:t>i.m</w:t>
      </w:r>
      <w:proofErr w:type="spellEnd"/>
      <w:r w:rsidR="00A26A18" w:rsidRPr="00751D51">
        <w:rPr>
          <w:rFonts w:cs="Arial"/>
          <w:szCs w:val="24"/>
        </w:rPr>
        <w:t xml:space="preserve">. </w:t>
      </w:r>
      <w:r w:rsidRPr="00751D51">
        <w:rPr>
          <w:rFonts w:cs="Arial"/>
          <w:szCs w:val="24"/>
        </w:rPr>
        <w:t xml:space="preserve">20 ml de ácido </w:t>
      </w:r>
      <w:proofErr w:type="spellStart"/>
      <w:r w:rsidRPr="00751D51">
        <w:rPr>
          <w:rFonts w:cs="Arial"/>
          <w:szCs w:val="24"/>
        </w:rPr>
        <w:t>tolfenámico</w:t>
      </w:r>
      <w:proofErr w:type="spellEnd"/>
      <w:r>
        <w:rPr>
          <w:rFonts w:cs="Arial"/>
          <w:szCs w:val="24"/>
        </w:rPr>
        <w:t xml:space="preserve"> </w:t>
      </w:r>
      <w:r w:rsidRPr="00751D51">
        <w:rPr>
          <w:rFonts w:cs="Arial"/>
          <w:szCs w:val="24"/>
        </w:rPr>
        <w:t>(</w:t>
      </w:r>
      <w:proofErr w:type="spellStart"/>
      <w:r w:rsidRPr="00751D51">
        <w:rPr>
          <w:rFonts w:cs="Arial"/>
          <w:szCs w:val="24"/>
        </w:rPr>
        <w:t>Algenamic</w:t>
      </w:r>
      <w:proofErr w:type="spellEnd"/>
      <w:r w:rsidRPr="001353B6">
        <w:rPr>
          <w:rFonts w:cs="Arial"/>
          <w:szCs w:val="24"/>
          <w:vertAlign w:val="superscript"/>
        </w:rPr>
        <w:t>®</w:t>
      </w:r>
      <w:r w:rsidRPr="00751D51">
        <w:rPr>
          <w:rFonts w:cs="Arial"/>
          <w:szCs w:val="24"/>
        </w:rPr>
        <w:t xml:space="preserve">, </w:t>
      </w:r>
      <w:proofErr w:type="spellStart"/>
      <w:r w:rsidRPr="00751D51">
        <w:rPr>
          <w:rFonts w:cs="Arial"/>
          <w:szCs w:val="24"/>
        </w:rPr>
        <w:t>Fatro</w:t>
      </w:r>
      <w:proofErr w:type="spellEnd"/>
      <w:r w:rsidRPr="00751D51">
        <w:rPr>
          <w:rFonts w:cs="Arial"/>
          <w:szCs w:val="24"/>
        </w:rPr>
        <w:t xml:space="preserve"> Ibérica, Barcelona</w:t>
      </w:r>
      <w:r w:rsidR="003A09A6">
        <w:rPr>
          <w:rFonts w:cs="Arial"/>
          <w:szCs w:val="24"/>
        </w:rPr>
        <w:t>, España</w:t>
      </w:r>
      <w:r w:rsidRPr="00751D51">
        <w:rPr>
          <w:rFonts w:cs="Arial"/>
          <w:szCs w:val="24"/>
        </w:rPr>
        <w:t xml:space="preserve">) </w:t>
      </w:r>
    </w:p>
    <w:p w14:paraId="210616FA" w14:textId="77777777" w:rsidR="00F2355C" w:rsidRPr="00751D51" w:rsidRDefault="00F2355C" w:rsidP="00AB3E12">
      <w:pPr>
        <w:spacing w:after="0"/>
        <w:rPr>
          <w:rFonts w:cs="Arial"/>
          <w:szCs w:val="24"/>
        </w:rPr>
      </w:pPr>
    </w:p>
    <w:p w14:paraId="01AC38B6" w14:textId="0D19AE65" w:rsidR="00F2355C" w:rsidRDefault="00F2355C" w:rsidP="00AB3E12">
      <w:pPr>
        <w:pStyle w:val="Ttulo2"/>
        <w:numPr>
          <w:ilvl w:val="0"/>
          <w:numId w:val="8"/>
        </w:numPr>
        <w:spacing w:before="0"/>
        <w:ind w:left="426" w:hanging="426"/>
        <w:rPr>
          <w:rFonts w:ascii="Arial" w:hAnsi="Arial" w:cs="Arial"/>
          <w:b/>
          <w:bCs/>
          <w:color w:val="auto"/>
          <w:sz w:val="24"/>
          <w:szCs w:val="24"/>
        </w:rPr>
      </w:pPr>
      <w:bookmarkStart w:id="10" w:name="_Toc234482449"/>
      <w:r w:rsidRPr="00352F53">
        <w:rPr>
          <w:rFonts w:ascii="Arial" w:hAnsi="Arial" w:cs="Arial"/>
          <w:b/>
          <w:bCs/>
          <w:color w:val="auto"/>
          <w:sz w:val="24"/>
          <w:szCs w:val="24"/>
        </w:rPr>
        <w:t xml:space="preserve">Procesamiento y clasificación de los </w:t>
      </w:r>
      <w:r w:rsidR="00876512" w:rsidRPr="00876512">
        <w:rPr>
          <w:rFonts w:ascii="Arial" w:hAnsi="Arial" w:cs="Arial"/>
          <w:b/>
          <w:bCs/>
          <w:color w:val="auto"/>
          <w:sz w:val="24"/>
          <w:szCs w:val="24"/>
        </w:rPr>
        <w:t xml:space="preserve">complejos </w:t>
      </w:r>
      <w:proofErr w:type="spellStart"/>
      <w:r w:rsidR="00876512" w:rsidRPr="00876512">
        <w:rPr>
          <w:rFonts w:ascii="Arial" w:hAnsi="Arial" w:cs="Arial"/>
          <w:b/>
          <w:bCs/>
          <w:i/>
          <w:iCs/>
          <w:color w:val="auto"/>
          <w:sz w:val="24"/>
          <w:szCs w:val="24"/>
        </w:rPr>
        <w:t>cumulus</w:t>
      </w:r>
      <w:proofErr w:type="spellEnd"/>
      <w:r w:rsidR="00876512" w:rsidRPr="00876512">
        <w:rPr>
          <w:rFonts w:ascii="Arial" w:hAnsi="Arial" w:cs="Arial"/>
          <w:b/>
          <w:bCs/>
          <w:color w:val="auto"/>
          <w:sz w:val="24"/>
          <w:szCs w:val="24"/>
        </w:rPr>
        <w:t>-ovocito</w:t>
      </w:r>
      <w:r w:rsidR="00876512" w:rsidRPr="00876512">
        <w:rPr>
          <w:rFonts w:ascii="Arial" w:hAnsi="Arial" w:cs="Arial"/>
          <w:b/>
          <w:bCs/>
          <w:color w:val="auto"/>
          <w:sz w:val="24"/>
          <w:szCs w:val="24"/>
        </w:rPr>
        <w:t xml:space="preserve"> </w:t>
      </w:r>
      <w:r w:rsidR="00876512">
        <w:rPr>
          <w:rFonts w:ascii="Arial" w:hAnsi="Arial" w:cs="Arial"/>
          <w:b/>
          <w:bCs/>
          <w:color w:val="auto"/>
          <w:sz w:val="24"/>
          <w:szCs w:val="24"/>
        </w:rPr>
        <w:t>(</w:t>
      </w:r>
      <w:proofErr w:type="spellStart"/>
      <w:r w:rsidRPr="00352F53">
        <w:rPr>
          <w:rFonts w:ascii="Arial" w:hAnsi="Arial" w:cs="Arial"/>
          <w:b/>
          <w:bCs/>
          <w:color w:val="auto"/>
          <w:sz w:val="24"/>
          <w:szCs w:val="24"/>
        </w:rPr>
        <w:t>CCOs</w:t>
      </w:r>
      <w:bookmarkEnd w:id="10"/>
      <w:proofErr w:type="spellEnd"/>
      <w:r w:rsidR="00876512">
        <w:rPr>
          <w:rFonts w:ascii="Arial" w:hAnsi="Arial" w:cs="Arial"/>
          <w:b/>
          <w:bCs/>
          <w:color w:val="auto"/>
          <w:sz w:val="24"/>
          <w:szCs w:val="24"/>
        </w:rPr>
        <w:t>)</w:t>
      </w:r>
      <w:r w:rsidRPr="00352F53">
        <w:rPr>
          <w:rFonts w:ascii="Arial" w:hAnsi="Arial" w:cs="Arial"/>
          <w:b/>
          <w:bCs/>
          <w:color w:val="auto"/>
          <w:sz w:val="24"/>
          <w:szCs w:val="24"/>
        </w:rPr>
        <w:t xml:space="preserve"> </w:t>
      </w:r>
    </w:p>
    <w:p w14:paraId="470840F5" w14:textId="451597AD" w:rsidR="00F2355C" w:rsidRDefault="00F2355C" w:rsidP="00AB3E12">
      <w:pPr>
        <w:spacing w:after="0"/>
        <w:ind w:firstLine="284"/>
        <w:rPr>
          <w:rFonts w:cs="Arial"/>
          <w:szCs w:val="24"/>
        </w:rPr>
      </w:pPr>
      <w:r w:rsidRPr="00751D51">
        <w:rPr>
          <w:rFonts w:cs="Arial"/>
          <w:szCs w:val="24"/>
        </w:rPr>
        <w:t>El líquido folicular aspirado se pas</w:t>
      </w:r>
      <w:r>
        <w:rPr>
          <w:rFonts w:cs="Arial"/>
          <w:szCs w:val="24"/>
        </w:rPr>
        <w:t xml:space="preserve">ó </w:t>
      </w:r>
      <w:r w:rsidRPr="00751D51">
        <w:rPr>
          <w:rFonts w:cs="Arial"/>
          <w:szCs w:val="24"/>
        </w:rPr>
        <w:t>a través de un filtro con un tamaño de poro de 50 µm para eliminar otras estructuras que h</w:t>
      </w:r>
      <w:r>
        <w:rPr>
          <w:rFonts w:cs="Arial"/>
          <w:szCs w:val="24"/>
        </w:rPr>
        <w:t>ubiera</w:t>
      </w:r>
      <w:r w:rsidRPr="00751D51">
        <w:rPr>
          <w:rFonts w:cs="Arial"/>
          <w:szCs w:val="24"/>
        </w:rPr>
        <w:t>n sido reco</w:t>
      </w:r>
      <w:r w:rsidR="00A26A18">
        <w:rPr>
          <w:rFonts w:cs="Arial"/>
          <w:szCs w:val="24"/>
        </w:rPr>
        <w:t>gidas</w:t>
      </w:r>
      <w:r w:rsidRPr="00751D51">
        <w:rPr>
          <w:rFonts w:cs="Arial"/>
          <w:szCs w:val="24"/>
        </w:rPr>
        <w:t xml:space="preserve">, </w:t>
      </w:r>
      <w:r>
        <w:rPr>
          <w:rFonts w:cs="Arial"/>
          <w:szCs w:val="24"/>
        </w:rPr>
        <w:t xml:space="preserve">y </w:t>
      </w:r>
      <w:r w:rsidRPr="00751D51">
        <w:rPr>
          <w:rFonts w:cs="Arial"/>
          <w:szCs w:val="24"/>
        </w:rPr>
        <w:t xml:space="preserve">así realizar sucesivos lavados para eliminar los restos de sangre con el medio de </w:t>
      </w:r>
      <w:r>
        <w:rPr>
          <w:rFonts w:cs="Arial"/>
          <w:szCs w:val="24"/>
        </w:rPr>
        <w:lastRenderedPageBreak/>
        <w:t>lavado utilizado para la cánula</w:t>
      </w:r>
      <w:r w:rsidRPr="00751D51">
        <w:rPr>
          <w:rFonts w:cs="Arial"/>
          <w:szCs w:val="24"/>
        </w:rPr>
        <w:t xml:space="preserve">. Una vez aclarado el contenido, </w:t>
      </w:r>
      <w:r>
        <w:rPr>
          <w:rFonts w:cs="Arial"/>
          <w:szCs w:val="24"/>
        </w:rPr>
        <w:t xml:space="preserve">éste </w:t>
      </w:r>
      <w:r w:rsidRPr="00751D51">
        <w:rPr>
          <w:rFonts w:cs="Arial"/>
          <w:szCs w:val="24"/>
        </w:rPr>
        <w:t xml:space="preserve">se </w:t>
      </w:r>
      <w:r w:rsidR="00A26A18">
        <w:rPr>
          <w:rFonts w:cs="Arial"/>
          <w:szCs w:val="24"/>
        </w:rPr>
        <w:t>pasó a</w:t>
      </w:r>
      <w:r w:rsidRPr="00751D51">
        <w:rPr>
          <w:rFonts w:cs="Arial"/>
          <w:szCs w:val="24"/>
        </w:rPr>
        <w:t xml:space="preserve"> una placa de Petri realizando un lavado con TCM199 (</w:t>
      </w:r>
      <w:r>
        <w:rPr>
          <w:rFonts w:cs="Arial"/>
          <w:szCs w:val="24"/>
        </w:rPr>
        <w:t>S</w:t>
      </w:r>
      <w:r w:rsidRPr="00751D51">
        <w:rPr>
          <w:rFonts w:cs="Arial"/>
          <w:szCs w:val="24"/>
        </w:rPr>
        <w:t>igma M2520</w:t>
      </w:r>
      <w:r w:rsidR="00B864C0">
        <w:rPr>
          <w:rFonts w:cs="Arial"/>
          <w:szCs w:val="24"/>
        </w:rPr>
        <w:t xml:space="preserve">, </w:t>
      </w:r>
      <w:r w:rsidR="00B864C0" w:rsidRPr="00751D51">
        <w:rPr>
          <w:rFonts w:cs="Arial"/>
          <w:szCs w:val="24"/>
        </w:rPr>
        <w:t>Sigma-Aldrich</w:t>
      </w:r>
      <w:r w:rsidR="00B864C0">
        <w:rPr>
          <w:rFonts w:cs="Arial"/>
          <w:szCs w:val="24"/>
        </w:rPr>
        <w:t>, España</w:t>
      </w:r>
      <w:r w:rsidR="00B864C0" w:rsidRPr="00751D51">
        <w:rPr>
          <w:rFonts w:cs="Arial"/>
          <w:szCs w:val="24"/>
        </w:rPr>
        <w:t>)</w:t>
      </w:r>
      <w:r w:rsidRPr="00751D51">
        <w:rPr>
          <w:rFonts w:cs="Arial"/>
          <w:szCs w:val="24"/>
        </w:rPr>
        <w:t xml:space="preserve"> </w:t>
      </w:r>
      <w:r>
        <w:rPr>
          <w:rFonts w:cs="Arial"/>
          <w:szCs w:val="24"/>
        </w:rPr>
        <w:t>suplementado con</w:t>
      </w:r>
      <w:r w:rsidRPr="00751D51">
        <w:rPr>
          <w:rFonts w:cs="Arial"/>
          <w:szCs w:val="24"/>
        </w:rPr>
        <w:t xml:space="preserve"> </w:t>
      </w:r>
      <w:r w:rsidR="00A26A18">
        <w:rPr>
          <w:rFonts w:cs="Arial"/>
          <w:szCs w:val="24"/>
        </w:rPr>
        <w:t>b</w:t>
      </w:r>
      <w:r w:rsidRPr="00751D51">
        <w:rPr>
          <w:rFonts w:cs="Arial"/>
          <w:szCs w:val="24"/>
        </w:rPr>
        <w:t>icarbonato sódico (2</w:t>
      </w:r>
      <w:r w:rsidR="003A09A6">
        <w:rPr>
          <w:rFonts w:cs="Arial"/>
          <w:szCs w:val="24"/>
        </w:rPr>
        <w:t>.</w:t>
      </w:r>
      <w:r w:rsidRPr="00751D51">
        <w:rPr>
          <w:rFonts w:cs="Arial"/>
          <w:szCs w:val="24"/>
        </w:rPr>
        <w:t>2</w:t>
      </w:r>
      <w:r>
        <w:rPr>
          <w:rFonts w:cs="Arial"/>
          <w:szCs w:val="24"/>
        </w:rPr>
        <w:t xml:space="preserve"> </w:t>
      </w:r>
      <w:r w:rsidRPr="00751D51">
        <w:rPr>
          <w:rFonts w:cs="Arial"/>
          <w:szCs w:val="24"/>
        </w:rPr>
        <w:t>g/L</w:t>
      </w:r>
      <w:r w:rsidR="00B864C0">
        <w:rPr>
          <w:rFonts w:cs="Arial"/>
          <w:szCs w:val="24"/>
        </w:rPr>
        <w:t xml:space="preserve">, </w:t>
      </w:r>
      <w:r w:rsidR="00B864C0" w:rsidRPr="00751D51">
        <w:rPr>
          <w:rFonts w:cs="Arial"/>
          <w:szCs w:val="24"/>
        </w:rPr>
        <w:t>Sigma-Aldrich</w:t>
      </w:r>
      <w:r w:rsidR="00B864C0">
        <w:rPr>
          <w:rFonts w:cs="Arial"/>
          <w:szCs w:val="24"/>
        </w:rPr>
        <w:t>, España</w:t>
      </w:r>
      <w:r w:rsidR="00B864C0" w:rsidRPr="00751D51">
        <w:rPr>
          <w:rFonts w:cs="Arial"/>
          <w:szCs w:val="24"/>
        </w:rPr>
        <w:t>)</w:t>
      </w:r>
      <w:r w:rsidRPr="00751D51">
        <w:rPr>
          <w:rFonts w:cs="Arial"/>
          <w:szCs w:val="24"/>
        </w:rPr>
        <w:t xml:space="preserve"> </w:t>
      </w:r>
      <w:r>
        <w:rPr>
          <w:rFonts w:cs="Arial"/>
          <w:szCs w:val="24"/>
        </w:rPr>
        <w:t xml:space="preserve">y </w:t>
      </w:r>
      <w:r w:rsidR="00A26A18">
        <w:rPr>
          <w:rFonts w:cs="Arial"/>
          <w:szCs w:val="24"/>
        </w:rPr>
        <w:t>p</w:t>
      </w:r>
      <w:r w:rsidRPr="00751D51">
        <w:rPr>
          <w:rFonts w:cs="Arial"/>
          <w:szCs w:val="24"/>
        </w:rPr>
        <w:t>iruvato sódico (0</w:t>
      </w:r>
      <w:r w:rsidR="003A09A6">
        <w:rPr>
          <w:rFonts w:cs="Arial"/>
          <w:szCs w:val="24"/>
        </w:rPr>
        <w:t>.</w:t>
      </w:r>
      <w:r w:rsidRPr="00751D51">
        <w:rPr>
          <w:rFonts w:cs="Arial"/>
          <w:szCs w:val="24"/>
        </w:rPr>
        <w:t>022 g/L</w:t>
      </w:r>
      <w:r w:rsidR="00B864C0">
        <w:rPr>
          <w:rFonts w:cs="Arial"/>
          <w:szCs w:val="24"/>
        </w:rPr>
        <w:t>,</w:t>
      </w:r>
      <w:r w:rsidR="00B864C0" w:rsidRPr="00B864C0">
        <w:rPr>
          <w:rFonts w:cs="Arial"/>
          <w:szCs w:val="24"/>
        </w:rPr>
        <w:t xml:space="preserve"> </w:t>
      </w:r>
      <w:r w:rsidR="00B864C0" w:rsidRPr="00751D51">
        <w:rPr>
          <w:rFonts w:cs="Arial"/>
          <w:szCs w:val="24"/>
        </w:rPr>
        <w:t>Sigma-Aldrich</w:t>
      </w:r>
      <w:r w:rsidR="00B864C0">
        <w:rPr>
          <w:rFonts w:cs="Arial"/>
          <w:szCs w:val="24"/>
        </w:rPr>
        <w:t>, España</w:t>
      </w:r>
      <w:r w:rsidR="00B864C0" w:rsidRPr="00751D51">
        <w:rPr>
          <w:rFonts w:cs="Arial"/>
          <w:szCs w:val="24"/>
        </w:rPr>
        <w:t>)</w:t>
      </w:r>
      <w:r w:rsidRPr="00751D51">
        <w:rPr>
          <w:rFonts w:cs="Arial"/>
          <w:szCs w:val="24"/>
        </w:rPr>
        <w:t>, y se proced</w:t>
      </w:r>
      <w:r>
        <w:rPr>
          <w:rFonts w:cs="Arial"/>
          <w:szCs w:val="24"/>
        </w:rPr>
        <w:t>ió</w:t>
      </w:r>
      <w:r w:rsidRPr="00751D51">
        <w:rPr>
          <w:rFonts w:cs="Arial"/>
          <w:szCs w:val="24"/>
        </w:rPr>
        <w:t xml:space="preserve"> a aislar y realizar una primera observación de los </w:t>
      </w:r>
      <w:proofErr w:type="spellStart"/>
      <w:r>
        <w:rPr>
          <w:rFonts w:cs="Arial"/>
          <w:szCs w:val="24"/>
        </w:rPr>
        <w:t>CCOs</w:t>
      </w:r>
      <w:proofErr w:type="spellEnd"/>
      <w:r w:rsidRPr="00751D51">
        <w:rPr>
          <w:rFonts w:cs="Arial"/>
          <w:szCs w:val="24"/>
        </w:rPr>
        <w:t>.</w:t>
      </w:r>
      <w:r>
        <w:rPr>
          <w:rFonts w:cs="Arial"/>
          <w:szCs w:val="24"/>
        </w:rPr>
        <w:t xml:space="preserve"> </w:t>
      </w:r>
      <w:r w:rsidRPr="00751D51">
        <w:rPr>
          <w:rFonts w:cs="Arial"/>
          <w:szCs w:val="24"/>
        </w:rPr>
        <w:t>Para ello se emple</w:t>
      </w:r>
      <w:r>
        <w:rPr>
          <w:rFonts w:cs="Arial"/>
          <w:szCs w:val="24"/>
        </w:rPr>
        <w:t>ó</w:t>
      </w:r>
      <w:r w:rsidRPr="00751D51">
        <w:rPr>
          <w:rFonts w:cs="Arial"/>
          <w:szCs w:val="24"/>
        </w:rPr>
        <w:t xml:space="preserve"> una </w:t>
      </w:r>
      <w:r w:rsidRPr="00C34443">
        <w:rPr>
          <w:rFonts w:cs="Arial"/>
          <w:szCs w:val="24"/>
        </w:rPr>
        <w:t>lupa estereoscópica</w:t>
      </w:r>
      <w:r>
        <w:rPr>
          <w:rFonts w:cs="Arial"/>
          <w:szCs w:val="24"/>
        </w:rPr>
        <w:t xml:space="preserve"> </w:t>
      </w:r>
      <w:r w:rsidRPr="00751D51">
        <w:rPr>
          <w:rFonts w:cs="Arial"/>
          <w:szCs w:val="24"/>
        </w:rPr>
        <w:t xml:space="preserve">acoplada a una placa térmica a 38ºC, y </w:t>
      </w:r>
      <w:r>
        <w:rPr>
          <w:rFonts w:cs="Arial"/>
          <w:szCs w:val="24"/>
        </w:rPr>
        <w:t xml:space="preserve">posteriormente, los </w:t>
      </w:r>
      <w:proofErr w:type="spellStart"/>
      <w:r>
        <w:rPr>
          <w:rFonts w:cs="Arial"/>
          <w:szCs w:val="24"/>
        </w:rPr>
        <w:t>CCOs</w:t>
      </w:r>
      <w:proofErr w:type="spellEnd"/>
      <w:r w:rsidRPr="00751D51">
        <w:rPr>
          <w:rFonts w:cs="Arial"/>
          <w:szCs w:val="24"/>
        </w:rPr>
        <w:t xml:space="preserve"> </w:t>
      </w:r>
      <w:r>
        <w:rPr>
          <w:rFonts w:cs="Arial"/>
          <w:szCs w:val="24"/>
        </w:rPr>
        <w:t xml:space="preserve">así obtenidos </w:t>
      </w:r>
      <w:r w:rsidRPr="00751D51">
        <w:rPr>
          <w:rFonts w:cs="Arial"/>
          <w:szCs w:val="24"/>
        </w:rPr>
        <w:t>se introdu</w:t>
      </w:r>
      <w:r>
        <w:rPr>
          <w:rFonts w:cs="Arial"/>
          <w:szCs w:val="24"/>
        </w:rPr>
        <w:t xml:space="preserve">jeron </w:t>
      </w:r>
      <w:r w:rsidRPr="00751D51">
        <w:rPr>
          <w:rFonts w:cs="Arial"/>
          <w:szCs w:val="24"/>
        </w:rPr>
        <w:t xml:space="preserve">en </w:t>
      </w:r>
      <w:proofErr w:type="spellStart"/>
      <w:r w:rsidRPr="00751D51">
        <w:rPr>
          <w:rFonts w:cs="Arial"/>
          <w:szCs w:val="24"/>
        </w:rPr>
        <w:t>criotubos</w:t>
      </w:r>
      <w:proofErr w:type="spellEnd"/>
      <w:r w:rsidRPr="00751D51">
        <w:rPr>
          <w:rFonts w:cs="Arial"/>
          <w:szCs w:val="24"/>
        </w:rPr>
        <w:t xml:space="preserve"> con ese mismo medio</w:t>
      </w:r>
      <w:r>
        <w:rPr>
          <w:rFonts w:cs="Arial"/>
          <w:szCs w:val="24"/>
        </w:rPr>
        <w:t>,</w:t>
      </w:r>
      <w:r w:rsidRPr="00751D51">
        <w:rPr>
          <w:rFonts w:cs="Arial"/>
          <w:szCs w:val="24"/>
        </w:rPr>
        <w:t xml:space="preserve"> para </w:t>
      </w:r>
      <w:r>
        <w:rPr>
          <w:rFonts w:cs="Arial"/>
          <w:szCs w:val="24"/>
        </w:rPr>
        <w:t xml:space="preserve">su </w:t>
      </w:r>
      <w:r w:rsidRPr="00751D51">
        <w:rPr>
          <w:rFonts w:cs="Arial"/>
          <w:szCs w:val="24"/>
        </w:rPr>
        <w:t>traslado al laboratorio de</w:t>
      </w:r>
      <w:r w:rsidR="006A1414">
        <w:rPr>
          <w:rFonts w:cs="Arial"/>
          <w:szCs w:val="24"/>
        </w:rPr>
        <w:t>l Departamento de</w:t>
      </w:r>
      <w:r w:rsidRPr="00751D51">
        <w:rPr>
          <w:rFonts w:cs="Arial"/>
          <w:szCs w:val="24"/>
        </w:rPr>
        <w:t xml:space="preserve"> </w:t>
      </w:r>
      <w:r w:rsidR="00A26A18">
        <w:rPr>
          <w:rFonts w:cs="Arial"/>
          <w:szCs w:val="24"/>
        </w:rPr>
        <w:t xml:space="preserve">Fisiología en </w:t>
      </w:r>
      <w:r w:rsidRPr="00751D51">
        <w:rPr>
          <w:rFonts w:cs="Arial"/>
          <w:szCs w:val="24"/>
        </w:rPr>
        <w:t>la Facultad de Veterinaria en una incubadora portátil (</w:t>
      </w:r>
      <w:proofErr w:type="spellStart"/>
      <w:r w:rsidRPr="00751D51">
        <w:rPr>
          <w:rFonts w:cs="Arial"/>
          <w:szCs w:val="24"/>
        </w:rPr>
        <w:t>Embryonentransp</w:t>
      </w:r>
      <w:proofErr w:type="spellEnd"/>
      <w:r w:rsidRPr="00751D51">
        <w:rPr>
          <w:rFonts w:cs="Arial"/>
          <w:szCs w:val="24"/>
        </w:rPr>
        <w:t xml:space="preserve">, </w:t>
      </w:r>
      <w:proofErr w:type="spellStart"/>
      <w:r w:rsidRPr="00751D51">
        <w:rPr>
          <w:rFonts w:cs="Arial"/>
          <w:szCs w:val="24"/>
        </w:rPr>
        <w:t>Minitube</w:t>
      </w:r>
      <w:proofErr w:type="spellEnd"/>
      <w:r w:rsidRPr="00751D51">
        <w:rPr>
          <w:rFonts w:cs="Arial"/>
          <w:szCs w:val="24"/>
        </w:rPr>
        <w:t xml:space="preserve">, Tiefenbach, Alemania). Una vez clasificados, en función del </w:t>
      </w:r>
      <w:r w:rsidR="00A26A18">
        <w:rPr>
          <w:rFonts w:cs="Arial"/>
          <w:szCs w:val="24"/>
        </w:rPr>
        <w:t>g</w:t>
      </w:r>
      <w:r>
        <w:rPr>
          <w:rFonts w:cs="Arial"/>
          <w:szCs w:val="24"/>
        </w:rPr>
        <w:t>rado</w:t>
      </w:r>
      <w:r w:rsidRPr="00751D51">
        <w:rPr>
          <w:rFonts w:cs="Arial"/>
          <w:szCs w:val="24"/>
        </w:rPr>
        <w:t xml:space="preserve"> del ovocito, se </w:t>
      </w:r>
      <w:r w:rsidR="00C17768">
        <w:rPr>
          <w:rFonts w:cs="Arial"/>
          <w:szCs w:val="24"/>
        </w:rPr>
        <w:t>procedió a la</w:t>
      </w:r>
      <w:r w:rsidRPr="00C34443">
        <w:rPr>
          <w:rFonts w:cs="Arial"/>
          <w:szCs w:val="24"/>
        </w:rPr>
        <w:t xml:space="preserve"> maduración </w:t>
      </w:r>
      <w:r w:rsidRPr="00C34443">
        <w:rPr>
          <w:rFonts w:cs="Arial"/>
          <w:i/>
          <w:iCs/>
          <w:szCs w:val="24"/>
        </w:rPr>
        <w:t>in vitro</w:t>
      </w:r>
      <w:r w:rsidRPr="00C34443">
        <w:rPr>
          <w:rFonts w:cs="Arial"/>
          <w:szCs w:val="24"/>
        </w:rPr>
        <w:t xml:space="preserve"> de los </w:t>
      </w:r>
      <w:proofErr w:type="spellStart"/>
      <w:r w:rsidRPr="00C34443">
        <w:rPr>
          <w:rFonts w:cs="Arial"/>
          <w:szCs w:val="24"/>
        </w:rPr>
        <w:t>CCOs</w:t>
      </w:r>
      <w:proofErr w:type="spellEnd"/>
      <w:r w:rsidRPr="00C34443">
        <w:rPr>
          <w:rFonts w:cs="Arial"/>
          <w:szCs w:val="24"/>
        </w:rPr>
        <w:t xml:space="preserve"> seleccionados</w:t>
      </w:r>
      <w:r w:rsidRPr="00751D51">
        <w:rPr>
          <w:rFonts w:cs="Arial"/>
          <w:szCs w:val="24"/>
        </w:rPr>
        <w:t xml:space="preserve">. </w:t>
      </w:r>
    </w:p>
    <w:p w14:paraId="0F702C8B" w14:textId="77777777" w:rsidR="00352F53" w:rsidRDefault="00352F53" w:rsidP="00AB3E12">
      <w:pPr>
        <w:spacing w:after="0"/>
        <w:ind w:firstLine="284"/>
        <w:rPr>
          <w:rFonts w:cs="Arial"/>
          <w:szCs w:val="24"/>
        </w:rPr>
      </w:pPr>
    </w:p>
    <w:p w14:paraId="76F2187E" w14:textId="70D49E53" w:rsidR="00F2355C" w:rsidRPr="00352F53" w:rsidRDefault="00F2355C" w:rsidP="00AB3E12">
      <w:pPr>
        <w:pStyle w:val="Ttulo2"/>
        <w:numPr>
          <w:ilvl w:val="0"/>
          <w:numId w:val="8"/>
        </w:numPr>
        <w:spacing w:before="0"/>
        <w:ind w:left="426" w:hanging="426"/>
        <w:rPr>
          <w:rFonts w:ascii="Arial" w:hAnsi="Arial" w:cs="Arial"/>
          <w:b/>
          <w:bCs/>
          <w:color w:val="auto"/>
          <w:sz w:val="24"/>
          <w:szCs w:val="24"/>
        </w:rPr>
      </w:pPr>
      <w:bookmarkStart w:id="11" w:name="_Toc234482450"/>
      <w:r w:rsidRPr="00352F53">
        <w:rPr>
          <w:rFonts w:ascii="Arial" w:hAnsi="Arial" w:cs="Arial"/>
          <w:b/>
          <w:bCs/>
          <w:color w:val="auto"/>
          <w:sz w:val="24"/>
          <w:szCs w:val="24"/>
        </w:rPr>
        <w:t xml:space="preserve">Maduración </w:t>
      </w:r>
      <w:r w:rsidRPr="00352F53">
        <w:rPr>
          <w:rFonts w:ascii="Arial" w:hAnsi="Arial" w:cs="Arial"/>
          <w:b/>
          <w:bCs/>
          <w:i/>
          <w:iCs/>
          <w:color w:val="auto"/>
          <w:sz w:val="24"/>
          <w:szCs w:val="24"/>
        </w:rPr>
        <w:t>in vitro</w:t>
      </w:r>
      <w:r w:rsidRPr="00352F53">
        <w:rPr>
          <w:rFonts w:ascii="Arial" w:hAnsi="Arial" w:cs="Arial"/>
          <w:b/>
          <w:bCs/>
          <w:color w:val="auto"/>
          <w:sz w:val="24"/>
          <w:szCs w:val="24"/>
        </w:rPr>
        <w:t xml:space="preserve"> de ovocitos (MIV)</w:t>
      </w:r>
      <w:bookmarkEnd w:id="11"/>
      <w:r w:rsidR="00352F53">
        <w:rPr>
          <w:rFonts w:ascii="Arial" w:hAnsi="Arial" w:cs="Arial"/>
          <w:b/>
          <w:bCs/>
          <w:color w:val="auto"/>
          <w:sz w:val="24"/>
          <w:szCs w:val="24"/>
        </w:rPr>
        <w:t xml:space="preserve"> y vitrificación</w:t>
      </w:r>
    </w:p>
    <w:p w14:paraId="40A27EDA" w14:textId="63483EE6" w:rsidR="00F2355C" w:rsidRDefault="00F2355C" w:rsidP="00AB3E12">
      <w:pPr>
        <w:spacing w:after="0"/>
        <w:ind w:firstLine="284"/>
        <w:rPr>
          <w:rFonts w:cs="Arial"/>
          <w:szCs w:val="24"/>
        </w:rPr>
      </w:pPr>
      <w:r w:rsidRPr="00751D51">
        <w:rPr>
          <w:rFonts w:cs="Arial"/>
          <w:szCs w:val="24"/>
        </w:rPr>
        <w:t xml:space="preserve">Los </w:t>
      </w:r>
      <w:proofErr w:type="spellStart"/>
      <w:r w:rsidR="00A26A18">
        <w:rPr>
          <w:rFonts w:cs="Arial"/>
          <w:szCs w:val="24"/>
        </w:rPr>
        <w:t>CCOs</w:t>
      </w:r>
      <w:proofErr w:type="spellEnd"/>
      <w:r w:rsidRPr="00751D51">
        <w:rPr>
          <w:rFonts w:cs="Arial"/>
          <w:szCs w:val="24"/>
        </w:rPr>
        <w:t xml:space="preserve"> seleccionados y que cumpl</w:t>
      </w:r>
      <w:r>
        <w:rPr>
          <w:rFonts w:cs="Arial"/>
          <w:szCs w:val="24"/>
        </w:rPr>
        <w:t>ía</w:t>
      </w:r>
      <w:r w:rsidRPr="00751D51">
        <w:rPr>
          <w:rFonts w:cs="Arial"/>
          <w:szCs w:val="24"/>
        </w:rPr>
        <w:t>n las características necesarias (</w:t>
      </w:r>
      <w:r>
        <w:rPr>
          <w:rFonts w:cs="Arial"/>
          <w:szCs w:val="24"/>
        </w:rPr>
        <w:t>Grado</w:t>
      </w:r>
      <w:r w:rsidR="00A26A18">
        <w:rPr>
          <w:rFonts w:cs="Arial"/>
          <w:szCs w:val="24"/>
        </w:rPr>
        <w:t>s</w:t>
      </w:r>
      <w:r w:rsidRPr="00751D51">
        <w:rPr>
          <w:rFonts w:cs="Arial"/>
          <w:szCs w:val="24"/>
        </w:rPr>
        <w:t xml:space="preserve"> I, II y III) pasa</w:t>
      </w:r>
      <w:r>
        <w:rPr>
          <w:rFonts w:cs="Arial"/>
          <w:szCs w:val="24"/>
        </w:rPr>
        <w:t>ron</w:t>
      </w:r>
      <w:r w:rsidRPr="00751D51">
        <w:rPr>
          <w:rFonts w:cs="Arial"/>
          <w:szCs w:val="24"/>
        </w:rPr>
        <w:t xml:space="preserve"> a </w:t>
      </w:r>
      <w:r>
        <w:rPr>
          <w:rFonts w:cs="Arial"/>
          <w:szCs w:val="24"/>
        </w:rPr>
        <w:t xml:space="preserve">ser madurados </w:t>
      </w:r>
      <w:r w:rsidRPr="00E00CDB">
        <w:rPr>
          <w:rFonts w:cs="Arial"/>
          <w:i/>
          <w:iCs/>
          <w:szCs w:val="24"/>
        </w:rPr>
        <w:t>in vitro</w:t>
      </w:r>
      <w:r w:rsidRPr="00751D51">
        <w:rPr>
          <w:rFonts w:cs="Arial"/>
          <w:szCs w:val="24"/>
        </w:rPr>
        <w:t xml:space="preserve">. Para ello, se </w:t>
      </w:r>
      <w:r>
        <w:rPr>
          <w:rFonts w:cs="Arial"/>
          <w:szCs w:val="24"/>
        </w:rPr>
        <w:t>incubaron</w:t>
      </w:r>
      <w:r w:rsidRPr="00751D51">
        <w:rPr>
          <w:rFonts w:cs="Arial"/>
          <w:szCs w:val="24"/>
        </w:rPr>
        <w:t xml:space="preserve"> en</w:t>
      </w:r>
      <w:r>
        <w:rPr>
          <w:rFonts w:cs="Arial"/>
          <w:szCs w:val="24"/>
        </w:rPr>
        <w:t xml:space="preserve"> gotas de 40 </w:t>
      </w:r>
      <w:proofErr w:type="spellStart"/>
      <w:r w:rsidRPr="00751D51">
        <w:rPr>
          <w:rFonts w:cs="Arial"/>
          <w:szCs w:val="24"/>
        </w:rPr>
        <w:t>μL</w:t>
      </w:r>
      <w:proofErr w:type="spellEnd"/>
      <w:r w:rsidRPr="00751D51">
        <w:rPr>
          <w:rFonts w:cs="Arial"/>
          <w:szCs w:val="24"/>
        </w:rPr>
        <w:t xml:space="preserve"> de medio de maduración (COW-IVM-LYO</w:t>
      </w:r>
      <w:r w:rsidRPr="005D0D18">
        <w:rPr>
          <w:rFonts w:cs="Arial"/>
          <w:szCs w:val="24"/>
          <w:vertAlign w:val="superscript"/>
        </w:rPr>
        <w:t>®</w:t>
      </w:r>
      <w:r w:rsidRPr="00751D51">
        <w:rPr>
          <w:rFonts w:cs="Arial"/>
          <w:szCs w:val="24"/>
        </w:rPr>
        <w:t xml:space="preserve">, </w:t>
      </w:r>
      <w:proofErr w:type="spellStart"/>
      <w:r w:rsidRPr="00751D51">
        <w:rPr>
          <w:rFonts w:cs="Arial"/>
          <w:szCs w:val="24"/>
        </w:rPr>
        <w:t>EmbryoCloud</w:t>
      </w:r>
      <w:proofErr w:type="spellEnd"/>
      <w:r w:rsidR="00B864C0">
        <w:rPr>
          <w:rFonts w:cs="Arial"/>
          <w:szCs w:val="24"/>
        </w:rPr>
        <w:t>, Murcia, España</w:t>
      </w:r>
      <w:r w:rsidRPr="00751D51">
        <w:rPr>
          <w:rFonts w:cs="Arial"/>
          <w:szCs w:val="24"/>
        </w:rPr>
        <w:t>)</w:t>
      </w:r>
      <w:r>
        <w:rPr>
          <w:rFonts w:cs="Arial"/>
          <w:szCs w:val="24"/>
        </w:rPr>
        <w:t>, en</w:t>
      </w:r>
      <w:r w:rsidRPr="00751D51">
        <w:rPr>
          <w:rFonts w:cs="Arial"/>
          <w:szCs w:val="24"/>
        </w:rPr>
        <w:t xml:space="preserve"> grupos de </w:t>
      </w:r>
      <w:r w:rsidR="00A26A18">
        <w:rPr>
          <w:rFonts w:cs="Arial"/>
          <w:szCs w:val="24"/>
        </w:rPr>
        <w:t xml:space="preserve">un </w:t>
      </w:r>
      <w:r w:rsidRPr="00751D51">
        <w:rPr>
          <w:rFonts w:cs="Arial"/>
          <w:szCs w:val="24"/>
        </w:rPr>
        <w:t>máximo</w:t>
      </w:r>
      <w:r w:rsidR="00A26A18">
        <w:rPr>
          <w:rFonts w:cs="Arial"/>
          <w:szCs w:val="24"/>
        </w:rPr>
        <w:t xml:space="preserve"> de</w:t>
      </w:r>
      <w:r w:rsidRPr="00751D51">
        <w:rPr>
          <w:rFonts w:cs="Arial"/>
          <w:szCs w:val="24"/>
        </w:rPr>
        <w:t xml:space="preserve"> 10 ovocitos</w:t>
      </w:r>
      <w:r>
        <w:rPr>
          <w:rFonts w:cs="Arial"/>
          <w:szCs w:val="24"/>
        </w:rPr>
        <w:t>,</w:t>
      </w:r>
      <w:r w:rsidRPr="00751D51">
        <w:rPr>
          <w:rFonts w:cs="Arial"/>
          <w:szCs w:val="24"/>
        </w:rPr>
        <w:t xml:space="preserve"> cubiert</w:t>
      </w:r>
      <w:r>
        <w:rPr>
          <w:rFonts w:cs="Arial"/>
          <w:szCs w:val="24"/>
        </w:rPr>
        <w:t>o</w:t>
      </w:r>
      <w:r w:rsidRPr="00751D51">
        <w:rPr>
          <w:rFonts w:cs="Arial"/>
          <w:szCs w:val="24"/>
        </w:rPr>
        <w:t>s por aceite de parafina (</w:t>
      </w:r>
      <w:proofErr w:type="spellStart"/>
      <w:r w:rsidRPr="00751D51">
        <w:rPr>
          <w:rFonts w:cs="Arial"/>
          <w:szCs w:val="24"/>
        </w:rPr>
        <w:t>NidOil</w:t>
      </w:r>
      <w:proofErr w:type="spellEnd"/>
      <w:r w:rsidRPr="00751D51">
        <w:rPr>
          <w:rFonts w:cs="Arial"/>
          <w:szCs w:val="24"/>
        </w:rPr>
        <w:t xml:space="preserve">, </w:t>
      </w:r>
      <w:proofErr w:type="spellStart"/>
      <w:r w:rsidRPr="00751D51">
        <w:rPr>
          <w:rFonts w:cs="Arial"/>
          <w:szCs w:val="24"/>
        </w:rPr>
        <w:t>Nidacon</w:t>
      </w:r>
      <w:proofErr w:type="spellEnd"/>
      <w:r w:rsidR="00B864C0">
        <w:rPr>
          <w:rFonts w:cs="Arial"/>
          <w:szCs w:val="24"/>
        </w:rPr>
        <w:t>, España</w:t>
      </w:r>
      <w:r w:rsidRPr="00751D51">
        <w:rPr>
          <w:rFonts w:cs="Arial"/>
          <w:szCs w:val="24"/>
        </w:rPr>
        <w:t xml:space="preserve">). </w:t>
      </w:r>
      <w:r>
        <w:rPr>
          <w:rFonts w:cs="Arial"/>
          <w:szCs w:val="24"/>
        </w:rPr>
        <w:t>Posteriormente,</w:t>
      </w:r>
      <w:r w:rsidRPr="00751D51">
        <w:rPr>
          <w:rFonts w:cs="Arial"/>
          <w:szCs w:val="24"/>
        </w:rPr>
        <w:t xml:space="preserve"> las placas se introdu</w:t>
      </w:r>
      <w:r>
        <w:rPr>
          <w:rFonts w:cs="Arial"/>
          <w:szCs w:val="24"/>
        </w:rPr>
        <w:t>jeron</w:t>
      </w:r>
      <w:r w:rsidRPr="00751D51">
        <w:rPr>
          <w:rFonts w:cs="Arial"/>
          <w:szCs w:val="24"/>
        </w:rPr>
        <w:t xml:space="preserve"> en </w:t>
      </w:r>
      <w:r>
        <w:rPr>
          <w:rFonts w:cs="Arial"/>
          <w:szCs w:val="24"/>
        </w:rPr>
        <w:t>incubador</w:t>
      </w:r>
      <w:r w:rsidRPr="00751D51">
        <w:rPr>
          <w:rFonts w:cs="Arial"/>
          <w:szCs w:val="24"/>
        </w:rPr>
        <w:t xml:space="preserve"> a 38</w:t>
      </w:r>
      <w:r w:rsidR="00B864C0">
        <w:rPr>
          <w:rFonts w:cs="Arial"/>
          <w:szCs w:val="24"/>
        </w:rPr>
        <w:t>.</w:t>
      </w:r>
      <w:r w:rsidRPr="00751D51">
        <w:rPr>
          <w:rFonts w:cs="Arial"/>
          <w:szCs w:val="24"/>
        </w:rPr>
        <w:t>5ºC y 5% CO</w:t>
      </w:r>
      <w:r w:rsidRPr="005D0D18">
        <w:rPr>
          <w:rFonts w:cs="Arial"/>
          <w:szCs w:val="24"/>
          <w:vertAlign w:val="subscript"/>
        </w:rPr>
        <w:t>2</w:t>
      </w:r>
      <w:r w:rsidRPr="00751D51">
        <w:rPr>
          <w:rFonts w:cs="Arial"/>
          <w:szCs w:val="24"/>
        </w:rPr>
        <w:t xml:space="preserve"> </w:t>
      </w:r>
      <w:r>
        <w:rPr>
          <w:rFonts w:cs="Arial"/>
          <w:szCs w:val="24"/>
        </w:rPr>
        <w:t xml:space="preserve">durante </w:t>
      </w:r>
      <w:r w:rsidRPr="00751D51">
        <w:rPr>
          <w:rFonts w:cs="Arial"/>
          <w:szCs w:val="24"/>
        </w:rPr>
        <w:t>22 h.</w:t>
      </w:r>
    </w:p>
    <w:p w14:paraId="07108DFA" w14:textId="23719734" w:rsidR="00F2355C" w:rsidRPr="00751D51" w:rsidRDefault="00F2355C" w:rsidP="00AB3E12">
      <w:pPr>
        <w:spacing w:after="0"/>
        <w:ind w:firstLine="284"/>
        <w:rPr>
          <w:rFonts w:cs="Arial"/>
          <w:szCs w:val="24"/>
        </w:rPr>
      </w:pPr>
      <w:r>
        <w:rPr>
          <w:rFonts w:cs="Arial"/>
          <w:szCs w:val="24"/>
        </w:rPr>
        <w:t xml:space="preserve">Completada la MIV, los ovocitos se vitrificaron, </w:t>
      </w:r>
      <w:r w:rsidRPr="00751D51">
        <w:rPr>
          <w:rFonts w:cs="Arial"/>
          <w:szCs w:val="24"/>
        </w:rPr>
        <w:t>introduciéndo</w:t>
      </w:r>
      <w:r>
        <w:rPr>
          <w:rFonts w:cs="Arial"/>
          <w:szCs w:val="24"/>
        </w:rPr>
        <w:t>se</w:t>
      </w:r>
      <w:r w:rsidRPr="00751D51">
        <w:rPr>
          <w:rFonts w:cs="Arial"/>
          <w:szCs w:val="24"/>
        </w:rPr>
        <w:t xml:space="preserve"> de forma sucesiva en diferentes soluciones hasta</w:t>
      </w:r>
      <w:r>
        <w:rPr>
          <w:rFonts w:cs="Arial"/>
          <w:szCs w:val="24"/>
        </w:rPr>
        <w:t xml:space="preserve"> su conservación </w:t>
      </w:r>
      <w:r w:rsidRPr="00751D51">
        <w:rPr>
          <w:rFonts w:cs="Arial"/>
          <w:szCs w:val="24"/>
        </w:rPr>
        <w:t>en nitrógeno líquid</w:t>
      </w:r>
      <w:r>
        <w:rPr>
          <w:rFonts w:cs="Arial"/>
          <w:szCs w:val="24"/>
        </w:rPr>
        <w:t>o (N</w:t>
      </w:r>
      <w:r w:rsidRPr="008C2FBC">
        <w:rPr>
          <w:rFonts w:cs="Arial"/>
          <w:szCs w:val="24"/>
          <w:vertAlign w:val="subscript"/>
        </w:rPr>
        <w:t>2</w:t>
      </w:r>
      <w:r>
        <w:rPr>
          <w:rFonts w:cs="Arial"/>
          <w:szCs w:val="24"/>
        </w:rPr>
        <w:t>L). Así</w:t>
      </w:r>
      <w:r w:rsidRPr="00751D51">
        <w:rPr>
          <w:rFonts w:cs="Arial"/>
          <w:szCs w:val="24"/>
        </w:rPr>
        <w:t xml:space="preserve"> </w:t>
      </w:r>
      <w:r>
        <w:rPr>
          <w:rFonts w:cs="Arial"/>
          <w:szCs w:val="24"/>
        </w:rPr>
        <w:t xml:space="preserve">se </w:t>
      </w:r>
      <w:r w:rsidRPr="00751D51">
        <w:rPr>
          <w:rFonts w:cs="Arial"/>
          <w:szCs w:val="24"/>
        </w:rPr>
        <w:t>cons</w:t>
      </w:r>
      <w:r>
        <w:rPr>
          <w:rFonts w:cs="Arial"/>
          <w:szCs w:val="24"/>
        </w:rPr>
        <w:t>i</w:t>
      </w:r>
      <w:r w:rsidRPr="00751D51">
        <w:rPr>
          <w:rFonts w:cs="Arial"/>
          <w:szCs w:val="24"/>
        </w:rPr>
        <w:t>g</w:t>
      </w:r>
      <w:r>
        <w:rPr>
          <w:rFonts w:cs="Arial"/>
          <w:szCs w:val="24"/>
        </w:rPr>
        <w:t>ue</w:t>
      </w:r>
      <w:r w:rsidRPr="00751D51">
        <w:rPr>
          <w:rFonts w:cs="Arial"/>
          <w:szCs w:val="24"/>
        </w:rPr>
        <w:t xml:space="preserve"> minimizar al máximo los posibles daños celulares por la formación de cristales de hielo, estrés oxidativo o endurecimiento de </w:t>
      </w:r>
      <w:r>
        <w:rPr>
          <w:rFonts w:cs="Arial"/>
          <w:szCs w:val="24"/>
        </w:rPr>
        <w:t xml:space="preserve">la </w:t>
      </w:r>
      <w:r w:rsidRPr="00751D51">
        <w:rPr>
          <w:rFonts w:cs="Arial"/>
          <w:szCs w:val="24"/>
        </w:rPr>
        <w:t>zona pelúcida.</w:t>
      </w:r>
      <w:r w:rsidR="00352F53">
        <w:rPr>
          <w:rFonts w:cs="Arial"/>
          <w:szCs w:val="24"/>
        </w:rPr>
        <w:t xml:space="preserve"> Para la vitrificación se emplearon las siguientes soluciones:</w:t>
      </w:r>
    </w:p>
    <w:p w14:paraId="21235E81" w14:textId="77777777" w:rsidR="00F2355C" w:rsidRPr="00226811" w:rsidRDefault="00F2355C" w:rsidP="00AB3E12">
      <w:pPr>
        <w:pStyle w:val="Prrafodelista"/>
        <w:numPr>
          <w:ilvl w:val="0"/>
          <w:numId w:val="11"/>
        </w:numPr>
        <w:spacing w:after="0"/>
        <w:ind w:left="284" w:hanging="284"/>
        <w:rPr>
          <w:rFonts w:ascii="Times New Roman" w:hAnsi="Times New Roman" w:cs="Times New Roman"/>
        </w:rPr>
      </w:pPr>
      <w:r w:rsidRPr="00A26A18">
        <w:rPr>
          <w:rFonts w:cs="Arial"/>
          <w:szCs w:val="24"/>
        </w:rPr>
        <w:t>1ª solución:</w:t>
      </w:r>
      <w:r w:rsidRPr="00751D51">
        <w:rPr>
          <w:rFonts w:cs="Arial"/>
          <w:szCs w:val="24"/>
        </w:rPr>
        <w:t xml:space="preserve"> </w:t>
      </w:r>
      <w:r w:rsidRPr="00C34443">
        <w:rPr>
          <w:rFonts w:cs="Arial"/>
          <w:szCs w:val="24"/>
        </w:rPr>
        <w:t>TCM199</w:t>
      </w:r>
      <w:r w:rsidRPr="00751D51">
        <w:rPr>
          <w:rFonts w:cs="Arial"/>
          <w:szCs w:val="24"/>
        </w:rPr>
        <w:t xml:space="preserve"> (</w:t>
      </w:r>
      <w:r w:rsidRPr="00751D51">
        <w:rPr>
          <w:rFonts w:cs="Arial"/>
          <w:i/>
          <w:iCs/>
          <w:szCs w:val="24"/>
        </w:rPr>
        <w:t>Tissue Culture Medium</w:t>
      </w:r>
      <w:r>
        <w:rPr>
          <w:rFonts w:cs="Arial"/>
          <w:i/>
          <w:iCs/>
          <w:szCs w:val="24"/>
        </w:rPr>
        <w:t xml:space="preserve"> 199</w:t>
      </w:r>
      <w:r w:rsidRPr="00751D51">
        <w:rPr>
          <w:rFonts w:cs="Arial"/>
          <w:szCs w:val="24"/>
        </w:rPr>
        <w:t xml:space="preserve">) tamponado con HEPES (Ácido 4-(2-hidroxietil) piperacina-1-etanosulfónico) + </w:t>
      </w:r>
      <w:r>
        <w:rPr>
          <w:rFonts w:cs="Arial"/>
          <w:szCs w:val="24"/>
        </w:rPr>
        <w:t xml:space="preserve">10% </w:t>
      </w:r>
      <w:r w:rsidRPr="00C34443">
        <w:rPr>
          <w:rFonts w:cs="Arial"/>
          <w:szCs w:val="24"/>
        </w:rPr>
        <w:t>SBF</w:t>
      </w:r>
      <w:r>
        <w:rPr>
          <w:rFonts w:cs="Arial"/>
          <w:szCs w:val="24"/>
        </w:rPr>
        <w:t>.</w:t>
      </w:r>
      <w:r w:rsidRPr="00751D51">
        <w:rPr>
          <w:rFonts w:cs="Arial"/>
          <w:szCs w:val="24"/>
        </w:rPr>
        <w:t xml:space="preserve"> </w:t>
      </w:r>
      <w:r>
        <w:rPr>
          <w:rFonts w:cs="Arial"/>
          <w:szCs w:val="24"/>
        </w:rPr>
        <w:t>Acondiciona al</w:t>
      </w:r>
      <w:r w:rsidRPr="00751D51">
        <w:rPr>
          <w:rFonts w:cs="Arial"/>
          <w:szCs w:val="24"/>
        </w:rPr>
        <w:t xml:space="preserve"> ovocito para exponerse a los crioprotectores, ya que el medio </w:t>
      </w:r>
      <w:r w:rsidRPr="00C34443">
        <w:rPr>
          <w:rFonts w:cs="Arial"/>
          <w:szCs w:val="24"/>
        </w:rPr>
        <w:t>TCM199</w:t>
      </w:r>
      <w:r w:rsidRPr="00751D51">
        <w:rPr>
          <w:rFonts w:cs="Arial"/>
          <w:szCs w:val="24"/>
        </w:rPr>
        <w:t xml:space="preserve"> es responsable de mantener el p</w:t>
      </w:r>
      <w:r>
        <w:rPr>
          <w:rFonts w:cs="Arial"/>
          <w:szCs w:val="24"/>
        </w:rPr>
        <w:t>H</w:t>
      </w:r>
      <w:r w:rsidRPr="00751D51">
        <w:rPr>
          <w:rFonts w:cs="Arial"/>
          <w:szCs w:val="24"/>
        </w:rPr>
        <w:t xml:space="preserve"> y equilibrio iónico; </w:t>
      </w:r>
      <w:r>
        <w:rPr>
          <w:rFonts w:cs="Arial"/>
          <w:szCs w:val="24"/>
        </w:rPr>
        <w:t>mientras que e</w:t>
      </w:r>
      <w:r w:rsidRPr="00751D51">
        <w:rPr>
          <w:rFonts w:cs="Arial"/>
          <w:szCs w:val="24"/>
        </w:rPr>
        <w:t>l SBF estabiliza</w:t>
      </w:r>
      <w:r w:rsidRPr="00226811">
        <w:rPr>
          <w:rFonts w:cs="Arial"/>
          <w:szCs w:val="24"/>
        </w:rPr>
        <w:t xml:space="preserve"> la membrana celular aportando proteínas</w:t>
      </w:r>
      <w:r>
        <w:rPr>
          <w:rFonts w:cs="Arial"/>
          <w:szCs w:val="24"/>
        </w:rPr>
        <w:t>,</w:t>
      </w:r>
      <w:r w:rsidRPr="00226811">
        <w:rPr>
          <w:rFonts w:cs="Arial"/>
          <w:szCs w:val="24"/>
        </w:rPr>
        <w:t xml:space="preserve"> protegiendo así el citoesqueleto</w:t>
      </w:r>
      <w:r w:rsidRPr="00226811">
        <w:rPr>
          <w:rFonts w:ascii="Times New Roman" w:hAnsi="Times New Roman" w:cs="Times New Roman"/>
        </w:rPr>
        <w:t>.</w:t>
      </w:r>
    </w:p>
    <w:p w14:paraId="64ED348E" w14:textId="53A5324C" w:rsidR="00F2355C" w:rsidRPr="00751D51" w:rsidRDefault="00F2355C" w:rsidP="00AB3E12">
      <w:pPr>
        <w:pStyle w:val="Prrafodelista"/>
        <w:numPr>
          <w:ilvl w:val="0"/>
          <w:numId w:val="11"/>
        </w:numPr>
        <w:spacing w:after="0"/>
        <w:ind w:left="284" w:hanging="284"/>
        <w:rPr>
          <w:rFonts w:cs="Arial"/>
          <w:szCs w:val="24"/>
        </w:rPr>
      </w:pPr>
      <w:r w:rsidRPr="00A26A18">
        <w:rPr>
          <w:rFonts w:cs="Arial"/>
          <w:szCs w:val="24"/>
        </w:rPr>
        <w:t>2ª solución:</w:t>
      </w:r>
      <w:r w:rsidRPr="00751D51">
        <w:rPr>
          <w:rFonts w:cs="Arial"/>
          <w:szCs w:val="24"/>
        </w:rPr>
        <w:t xml:space="preserve"> 1ª solución</w:t>
      </w:r>
      <w:r>
        <w:rPr>
          <w:rFonts w:cs="Arial"/>
          <w:szCs w:val="24"/>
        </w:rPr>
        <w:t xml:space="preserve"> </w:t>
      </w:r>
      <w:r w:rsidRPr="00751D51">
        <w:rPr>
          <w:rFonts w:cs="Arial"/>
          <w:szCs w:val="24"/>
        </w:rPr>
        <w:t>+</w:t>
      </w:r>
      <w:r>
        <w:rPr>
          <w:rFonts w:cs="Arial"/>
          <w:szCs w:val="24"/>
        </w:rPr>
        <w:t xml:space="preserve"> E</w:t>
      </w:r>
      <w:r w:rsidRPr="00751D51">
        <w:rPr>
          <w:rFonts w:cs="Arial"/>
          <w:szCs w:val="24"/>
        </w:rPr>
        <w:t>tilenglicol (7</w:t>
      </w:r>
      <w:r w:rsidR="00B864C0">
        <w:rPr>
          <w:rFonts w:cs="Arial"/>
          <w:szCs w:val="24"/>
        </w:rPr>
        <w:t>.</w:t>
      </w:r>
      <w:r w:rsidRPr="00751D51">
        <w:rPr>
          <w:rFonts w:cs="Arial"/>
          <w:szCs w:val="24"/>
        </w:rPr>
        <w:t>5%)</w:t>
      </w:r>
      <w:r>
        <w:rPr>
          <w:rFonts w:cs="Arial"/>
          <w:szCs w:val="24"/>
        </w:rPr>
        <w:t xml:space="preserve"> </w:t>
      </w:r>
      <w:r w:rsidRPr="00751D51">
        <w:rPr>
          <w:rFonts w:cs="Arial"/>
          <w:szCs w:val="24"/>
        </w:rPr>
        <w:t>+</w:t>
      </w:r>
      <w:r>
        <w:rPr>
          <w:rFonts w:cs="Arial"/>
          <w:szCs w:val="24"/>
        </w:rPr>
        <w:t xml:space="preserve"> </w:t>
      </w:r>
      <w:r w:rsidRPr="00751D51">
        <w:rPr>
          <w:rFonts w:cs="Arial"/>
          <w:szCs w:val="24"/>
        </w:rPr>
        <w:t>DMSO (7</w:t>
      </w:r>
      <w:r w:rsidR="00B864C0">
        <w:rPr>
          <w:rFonts w:cs="Arial"/>
          <w:szCs w:val="24"/>
        </w:rPr>
        <w:t>.</w:t>
      </w:r>
      <w:r w:rsidRPr="00751D51">
        <w:rPr>
          <w:rFonts w:cs="Arial"/>
          <w:szCs w:val="24"/>
        </w:rPr>
        <w:t>5%)</w:t>
      </w:r>
      <w:r>
        <w:rPr>
          <w:rFonts w:cs="Arial"/>
          <w:szCs w:val="24"/>
        </w:rPr>
        <w:t>.</w:t>
      </w:r>
      <w:r w:rsidRPr="00751D51">
        <w:rPr>
          <w:rFonts w:cs="Arial"/>
          <w:szCs w:val="24"/>
        </w:rPr>
        <w:t xml:space="preserve"> </w:t>
      </w:r>
      <w:r>
        <w:rPr>
          <w:rFonts w:cs="Arial"/>
          <w:szCs w:val="24"/>
        </w:rPr>
        <w:t>Es un</w:t>
      </w:r>
      <w:r w:rsidRPr="00751D51">
        <w:rPr>
          <w:rFonts w:cs="Arial"/>
          <w:szCs w:val="24"/>
        </w:rPr>
        <w:t xml:space="preserve"> acondicionamiento osmótico del ovocito. El DMSO, así como el etilenglicol, </w:t>
      </w:r>
      <w:r w:rsidRPr="00751D51">
        <w:rPr>
          <w:rFonts w:cs="Arial"/>
          <w:szCs w:val="24"/>
        </w:rPr>
        <w:lastRenderedPageBreak/>
        <w:t>son agentes crioprotectores permeables, que ingresa</w:t>
      </w:r>
      <w:r>
        <w:rPr>
          <w:rFonts w:cs="Arial"/>
          <w:szCs w:val="24"/>
        </w:rPr>
        <w:t>n</w:t>
      </w:r>
      <w:r w:rsidRPr="00751D51">
        <w:rPr>
          <w:rFonts w:cs="Arial"/>
          <w:szCs w:val="24"/>
        </w:rPr>
        <w:t xml:space="preserve"> al interior del ovocito para sustituir el </w:t>
      </w:r>
      <w:r w:rsidR="00A26A18">
        <w:rPr>
          <w:rFonts w:cs="Arial"/>
          <w:szCs w:val="24"/>
        </w:rPr>
        <w:t xml:space="preserve">agua </w:t>
      </w:r>
      <w:r w:rsidRPr="00751D51">
        <w:rPr>
          <w:rFonts w:cs="Arial"/>
          <w:szCs w:val="24"/>
        </w:rPr>
        <w:t xml:space="preserve">intracelular y evitar así la formación de cristales de hielo que </w:t>
      </w:r>
      <w:r>
        <w:rPr>
          <w:rFonts w:cs="Arial"/>
          <w:szCs w:val="24"/>
        </w:rPr>
        <w:t>dañen</w:t>
      </w:r>
      <w:r w:rsidRPr="00751D51">
        <w:rPr>
          <w:rFonts w:cs="Arial"/>
          <w:szCs w:val="24"/>
        </w:rPr>
        <w:t xml:space="preserve"> la célula. </w:t>
      </w:r>
      <w:r>
        <w:rPr>
          <w:rFonts w:cs="Arial"/>
          <w:szCs w:val="24"/>
        </w:rPr>
        <w:t>En esta solución</w:t>
      </w:r>
      <w:r w:rsidR="00A26A18">
        <w:rPr>
          <w:rFonts w:cs="Arial"/>
          <w:szCs w:val="24"/>
        </w:rPr>
        <w:t xml:space="preserve"> los ovocitos</w:t>
      </w:r>
      <w:r>
        <w:rPr>
          <w:rFonts w:cs="Arial"/>
          <w:szCs w:val="24"/>
        </w:rPr>
        <w:t xml:space="preserve"> permanecen entre 10-15 </w:t>
      </w:r>
      <w:r w:rsidRPr="00C34443">
        <w:rPr>
          <w:rFonts w:cs="Arial"/>
          <w:szCs w:val="24"/>
        </w:rPr>
        <w:t>min</w:t>
      </w:r>
      <w:r w:rsidR="00A26A18">
        <w:rPr>
          <w:rFonts w:cs="Arial"/>
          <w:szCs w:val="24"/>
        </w:rPr>
        <w:t xml:space="preserve">, </w:t>
      </w:r>
      <w:r>
        <w:rPr>
          <w:rFonts w:cs="Arial"/>
          <w:szCs w:val="24"/>
        </w:rPr>
        <w:t>hasta que recupera</w:t>
      </w:r>
      <w:r w:rsidR="00A26A18">
        <w:rPr>
          <w:rFonts w:cs="Arial"/>
          <w:szCs w:val="24"/>
        </w:rPr>
        <w:t>n</w:t>
      </w:r>
      <w:r>
        <w:rPr>
          <w:rFonts w:cs="Arial"/>
          <w:szCs w:val="24"/>
        </w:rPr>
        <w:t xml:space="preserve"> su forma</w:t>
      </w:r>
      <w:r w:rsidR="00A26A18">
        <w:rPr>
          <w:rFonts w:cs="Arial"/>
          <w:szCs w:val="24"/>
        </w:rPr>
        <w:t xml:space="preserve"> original</w:t>
      </w:r>
      <w:r>
        <w:rPr>
          <w:rFonts w:cs="Arial"/>
          <w:szCs w:val="24"/>
        </w:rPr>
        <w:t>.</w:t>
      </w:r>
    </w:p>
    <w:p w14:paraId="7B06268A" w14:textId="785DBBF5" w:rsidR="00F2355C" w:rsidRPr="00352F53" w:rsidRDefault="00F2355C" w:rsidP="00AB3E12">
      <w:pPr>
        <w:pStyle w:val="Prrafodelista"/>
        <w:numPr>
          <w:ilvl w:val="0"/>
          <w:numId w:val="11"/>
        </w:numPr>
        <w:spacing w:after="0"/>
        <w:ind w:left="284" w:hanging="284"/>
        <w:rPr>
          <w:rFonts w:ascii="Times New Roman" w:hAnsi="Times New Roman" w:cs="Times New Roman"/>
        </w:rPr>
      </w:pPr>
      <w:r w:rsidRPr="00A26A18">
        <w:rPr>
          <w:rFonts w:cs="Arial"/>
          <w:szCs w:val="24"/>
        </w:rPr>
        <w:t>3ª solución</w:t>
      </w:r>
      <w:r w:rsidRPr="005C5E57">
        <w:rPr>
          <w:rFonts w:cs="Arial"/>
          <w:szCs w:val="24"/>
        </w:rPr>
        <w:t xml:space="preserve">: 1ª solución + </w:t>
      </w:r>
      <w:r>
        <w:rPr>
          <w:rFonts w:cs="Arial"/>
          <w:szCs w:val="24"/>
        </w:rPr>
        <w:t>S</w:t>
      </w:r>
      <w:r w:rsidRPr="005C5E57">
        <w:rPr>
          <w:rFonts w:cs="Arial"/>
          <w:szCs w:val="24"/>
        </w:rPr>
        <w:t>acarosa (0</w:t>
      </w:r>
      <w:r w:rsidR="00B864C0">
        <w:rPr>
          <w:rFonts w:cs="Arial"/>
          <w:szCs w:val="24"/>
        </w:rPr>
        <w:t>.</w:t>
      </w:r>
      <w:r w:rsidRPr="005C5E57">
        <w:rPr>
          <w:rFonts w:cs="Arial"/>
          <w:szCs w:val="24"/>
        </w:rPr>
        <w:t xml:space="preserve">5 M) + </w:t>
      </w:r>
      <w:r>
        <w:rPr>
          <w:rFonts w:cs="Arial"/>
          <w:szCs w:val="24"/>
        </w:rPr>
        <w:t>E</w:t>
      </w:r>
      <w:r w:rsidRPr="005C5E57">
        <w:rPr>
          <w:rFonts w:cs="Arial"/>
          <w:szCs w:val="24"/>
        </w:rPr>
        <w:t>tilenglicol (15%) + DMSO (15%)</w:t>
      </w:r>
      <w:r>
        <w:rPr>
          <w:rFonts w:cs="Arial"/>
          <w:szCs w:val="24"/>
        </w:rPr>
        <w:t>.</w:t>
      </w:r>
      <w:r w:rsidRPr="005C5E57">
        <w:rPr>
          <w:rFonts w:cs="Arial"/>
          <w:szCs w:val="24"/>
        </w:rPr>
        <w:t xml:space="preserve"> Constituye la etapa final de preparación del ovocito antes de la vitrificación, ya que incorpora concentraciones elevadas de crioprotectores permeables. Gracias a ello, el </w:t>
      </w:r>
      <w:r w:rsidR="00A26A18">
        <w:rPr>
          <w:rFonts w:cs="Arial"/>
          <w:szCs w:val="24"/>
        </w:rPr>
        <w:t xml:space="preserve">agua </w:t>
      </w:r>
      <w:r w:rsidRPr="005C5E57">
        <w:rPr>
          <w:rFonts w:cs="Arial"/>
          <w:szCs w:val="24"/>
        </w:rPr>
        <w:t>in</w:t>
      </w:r>
      <w:r w:rsidR="00A26A18">
        <w:rPr>
          <w:rFonts w:cs="Arial"/>
          <w:szCs w:val="24"/>
        </w:rPr>
        <w:t>tra</w:t>
      </w:r>
      <w:r w:rsidRPr="005C5E57">
        <w:rPr>
          <w:rFonts w:cs="Arial"/>
          <w:szCs w:val="24"/>
        </w:rPr>
        <w:t xml:space="preserve">celular es reemplazada casi por completo, evitando la formación de cristales de hielo cuando el ovocito se introduce en </w:t>
      </w:r>
      <w:r>
        <w:rPr>
          <w:rFonts w:cs="Arial"/>
          <w:szCs w:val="24"/>
        </w:rPr>
        <w:t>N</w:t>
      </w:r>
      <w:r w:rsidRPr="00CD59C6">
        <w:rPr>
          <w:rFonts w:cs="Arial"/>
          <w:szCs w:val="24"/>
          <w:vertAlign w:val="subscript"/>
        </w:rPr>
        <w:t>2</w:t>
      </w:r>
      <w:r>
        <w:rPr>
          <w:rFonts w:cs="Arial"/>
          <w:szCs w:val="24"/>
        </w:rPr>
        <w:t>L</w:t>
      </w:r>
      <w:r w:rsidRPr="005C5E57">
        <w:rPr>
          <w:rFonts w:cs="Arial"/>
          <w:szCs w:val="24"/>
        </w:rPr>
        <w:t>. Además, la sacarosa actúa como crioprotector no permeable, generando un gradiente osmótico que favorece la deshidratación controlada de la célula y la reducción de su volumen</w:t>
      </w:r>
      <w:r>
        <w:rPr>
          <w:rFonts w:cs="Arial"/>
          <w:szCs w:val="24"/>
        </w:rPr>
        <w:t xml:space="preserve">. En esta solución </w:t>
      </w:r>
      <w:r w:rsidR="00A26A18">
        <w:rPr>
          <w:rFonts w:cs="Arial"/>
          <w:szCs w:val="24"/>
        </w:rPr>
        <w:t xml:space="preserve">los ovocitos </w:t>
      </w:r>
      <w:r>
        <w:rPr>
          <w:rFonts w:cs="Arial"/>
          <w:szCs w:val="24"/>
        </w:rPr>
        <w:t xml:space="preserve">permanecen de 45 a 60 </w:t>
      </w:r>
      <w:proofErr w:type="spellStart"/>
      <w:r w:rsidRPr="00C34443">
        <w:rPr>
          <w:rFonts w:cs="Arial"/>
          <w:szCs w:val="24"/>
        </w:rPr>
        <w:t>seg</w:t>
      </w:r>
      <w:proofErr w:type="spellEnd"/>
      <w:r>
        <w:rPr>
          <w:rFonts w:cs="Arial"/>
          <w:szCs w:val="24"/>
        </w:rPr>
        <w:t>.</w:t>
      </w:r>
    </w:p>
    <w:p w14:paraId="49B803AF" w14:textId="77777777" w:rsidR="00352F53" w:rsidRPr="005C5E57" w:rsidRDefault="00352F53" w:rsidP="00AB3E12">
      <w:pPr>
        <w:pStyle w:val="Prrafodelista"/>
        <w:spacing w:after="0"/>
        <w:ind w:left="284" w:firstLine="0"/>
        <w:rPr>
          <w:rFonts w:ascii="Times New Roman" w:hAnsi="Times New Roman" w:cs="Times New Roman"/>
        </w:rPr>
      </w:pPr>
    </w:p>
    <w:p w14:paraId="72761C20" w14:textId="1071E19E" w:rsidR="00F2355C" w:rsidRDefault="00F2355C" w:rsidP="00AB3E12">
      <w:pPr>
        <w:pStyle w:val="Ttulo2"/>
        <w:numPr>
          <w:ilvl w:val="0"/>
          <w:numId w:val="8"/>
        </w:numPr>
        <w:spacing w:before="0"/>
        <w:ind w:left="426" w:hanging="426"/>
        <w:rPr>
          <w:rFonts w:ascii="Arial" w:hAnsi="Arial" w:cs="Arial"/>
          <w:b/>
          <w:bCs/>
          <w:color w:val="auto"/>
          <w:sz w:val="24"/>
          <w:szCs w:val="24"/>
        </w:rPr>
      </w:pPr>
      <w:bookmarkStart w:id="12" w:name="_Toc234482452"/>
      <w:r w:rsidRPr="00F2355C">
        <w:rPr>
          <w:rFonts w:ascii="Arial" w:hAnsi="Arial" w:cs="Arial"/>
          <w:b/>
          <w:bCs/>
          <w:color w:val="auto"/>
          <w:sz w:val="24"/>
          <w:szCs w:val="24"/>
        </w:rPr>
        <w:t>Análisis estadístico</w:t>
      </w:r>
      <w:bookmarkEnd w:id="12"/>
    </w:p>
    <w:p w14:paraId="6F3C9C3D" w14:textId="30D1AE65" w:rsidR="00F2355C" w:rsidRDefault="00F2355C" w:rsidP="00AB3E12">
      <w:pPr>
        <w:spacing w:after="0"/>
        <w:ind w:firstLine="284"/>
      </w:pPr>
      <w:r w:rsidRPr="002023C4">
        <w:rPr>
          <w:rFonts w:cs="Arial"/>
          <w:szCs w:val="24"/>
        </w:rPr>
        <w:t xml:space="preserve">Para el análisis estadístico se utilizó el software IBM SPSS 28.0.1.0 (SPSS, Chicago, IL, </w:t>
      </w:r>
      <w:r w:rsidR="00A26A18" w:rsidRPr="002023C4">
        <w:rPr>
          <w:rFonts w:cs="Arial"/>
          <w:szCs w:val="24"/>
        </w:rPr>
        <w:t>EE.</w:t>
      </w:r>
      <w:r w:rsidR="00A26A18">
        <w:rPr>
          <w:rFonts w:cs="Arial"/>
          <w:szCs w:val="24"/>
        </w:rPr>
        <w:t xml:space="preserve"> </w:t>
      </w:r>
      <w:r w:rsidR="00A26A18" w:rsidRPr="002023C4">
        <w:rPr>
          <w:rFonts w:cs="Arial"/>
          <w:szCs w:val="24"/>
        </w:rPr>
        <w:t>UU.</w:t>
      </w:r>
      <w:r w:rsidRPr="002023C4">
        <w:rPr>
          <w:rFonts w:cs="Arial"/>
          <w:szCs w:val="24"/>
        </w:rPr>
        <w:t xml:space="preserve">). </w:t>
      </w:r>
      <w:r w:rsidRPr="001B2816">
        <w:rPr>
          <w:rFonts w:cs="Arial"/>
          <w:szCs w:val="24"/>
        </w:rPr>
        <w:t xml:space="preserve">Se compararon los datos de las variables experimentales para detectar diferencias estadísticamente significativas entre los grupos </w:t>
      </w:r>
      <w:r w:rsidRPr="00B864C0">
        <w:rPr>
          <w:rFonts w:cs="Arial"/>
          <w:szCs w:val="24"/>
        </w:rPr>
        <w:t>(</w:t>
      </w:r>
      <w:r w:rsidR="00B864C0" w:rsidRPr="00B864C0">
        <w:rPr>
          <w:rFonts w:cs="Arial"/>
          <w:szCs w:val="24"/>
        </w:rPr>
        <w:t>vacas 1 y 2</w:t>
      </w:r>
      <w:r w:rsidRPr="00B864C0">
        <w:rPr>
          <w:rFonts w:cs="Arial"/>
          <w:szCs w:val="24"/>
        </w:rPr>
        <w:t>).</w:t>
      </w:r>
      <w:r w:rsidRPr="001B2816">
        <w:rPr>
          <w:rFonts w:cs="Arial"/>
          <w:szCs w:val="24"/>
        </w:rPr>
        <w:t xml:space="preserve"> La normalidad y la homogeneidad de las varianzas se comprobaron mediante las pruebas de </w:t>
      </w:r>
      <w:r w:rsidRPr="00CD59C6">
        <w:rPr>
          <w:rFonts w:cs="Arial"/>
          <w:i/>
          <w:iCs/>
          <w:szCs w:val="24"/>
        </w:rPr>
        <w:t>Shapiro-Wilk</w:t>
      </w:r>
      <w:r w:rsidRPr="001B2816">
        <w:rPr>
          <w:rFonts w:cs="Arial"/>
          <w:szCs w:val="24"/>
        </w:rPr>
        <w:t xml:space="preserve"> y </w:t>
      </w:r>
      <w:r w:rsidRPr="00CD59C6">
        <w:rPr>
          <w:rFonts w:cs="Arial"/>
          <w:i/>
          <w:iCs/>
          <w:szCs w:val="24"/>
        </w:rPr>
        <w:t>Levene</w:t>
      </w:r>
      <w:r w:rsidRPr="001B2816">
        <w:rPr>
          <w:rFonts w:cs="Arial"/>
          <w:szCs w:val="24"/>
        </w:rPr>
        <w:t xml:space="preserve">, respectivamente. Tras ambas pruebas, se aplicó una prueba </w:t>
      </w:r>
      <w:r w:rsidRPr="00CD59C6">
        <w:rPr>
          <w:rFonts w:cs="Arial"/>
          <w:i/>
          <w:iCs/>
          <w:szCs w:val="24"/>
        </w:rPr>
        <w:t xml:space="preserve">t </w:t>
      </w:r>
      <w:r w:rsidRPr="001B2816">
        <w:rPr>
          <w:rFonts w:cs="Arial"/>
          <w:szCs w:val="24"/>
        </w:rPr>
        <w:t xml:space="preserve">de </w:t>
      </w:r>
      <w:r w:rsidRPr="00CD59C6">
        <w:rPr>
          <w:rFonts w:cs="Arial"/>
          <w:i/>
          <w:iCs/>
          <w:szCs w:val="24"/>
        </w:rPr>
        <w:t>Student</w:t>
      </w:r>
      <w:r w:rsidRPr="001B2816">
        <w:rPr>
          <w:rFonts w:cs="Arial"/>
          <w:szCs w:val="24"/>
        </w:rPr>
        <w:t xml:space="preserve">. Cuando </w:t>
      </w:r>
      <w:r>
        <w:rPr>
          <w:rFonts w:cs="Arial"/>
          <w:szCs w:val="24"/>
        </w:rPr>
        <w:t>los datos no eran normales ni se cumplía homogeneidad de las varianzas</w:t>
      </w:r>
      <w:r w:rsidRPr="001B2816">
        <w:rPr>
          <w:rFonts w:cs="Arial"/>
          <w:szCs w:val="24"/>
        </w:rPr>
        <w:t xml:space="preserve">, se utilizó la prueba no paramétrica de </w:t>
      </w:r>
      <w:r w:rsidRPr="00CD59C6">
        <w:rPr>
          <w:rFonts w:cs="Arial"/>
          <w:i/>
          <w:iCs/>
          <w:szCs w:val="24"/>
        </w:rPr>
        <w:t>Mann-Whitney</w:t>
      </w:r>
      <w:r w:rsidRPr="001B2816">
        <w:rPr>
          <w:rFonts w:cs="Arial"/>
          <w:szCs w:val="24"/>
        </w:rPr>
        <w:t xml:space="preserve">. Para la comparación de tres grupos independientes (2024 </w:t>
      </w:r>
      <w:r w:rsidRPr="00CD59C6">
        <w:rPr>
          <w:rFonts w:cs="Arial"/>
          <w:i/>
          <w:iCs/>
          <w:szCs w:val="24"/>
        </w:rPr>
        <w:t>vs.</w:t>
      </w:r>
      <w:r w:rsidRPr="001B2816">
        <w:rPr>
          <w:rFonts w:cs="Arial"/>
          <w:szCs w:val="24"/>
        </w:rPr>
        <w:t xml:space="preserve"> 2025 </w:t>
      </w:r>
      <w:r w:rsidRPr="00CD59C6">
        <w:rPr>
          <w:rFonts w:cs="Arial"/>
          <w:i/>
          <w:iCs/>
          <w:szCs w:val="24"/>
        </w:rPr>
        <w:t>vs</w:t>
      </w:r>
      <w:r w:rsidRPr="001B2816">
        <w:rPr>
          <w:rFonts w:cs="Arial"/>
          <w:szCs w:val="24"/>
        </w:rPr>
        <w:t>.</w:t>
      </w:r>
      <w:r>
        <w:rPr>
          <w:rFonts w:cs="Arial"/>
          <w:szCs w:val="24"/>
        </w:rPr>
        <w:t xml:space="preserve"> </w:t>
      </w:r>
      <w:r w:rsidRPr="001B2816">
        <w:rPr>
          <w:rFonts w:cs="Arial"/>
          <w:szCs w:val="24"/>
        </w:rPr>
        <w:t>2026</w:t>
      </w:r>
      <w:r w:rsidR="00B864C0">
        <w:rPr>
          <w:rFonts w:cs="Arial"/>
          <w:szCs w:val="24"/>
        </w:rPr>
        <w:t>, para la vaca 1</w:t>
      </w:r>
      <w:r w:rsidRPr="001B2816">
        <w:rPr>
          <w:rFonts w:cs="Arial"/>
          <w:szCs w:val="24"/>
        </w:rPr>
        <w:t xml:space="preserve"> se utilizó ANOVA de un factor cuando se cumplieron los supuestos de normalidad y homogeneidad de varianzas. En caso contrario, se empleó la prueba no paramétrica de </w:t>
      </w:r>
      <w:r w:rsidRPr="00CD59C6">
        <w:rPr>
          <w:rFonts w:cs="Arial"/>
          <w:i/>
          <w:iCs/>
          <w:szCs w:val="24"/>
        </w:rPr>
        <w:t>Kruskal-Wallis</w:t>
      </w:r>
      <w:r w:rsidRPr="001B2816">
        <w:rPr>
          <w:rFonts w:cs="Arial"/>
          <w:szCs w:val="24"/>
        </w:rPr>
        <w:t>. Cuando la prueba global resultó significativa, se realizaron comparaciones post hoc (</w:t>
      </w:r>
      <w:r w:rsidRPr="00CD59C6">
        <w:rPr>
          <w:rFonts w:cs="Arial"/>
          <w:i/>
          <w:iCs/>
          <w:szCs w:val="24"/>
        </w:rPr>
        <w:t>Tukey</w:t>
      </w:r>
      <w:r w:rsidRPr="001B2816">
        <w:rPr>
          <w:rFonts w:cs="Arial"/>
          <w:szCs w:val="24"/>
        </w:rPr>
        <w:t>) para identificar entre qu</w:t>
      </w:r>
      <w:r w:rsidR="00A26A18">
        <w:rPr>
          <w:rFonts w:cs="Arial"/>
          <w:szCs w:val="24"/>
        </w:rPr>
        <w:t>é</w:t>
      </w:r>
      <w:r w:rsidRPr="001B2816">
        <w:rPr>
          <w:rFonts w:cs="Arial"/>
          <w:szCs w:val="24"/>
        </w:rPr>
        <w:t xml:space="preserve"> grupos existían diferencias. Las diferencias se consideraron estadísticamente significativas con valor de </w:t>
      </w:r>
      <w:r w:rsidRPr="00C34443">
        <w:rPr>
          <w:rFonts w:cs="Arial"/>
          <w:i/>
          <w:iCs/>
          <w:szCs w:val="24"/>
        </w:rPr>
        <w:t>p</w:t>
      </w:r>
      <w:r>
        <w:rPr>
          <w:rFonts w:cs="Arial"/>
          <w:i/>
          <w:iCs/>
          <w:szCs w:val="24"/>
        </w:rPr>
        <w:t xml:space="preserve"> </w:t>
      </w:r>
      <w:r w:rsidRPr="00C34443">
        <w:rPr>
          <w:rFonts w:cs="Arial"/>
          <w:szCs w:val="24"/>
        </w:rPr>
        <w:t>&lt;</w:t>
      </w:r>
      <w:r>
        <w:rPr>
          <w:rFonts w:cs="Arial"/>
          <w:szCs w:val="24"/>
        </w:rPr>
        <w:t xml:space="preserve"> </w:t>
      </w:r>
      <w:r w:rsidRPr="00C34443">
        <w:rPr>
          <w:rFonts w:cs="Arial"/>
          <w:szCs w:val="24"/>
        </w:rPr>
        <w:t>0</w:t>
      </w:r>
      <w:r w:rsidR="00B864C0">
        <w:rPr>
          <w:rFonts w:cs="Arial"/>
          <w:szCs w:val="24"/>
        </w:rPr>
        <w:t>.</w:t>
      </w:r>
      <w:r w:rsidRPr="00C34443">
        <w:rPr>
          <w:rFonts w:cs="Arial"/>
          <w:szCs w:val="24"/>
        </w:rPr>
        <w:t>05</w:t>
      </w:r>
      <w:r w:rsidRPr="001B2816">
        <w:rPr>
          <w:rFonts w:cs="Arial"/>
          <w:szCs w:val="24"/>
        </w:rPr>
        <w:t>.</w:t>
      </w:r>
    </w:p>
    <w:p w14:paraId="573EB9CD" w14:textId="77777777" w:rsidR="00745662" w:rsidRPr="002A1713" w:rsidRDefault="00745662" w:rsidP="00AB3E12">
      <w:pPr>
        <w:pStyle w:val="Prrafodelista"/>
        <w:spacing w:after="0"/>
        <w:ind w:left="0" w:firstLine="425"/>
        <w:rPr>
          <w:rFonts w:cs="Arial"/>
          <w:szCs w:val="24"/>
        </w:rPr>
      </w:pPr>
    </w:p>
    <w:p w14:paraId="2EE4C134" w14:textId="77E41C10" w:rsidR="00F40350" w:rsidRDefault="00F40350" w:rsidP="00AB3E12">
      <w:pPr>
        <w:pStyle w:val="Ttulo1"/>
        <w:spacing w:before="0"/>
        <w:ind w:firstLine="0"/>
        <w:rPr>
          <w:rFonts w:ascii="Arial" w:hAnsi="Arial" w:cs="Arial"/>
          <w:b/>
          <w:bCs/>
          <w:color w:val="auto"/>
          <w:sz w:val="24"/>
          <w:szCs w:val="24"/>
        </w:rPr>
      </w:pPr>
      <w:bookmarkStart w:id="13" w:name="_Toc201764231"/>
      <w:r w:rsidRPr="002A1713">
        <w:rPr>
          <w:rFonts w:ascii="Arial" w:hAnsi="Arial" w:cs="Arial"/>
          <w:b/>
          <w:bCs/>
          <w:color w:val="auto"/>
          <w:sz w:val="24"/>
          <w:szCs w:val="24"/>
        </w:rPr>
        <w:t>RESULTADOS</w:t>
      </w:r>
      <w:bookmarkEnd w:id="13"/>
    </w:p>
    <w:p w14:paraId="0D2FBD01" w14:textId="77777777" w:rsidR="009368E8" w:rsidRPr="009368E8" w:rsidRDefault="009368E8" w:rsidP="00AB3E12">
      <w:pPr>
        <w:spacing w:after="0"/>
        <w:rPr>
          <w:lang w:eastAsia="es-ES"/>
        </w:rPr>
      </w:pPr>
    </w:p>
    <w:p w14:paraId="270918EB" w14:textId="62B22209" w:rsidR="009368E8" w:rsidRDefault="009368E8" w:rsidP="00AB3E12">
      <w:pPr>
        <w:pStyle w:val="Ttulo2"/>
        <w:numPr>
          <w:ilvl w:val="0"/>
          <w:numId w:val="12"/>
        </w:numPr>
        <w:spacing w:before="0"/>
        <w:ind w:left="426" w:hanging="426"/>
        <w:rPr>
          <w:rFonts w:ascii="Arial" w:hAnsi="Arial" w:cs="Arial"/>
          <w:b/>
          <w:bCs/>
          <w:color w:val="auto"/>
          <w:sz w:val="24"/>
          <w:szCs w:val="24"/>
        </w:rPr>
      </w:pPr>
      <w:bookmarkStart w:id="14" w:name="_Toc234482454"/>
      <w:r w:rsidRPr="009368E8">
        <w:rPr>
          <w:rFonts w:ascii="Arial" w:hAnsi="Arial" w:cs="Arial"/>
          <w:b/>
          <w:bCs/>
          <w:color w:val="auto"/>
          <w:sz w:val="24"/>
          <w:szCs w:val="24"/>
        </w:rPr>
        <w:lastRenderedPageBreak/>
        <w:t xml:space="preserve">Estimulación hormonal con </w:t>
      </w:r>
      <w:proofErr w:type="spellStart"/>
      <w:r w:rsidRPr="009368E8">
        <w:rPr>
          <w:rFonts w:ascii="Arial" w:hAnsi="Arial" w:cs="Arial"/>
          <w:b/>
          <w:bCs/>
          <w:color w:val="auto"/>
          <w:sz w:val="24"/>
          <w:szCs w:val="24"/>
        </w:rPr>
        <w:t>FSHrb</w:t>
      </w:r>
      <w:proofErr w:type="spellEnd"/>
      <w:r w:rsidRPr="009368E8">
        <w:rPr>
          <w:rFonts w:ascii="Arial" w:hAnsi="Arial" w:cs="Arial"/>
          <w:b/>
          <w:bCs/>
          <w:color w:val="auto"/>
          <w:sz w:val="24"/>
          <w:szCs w:val="24"/>
        </w:rPr>
        <w:t xml:space="preserve"> y complejo vitamínico AD</w:t>
      </w:r>
      <w:r w:rsidRPr="009368E8">
        <w:rPr>
          <w:rFonts w:ascii="Arial" w:hAnsi="Arial" w:cs="Arial"/>
          <w:b/>
          <w:bCs/>
          <w:color w:val="auto"/>
          <w:sz w:val="24"/>
          <w:szCs w:val="24"/>
          <w:vertAlign w:val="subscript"/>
        </w:rPr>
        <w:t>3</w:t>
      </w:r>
      <w:r w:rsidRPr="009368E8">
        <w:rPr>
          <w:rFonts w:ascii="Arial" w:hAnsi="Arial" w:cs="Arial"/>
          <w:b/>
          <w:bCs/>
          <w:color w:val="auto"/>
          <w:sz w:val="24"/>
          <w:szCs w:val="24"/>
        </w:rPr>
        <w:t>E</w:t>
      </w:r>
      <w:bookmarkEnd w:id="14"/>
    </w:p>
    <w:p w14:paraId="230DC936" w14:textId="31020908" w:rsidR="009368E8" w:rsidRDefault="009368E8" w:rsidP="00AB3E12">
      <w:pPr>
        <w:spacing w:after="0"/>
        <w:ind w:firstLine="284"/>
        <w:rPr>
          <w:rFonts w:cs="Arial"/>
          <w:szCs w:val="24"/>
        </w:rPr>
      </w:pPr>
      <w:r w:rsidRPr="00751D51">
        <w:rPr>
          <w:rFonts w:cs="Arial"/>
          <w:szCs w:val="24"/>
        </w:rPr>
        <w:t xml:space="preserve">Tras 4 sesiones de OPU por animal se obtuvieron un total de </w:t>
      </w:r>
      <w:r w:rsidRPr="00DF7ABD">
        <w:rPr>
          <w:rFonts w:cs="Arial"/>
          <w:szCs w:val="24"/>
        </w:rPr>
        <w:t>94</w:t>
      </w:r>
      <w:r w:rsidRPr="00DF7ABD">
        <w:rPr>
          <w:rFonts w:cs="Arial"/>
          <w:b/>
          <w:bCs/>
          <w:szCs w:val="24"/>
        </w:rPr>
        <w:t xml:space="preserve"> </w:t>
      </w:r>
      <w:r w:rsidRPr="00DF7ABD">
        <w:rPr>
          <w:rFonts w:cs="Arial"/>
          <w:szCs w:val="24"/>
        </w:rPr>
        <w:t>o</w:t>
      </w:r>
      <w:r w:rsidRPr="00AC7272">
        <w:rPr>
          <w:rFonts w:cs="Arial"/>
          <w:szCs w:val="24"/>
        </w:rPr>
        <w:t xml:space="preserve">vocitos, de los cuales </w:t>
      </w:r>
      <w:r w:rsidRPr="00DF7ABD">
        <w:rPr>
          <w:rFonts w:cs="Arial"/>
          <w:szCs w:val="24"/>
        </w:rPr>
        <w:t>81</w:t>
      </w:r>
      <w:r w:rsidRPr="00AC7272">
        <w:rPr>
          <w:rFonts w:cs="Arial"/>
          <w:b/>
          <w:bCs/>
          <w:szCs w:val="24"/>
        </w:rPr>
        <w:t xml:space="preserve"> </w:t>
      </w:r>
      <w:r w:rsidRPr="00AC7272">
        <w:rPr>
          <w:rFonts w:cs="Arial"/>
          <w:szCs w:val="24"/>
        </w:rPr>
        <w:t>(86</w:t>
      </w:r>
      <w:r w:rsidR="00B864C0">
        <w:rPr>
          <w:rFonts w:cs="Arial"/>
          <w:szCs w:val="24"/>
        </w:rPr>
        <w:t>.</w:t>
      </w:r>
      <w:r w:rsidRPr="00AC7272">
        <w:rPr>
          <w:rFonts w:cs="Arial"/>
          <w:szCs w:val="24"/>
        </w:rPr>
        <w:t xml:space="preserve">17%) correspondieron a </w:t>
      </w:r>
      <w:r w:rsidR="00B864C0">
        <w:rPr>
          <w:rFonts w:cs="Arial"/>
          <w:szCs w:val="24"/>
        </w:rPr>
        <w:t>la vaca 1</w:t>
      </w:r>
      <w:r w:rsidRPr="00AC7272">
        <w:rPr>
          <w:rFonts w:cs="Arial"/>
          <w:szCs w:val="24"/>
        </w:rPr>
        <w:t xml:space="preserve"> y 13</w:t>
      </w:r>
      <w:r w:rsidR="006A1414">
        <w:rPr>
          <w:rFonts w:cs="Arial"/>
          <w:szCs w:val="24"/>
        </w:rPr>
        <w:t xml:space="preserve"> ovocitos</w:t>
      </w:r>
      <w:r w:rsidRPr="00AC7272">
        <w:rPr>
          <w:rFonts w:cs="Arial"/>
          <w:szCs w:val="24"/>
        </w:rPr>
        <w:t xml:space="preserve"> (13</w:t>
      </w:r>
      <w:r w:rsidR="00B864C0">
        <w:rPr>
          <w:rFonts w:cs="Arial"/>
          <w:szCs w:val="24"/>
        </w:rPr>
        <w:t>.</w:t>
      </w:r>
      <w:r w:rsidRPr="00AC7272">
        <w:rPr>
          <w:rFonts w:cs="Arial"/>
          <w:szCs w:val="24"/>
        </w:rPr>
        <w:t xml:space="preserve">83%) a </w:t>
      </w:r>
      <w:r w:rsidR="00B864C0">
        <w:rPr>
          <w:rFonts w:cs="Arial"/>
          <w:szCs w:val="24"/>
        </w:rPr>
        <w:t>la 2</w:t>
      </w:r>
      <w:r w:rsidRPr="00AC7272">
        <w:rPr>
          <w:rFonts w:cs="Arial"/>
          <w:szCs w:val="24"/>
        </w:rPr>
        <w:t>. Del total de ovocitos obtenidos, 53 fueron viables (56</w:t>
      </w:r>
      <w:r w:rsidR="00B864C0">
        <w:rPr>
          <w:rFonts w:cs="Arial"/>
          <w:szCs w:val="24"/>
        </w:rPr>
        <w:t>.</w:t>
      </w:r>
      <w:r w:rsidRPr="00AC7272">
        <w:rPr>
          <w:rFonts w:cs="Arial"/>
          <w:szCs w:val="24"/>
        </w:rPr>
        <w:t>38%),</w:t>
      </w:r>
      <w:r w:rsidRPr="00751D51">
        <w:rPr>
          <w:rFonts w:cs="Arial"/>
          <w:szCs w:val="24"/>
        </w:rPr>
        <w:t xml:space="preserve"> correspondiendo 45 a</w:t>
      </w:r>
      <w:r w:rsidR="00B864C0">
        <w:rPr>
          <w:rFonts w:cs="Arial"/>
          <w:szCs w:val="24"/>
        </w:rPr>
        <w:t xml:space="preserve"> la vaca 1</w:t>
      </w:r>
      <w:r w:rsidRPr="00751D51">
        <w:rPr>
          <w:rFonts w:cs="Arial"/>
          <w:szCs w:val="24"/>
        </w:rPr>
        <w:t xml:space="preserve"> (84</w:t>
      </w:r>
      <w:r w:rsidR="00B864C0">
        <w:rPr>
          <w:rFonts w:cs="Arial"/>
          <w:szCs w:val="24"/>
        </w:rPr>
        <w:t>.</w:t>
      </w:r>
      <w:r w:rsidRPr="00751D51">
        <w:rPr>
          <w:rFonts w:cs="Arial"/>
          <w:szCs w:val="24"/>
        </w:rPr>
        <w:t xml:space="preserve">90% sobre el total de viables) y 8 a </w:t>
      </w:r>
      <w:r w:rsidR="00B864C0">
        <w:rPr>
          <w:rFonts w:cs="Arial"/>
          <w:szCs w:val="24"/>
        </w:rPr>
        <w:t>la vaca 2</w:t>
      </w:r>
      <w:r w:rsidRPr="00751D51">
        <w:rPr>
          <w:rFonts w:cs="Arial"/>
          <w:szCs w:val="24"/>
        </w:rPr>
        <w:t xml:space="preserve"> (15</w:t>
      </w:r>
      <w:r w:rsidR="00B864C0">
        <w:rPr>
          <w:rFonts w:cs="Arial"/>
          <w:szCs w:val="24"/>
        </w:rPr>
        <w:t>.</w:t>
      </w:r>
      <w:r w:rsidRPr="00751D51">
        <w:rPr>
          <w:rFonts w:cs="Arial"/>
          <w:szCs w:val="24"/>
        </w:rPr>
        <w:t>10% sobre el total de viables). La media</w:t>
      </w:r>
      <w:r w:rsidR="00A26A18">
        <w:rPr>
          <w:rFonts w:cs="Arial"/>
          <w:szCs w:val="24"/>
        </w:rPr>
        <w:t xml:space="preserve"> </w:t>
      </w:r>
      <w:r w:rsidRPr="00751D51">
        <w:rPr>
          <w:rFonts w:cs="Arial"/>
          <w:szCs w:val="24"/>
        </w:rPr>
        <w:t>±</w:t>
      </w:r>
      <w:r w:rsidR="00A26A18">
        <w:rPr>
          <w:rFonts w:cs="Arial"/>
          <w:szCs w:val="24"/>
        </w:rPr>
        <w:t xml:space="preserve"> </w:t>
      </w:r>
      <w:r w:rsidRPr="00751D51">
        <w:rPr>
          <w:rFonts w:cs="Arial"/>
          <w:szCs w:val="24"/>
        </w:rPr>
        <w:t xml:space="preserve">desviación estándar (DS) del total de ovocitos recuperados por sesión de OPU de </w:t>
      </w:r>
      <w:r w:rsidR="00B864C0">
        <w:rPr>
          <w:rFonts w:cs="Arial"/>
          <w:szCs w:val="24"/>
        </w:rPr>
        <w:t>la vaca 1</w:t>
      </w:r>
      <w:r w:rsidRPr="00751D51">
        <w:rPr>
          <w:rFonts w:cs="Arial"/>
          <w:szCs w:val="24"/>
        </w:rPr>
        <w:t xml:space="preserve"> fue de</w:t>
      </w:r>
      <w:r>
        <w:rPr>
          <w:rFonts w:cs="Arial"/>
          <w:szCs w:val="24"/>
        </w:rPr>
        <w:t xml:space="preserve"> </w:t>
      </w:r>
      <w:r w:rsidRPr="009142DE">
        <w:rPr>
          <w:rFonts w:cs="Arial"/>
          <w:szCs w:val="24"/>
        </w:rPr>
        <w:t>20</w:t>
      </w:r>
      <w:r w:rsidR="00B864C0">
        <w:rPr>
          <w:rFonts w:cs="Arial"/>
          <w:szCs w:val="24"/>
        </w:rPr>
        <w:t>.</w:t>
      </w:r>
      <w:r w:rsidRPr="009142DE">
        <w:rPr>
          <w:rFonts w:cs="Arial"/>
          <w:szCs w:val="24"/>
        </w:rPr>
        <w:t>25</w:t>
      </w:r>
      <w:r w:rsidR="00A26A18">
        <w:rPr>
          <w:rFonts w:cs="Arial"/>
          <w:szCs w:val="24"/>
        </w:rPr>
        <w:t xml:space="preserve"> </w:t>
      </w:r>
      <w:r w:rsidRPr="009142DE">
        <w:rPr>
          <w:rFonts w:cs="Arial"/>
          <w:szCs w:val="24"/>
        </w:rPr>
        <w:t>± 12</w:t>
      </w:r>
      <w:r w:rsidR="00B864C0">
        <w:rPr>
          <w:rFonts w:cs="Arial"/>
          <w:szCs w:val="24"/>
        </w:rPr>
        <w:t>.</w:t>
      </w:r>
      <w:r w:rsidRPr="009142DE">
        <w:rPr>
          <w:rFonts w:cs="Arial"/>
          <w:szCs w:val="24"/>
        </w:rPr>
        <w:t>71</w:t>
      </w:r>
      <w:r>
        <w:rPr>
          <w:rFonts w:cs="Arial"/>
          <w:szCs w:val="24"/>
        </w:rPr>
        <w:t xml:space="preserve"> y para </w:t>
      </w:r>
      <w:r w:rsidR="00B864C0">
        <w:rPr>
          <w:rFonts w:cs="Arial"/>
          <w:szCs w:val="24"/>
        </w:rPr>
        <w:t>la vaca 2</w:t>
      </w:r>
      <w:r>
        <w:rPr>
          <w:rFonts w:cs="Arial"/>
          <w:szCs w:val="24"/>
        </w:rPr>
        <w:t xml:space="preserve"> de </w:t>
      </w:r>
      <w:r w:rsidRPr="009142DE">
        <w:rPr>
          <w:rFonts w:cs="Arial"/>
          <w:szCs w:val="24"/>
        </w:rPr>
        <w:t>3</w:t>
      </w:r>
      <w:r w:rsidR="00B864C0">
        <w:rPr>
          <w:rFonts w:cs="Arial"/>
          <w:szCs w:val="24"/>
        </w:rPr>
        <w:t>.</w:t>
      </w:r>
      <w:r w:rsidRPr="009142DE">
        <w:rPr>
          <w:rFonts w:cs="Arial"/>
          <w:szCs w:val="24"/>
        </w:rPr>
        <w:t>25 ± 1</w:t>
      </w:r>
      <w:r w:rsidR="00B864C0">
        <w:rPr>
          <w:rFonts w:cs="Arial"/>
          <w:szCs w:val="24"/>
        </w:rPr>
        <w:t>.</w:t>
      </w:r>
      <w:r w:rsidRPr="009142DE">
        <w:rPr>
          <w:rFonts w:cs="Arial"/>
          <w:szCs w:val="24"/>
        </w:rPr>
        <w:t>71</w:t>
      </w:r>
      <w:r>
        <w:rPr>
          <w:rFonts w:cs="Arial"/>
          <w:szCs w:val="24"/>
        </w:rPr>
        <w:t xml:space="preserve">. A su vez, la media </w:t>
      </w:r>
      <w:r w:rsidRPr="009142DE">
        <w:rPr>
          <w:rFonts w:cs="Arial"/>
          <w:szCs w:val="24"/>
        </w:rPr>
        <w:t xml:space="preserve">± DS de ovocitos viables obtenidos por sesión de OPU de </w:t>
      </w:r>
      <w:r w:rsidR="00B864C0">
        <w:rPr>
          <w:rFonts w:cs="Arial"/>
          <w:szCs w:val="24"/>
        </w:rPr>
        <w:t>la vaca 1</w:t>
      </w:r>
      <w:r w:rsidRPr="009142DE">
        <w:rPr>
          <w:rFonts w:cs="Arial"/>
          <w:i/>
          <w:iCs/>
          <w:szCs w:val="24"/>
        </w:rPr>
        <w:t xml:space="preserve"> </w:t>
      </w:r>
      <w:r w:rsidRPr="009142DE">
        <w:rPr>
          <w:rFonts w:cs="Arial"/>
          <w:szCs w:val="24"/>
        </w:rPr>
        <w:t>fue</w:t>
      </w:r>
      <w:r>
        <w:rPr>
          <w:rFonts w:cs="Arial"/>
          <w:szCs w:val="24"/>
        </w:rPr>
        <w:t xml:space="preserve"> </w:t>
      </w:r>
      <w:r w:rsidRPr="009142DE">
        <w:rPr>
          <w:rFonts w:cs="Arial"/>
          <w:szCs w:val="24"/>
        </w:rPr>
        <w:t>11</w:t>
      </w:r>
      <w:r w:rsidR="00B864C0">
        <w:rPr>
          <w:rFonts w:cs="Arial"/>
          <w:szCs w:val="24"/>
        </w:rPr>
        <w:t>.</w:t>
      </w:r>
      <w:r w:rsidRPr="009142DE">
        <w:rPr>
          <w:rFonts w:cs="Arial"/>
          <w:szCs w:val="24"/>
        </w:rPr>
        <w:t>25 ± 12</w:t>
      </w:r>
      <w:r w:rsidR="00B864C0">
        <w:rPr>
          <w:rFonts w:cs="Arial"/>
          <w:szCs w:val="24"/>
        </w:rPr>
        <w:t>.</w:t>
      </w:r>
      <w:r w:rsidRPr="009142DE">
        <w:rPr>
          <w:rFonts w:cs="Arial"/>
          <w:szCs w:val="24"/>
        </w:rPr>
        <w:t>69</w:t>
      </w:r>
      <w:r>
        <w:rPr>
          <w:rFonts w:cs="Arial"/>
          <w:szCs w:val="24"/>
        </w:rPr>
        <w:t xml:space="preserve"> y </w:t>
      </w:r>
      <w:r w:rsidR="00C17768">
        <w:rPr>
          <w:rFonts w:cs="Arial"/>
          <w:szCs w:val="24"/>
        </w:rPr>
        <w:t xml:space="preserve">para </w:t>
      </w:r>
      <w:r w:rsidR="00B864C0">
        <w:rPr>
          <w:rFonts w:cs="Arial"/>
          <w:szCs w:val="24"/>
        </w:rPr>
        <w:t>la vaca 2</w:t>
      </w:r>
      <w:r w:rsidR="00C17768">
        <w:rPr>
          <w:rFonts w:cs="Arial"/>
          <w:szCs w:val="24"/>
        </w:rPr>
        <w:t xml:space="preserve"> </w:t>
      </w:r>
      <w:r>
        <w:rPr>
          <w:rFonts w:cs="Arial"/>
          <w:szCs w:val="24"/>
        </w:rPr>
        <w:t xml:space="preserve">de </w:t>
      </w:r>
      <w:r w:rsidRPr="009142DE">
        <w:rPr>
          <w:rFonts w:cs="Arial"/>
          <w:szCs w:val="24"/>
        </w:rPr>
        <w:t>2</w:t>
      </w:r>
      <w:r w:rsidR="00B864C0">
        <w:rPr>
          <w:rFonts w:cs="Arial"/>
          <w:szCs w:val="24"/>
        </w:rPr>
        <w:t>.</w:t>
      </w:r>
      <w:r w:rsidRPr="009142DE">
        <w:rPr>
          <w:rFonts w:cs="Arial"/>
          <w:szCs w:val="24"/>
        </w:rPr>
        <w:t>00 ± 1</w:t>
      </w:r>
      <w:r w:rsidR="00B864C0">
        <w:rPr>
          <w:rFonts w:cs="Arial"/>
          <w:szCs w:val="24"/>
        </w:rPr>
        <w:t>.</w:t>
      </w:r>
      <w:r w:rsidRPr="009142DE">
        <w:rPr>
          <w:rFonts w:cs="Arial"/>
          <w:szCs w:val="24"/>
        </w:rPr>
        <w:t>41</w:t>
      </w:r>
      <w:r w:rsidR="00C17768">
        <w:rPr>
          <w:rFonts w:cs="Arial"/>
          <w:szCs w:val="24"/>
        </w:rPr>
        <w:t>.</w:t>
      </w:r>
      <w:r>
        <w:rPr>
          <w:rFonts w:cs="Arial"/>
          <w:szCs w:val="24"/>
        </w:rPr>
        <w:t xml:space="preserve"> </w:t>
      </w:r>
      <w:r w:rsidRPr="00C80FFD">
        <w:rPr>
          <w:rFonts w:cs="Arial"/>
          <w:szCs w:val="24"/>
        </w:rPr>
        <w:t xml:space="preserve">En la </w:t>
      </w:r>
      <w:r w:rsidRPr="009368E8">
        <w:rPr>
          <w:rFonts w:cs="Arial"/>
          <w:szCs w:val="24"/>
        </w:rPr>
        <w:t>Tabla 3</w:t>
      </w:r>
      <w:r w:rsidRPr="00C80FFD">
        <w:rPr>
          <w:rFonts w:cs="Arial"/>
          <w:i/>
          <w:iCs/>
          <w:szCs w:val="24"/>
        </w:rPr>
        <w:t xml:space="preserve"> </w:t>
      </w:r>
      <w:r w:rsidRPr="00C80FFD">
        <w:rPr>
          <w:rFonts w:cs="Arial"/>
          <w:szCs w:val="24"/>
        </w:rPr>
        <w:t xml:space="preserve">se muestran los resultados de los ovocitos obtenidos por sesión de OPU en cada hembra donante y en la </w:t>
      </w:r>
      <w:r w:rsidRPr="009368E8">
        <w:rPr>
          <w:rFonts w:cs="Arial"/>
          <w:szCs w:val="24"/>
        </w:rPr>
        <w:t>Tabla 4</w:t>
      </w:r>
      <w:r w:rsidRPr="00C80FFD">
        <w:rPr>
          <w:rFonts w:cs="Arial"/>
          <w:i/>
          <w:iCs/>
          <w:szCs w:val="24"/>
        </w:rPr>
        <w:t xml:space="preserve"> </w:t>
      </w:r>
      <w:r w:rsidRPr="00C80FFD">
        <w:rPr>
          <w:rFonts w:cs="Arial"/>
          <w:szCs w:val="24"/>
        </w:rPr>
        <w:t xml:space="preserve">los resultados de los ovocitos que fueron </w:t>
      </w:r>
      <w:r>
        <w:rPr>
          <w:rFonts w:cs="Arial"/>
          <w:szCs w:val="24"/>
        </w:rPr>
        <w:t>vitrificados</w:t>
      </w:r>
      <w:r w:rsidRPr="00C80FFD">
        <w:rPr>
          <w:rFonts w:cs="Arial"/>
          <w:szCs w:val="24"/>
        </w:rPr>
        <w:t xml:space="preserve"> para cada animal y </w:t>
      </w:r>
      <w:r>
        <w:rPr>
          <w:rFonts w:cs="Arial"/>
          <w:szCs w:val="24"/>
        </w:rPr>
        <w:t>su</w:t>
      </w:r>
      <w:r w:rsidRPr="00C80FFD">
        <w:rPr>
          <w:rFonts w:cs="Arial"/>
          <w:szCs w:val="24"/>
        </w:rPr>
        <w:t>s porcentajes correspondientes.</w:t>
      </w:r>
    </w:p>
    <w:p w14:paraId="329C3132" w14:textId="211B5116" w:rsidR="009368E8" w:rsidRDefault="009368E8" w:rsidP="00AB3E12">
      <w:pPr>
        <w:spacing w:after="0"/>
        <w:ind w:firstLine="284"/>
        <w:rPr>
          <w:rFonts w:cs="Arial"/>
          <w:szCs w:val="24"/>
        </w:rPr>
      </w:pPr>
      <w:r w:rsidRPr="00D9230E">
        <w:rPr>
          <w:rFonts w:cs="Arial"/>
          <w:szCs w:val="24"/>
        </w:rPr>
        <w:t xml:space="preserve">Si tenemos en cuenta los ovocitos madurados </w:t>
      </w:r>
      <w:r w:rsidRPr="00D9230E">
        <w:rPr>
          <w:rFonts w:cs="Arial"/>
          <w:i/>
          <w:iCs/>
          <w:szCs w:val="24"/>
        </w:rPr>
        <w:t>in vivo</w:t>
      </w:r>
      <w:r w:rsidRPr="00D9230E">
        <w:rPr>
          <w:rFonts w:cs="Arial"/>
          <w:szCs w:val="24"/>
        </w:rPr>
        <w:t xml:space="preserve"> obtenidos por OPU, el número total de ovocitos ascendió a 98. De los cuales, </w:t>
      </w:r>
      <w:r w:rsidR="00B864C0">
        <w:rPr>
          <w:rFonts w:cs="Arial"/>
          <w:szCs w:val="24"/>
        </w:rPr>
        <w:t>la vaca 1</w:t>
      </w:r>
      <w:r w:rsidRPr="00D9230E">
        <w:rPr>
          <w:rFonts w:cs="Arial"/>
          <w:i/>
          <w:iCs/>
          <w:szCs w:val="24"/>
        </w:rPr>
        <w:t xml:space="preserve"> </w:t>
      </w:r>
      <w:r w:rsidRPr="00D9230E">
        <w:rPr>
          <w:rFonts w:cs="Arial"/>
          <w:szCs w:val="24"/>
        </w:rPr>
        <w:t xml:space="preserve">aportó 3 ovocitos madurados </w:t>
      </w:r>
      <w:r w:rsidRPr="00D9230E">
        <w:rPr>
          <w:rFonts w:cs="Arial"/>
          <w:i/>
          <w:iCs/>
          <w:szCs w:val="24"/>
        </w:rPr>
        <w:t xml:space="preserve">in vivo </w:t>
      </w:r>
      <w:r w:rsidRPr="00D9230E">
        <w:rPr>
          <w:rFonts w:cs="Arial"/>
          <w:szCs w:val="24"/>
        </w:rPr>
        <w:t>(en la 2ª sesión de OPU) para un total de 84 ovocitos totales (85</w:t>
      </w:r>
      <w:r w:rsidR="00B864C0">
        <w:rPr>
          <w:rFonts w:cs="Arial"/>
          <w:szCs w:val="24"/>
        </w:rPr>
        <w:t>.</w:t>
      </w:r>
      <w:r w:rsidRPr="00D9230E">
        <w:rPr>
          <w:rFonts w:cs="Arial"/>
          <w:szCs w:val="24"/>
        </w:rPr>
        <w:t>71%), con una media de 21</w:t>
      </w:r>
      <w:r w:rsidR="00B864C0">
        <w:rPr>
          <w:rFonts w:cs="Arial"/>
          <w:szCs w:val="24"/>
        </w:rPr>
        <w:t>.</w:t>
      </w:r>
      <w:r w:rsidRPr="00D9230E">
        <w:rPr>
          <w:rFonts w:cs="Arial"/>
          <w:szCs w:val="24"/>
        </w:rPr>
        <w:t>25 ± 1</w:t>
      </w:r>
      <w:r w:rsidR="00B864C0">
        <w:rPr>
          <w:rFonts w:cs="Arial"/>
          <w:szCs w:val="24"/>
        </w:rPr>
        <w:t>.</w:t>
      </w:r>
      <w:r w:rsidRPr="00D9230E">
        <w:rPr>
          <w:rFonts w:cs="Arial"/>
          <w:szCs w:val="24"/>
        </w:rPr>
        <w:t xml:space="preserve">26 por OPU. </w:t>
      </w:r>
      <w:r w:rsidR="00B864C0" w:rsidRPr="001707A0">
        <w:rPr>
          <w:rFonts w:cs="Arial"/>
          <w:szCs w:val="24"/>
        </w:rPr>
        <w:t xml:space="preserve">La </w:t>
      </w:r>
      <w:r w:rsidR="00B864C0" w:rsidRPr="00B864C0">
        <w:rPr>
          <w:rFonts w:cs="Arial"/>
          <w:szCs w:val="24"/>
        </w:rPr>
        <w:t xml:space="preserve">vaca 2 </w:t>
      </w:r>
      <w:r w:rsidRPr="00D9230E">
        <w:rPr>
          <w:rFonts w:cs="Arial"/>
          <w:szCs w:val="24"/>
        </w:rPr>
        <w:t>aportó 1</w:t>
      </w:r>
      <w:r w:rsidR="001A3E40">
        <w:rPr>
          <w:rFonts w:cs="Arial"/>
          <w:szCs w:val="24"/>
        </w:rPr>
        <w:t xml:space="preserve"> ovocito</w:t>
      </w:r>
      <w:r w:rsidRPr="00D9230E">
        <w:rPr>
          <w:rFonts w:cs="Arial"/>
          <w:szCs w:val="24"/>
        </w:rPr>
        <w:t xml:space="preserve"> (en la 2ª sesión de OPU), para un total de 14 ovocitos totales (14</w:t>
      </w:r>
      <w:r w:rsidR="00B864C0">
        <w:rPr>
          <w:rFonts w:cs="Arial"/>
          <w:szCs w:val="24"/>
        </w:rPr>
        <w:t>.</w:t>
      </w:r>
      <w:r w:rsidRPr="00D9230E">
        <w:rPr>
          <w:rFonts w:cs="Arial"/>
          <w:szCs w:val="24"/>
        </w:rPr>
        <w:t>28%) con una media de 3</w:t>
      </w:r>
      <w:r w:rsidR="00B864C0">
        <w:rPr>
          <w:rFonts w:cs="Arial"/>
          <w:szCs w:val="24"/>
        </w:rPr>
        <w:t>.</w:t>
      </w:r>
      <w:r w:rsidRPr="00D9230E">
        <w:rPr>
          <w:rFonts w:cs="Arial"/>
          <w:szCs w:val="24"/>
        </w:rPr>
        <w:t>50 ± 0</w:t>
      </w:r>
      <w:r w:rsidR="00B864C0">
        <w:rPr>
          <w:rFonts w:cs="Arial"/>
          <w:szCs w:val="24"/>
        </w:rPr>
        <w:t>.</w:t>
      </w:r>
      <w:r w:rsidRPr="00D9230E">
        <w:rPr>
          <w:rFonts w:cs="Arial"/>
          <w:szCs w:val="24"/>
        </w:rPr>
        <w:t>58 por sesión/OPU.</w:t>
      </w:r>
    </w:p>
    <w:p w14:paraId="0DC15D8B" w14:textId="27275D1D" w:rsidR="009368E8" w:rsidRDefault="009368E8" w:rsidP="00AB3E12">
      <w:pPr>
        <w:spacing w:after="0"/>
        <w:ind w:firstLine="284"/>
        <w:rPr>
          <w:rFonts w:cs="Arial"/>
          <w:szCs w:val="24"/>
        </w:rPr>
      </w:pPr>
      <w:r w:rsidRPr="00321D28">
        <w:rPr>
          <w:rFonts w:cs="Arial"/>
          <w:szCs w:val="24"/>
        </w:rPr>
        <w:t>Según l</w:t>
      </w:r>
      <w:r>
        <w:rPr>
          <w:rFonts w:cs="Arial"/>
          <w:szCs w:val="24"/>
        </w:rPr>
        <w:t>o</w:t>
      </w:r>
      <w:r w:rsidRPr="00321D28">
        <w:rPr>
          <w:rFonts w:cs="Arial"/>
          <w:szCs w:val="24"/>
        </w:rPr>
        <w:t xml:space="preserve">s resultados presentados en la </w:t>
      </w:r>
      <w:r w:rsidRPr="009368E8">
        <w:rPr>
          <w:rFonts w:cs="Arial"/>
          <w:szCs w:val="24"/>
        </w:rPr>
        <w:t xml:space="preserve">Tabla 5, </w:t>
      </w:r>
      <w:r>
        <w:rPr>
          <w:rFonts w:cs="Arial"/>
          <w:szCs w:val="24"/>
        </w:rPr>
        <w:t>n</w:t>
      </w:r>
      <w:r w:rsidRPr="008C13DF">
        <w:rPr>
          <w:rFonts w:cs="Arial"/>
          <w:szCs w:val="24"/>
        </w:rPr>
        <w:t xml:space="preserve">o se detectaron diferencias estadísticamente significativas en la mayoría de las categorías de calidad </w:t>
      </w:r>
      <w:proofErr w:type="spellStart"/>
      <w:r w:rsidRPr="008C13DF">
        <w:rPr>
          <w:rFonts w:cs="Arial"/>
          <w:szCs w:val="24"/>
        </w:rPr>
        <w:t>ovocitaria</w:t>
      </w:r>
      <w:proofErr w:type="spellEnd"/>
      <w:r w:rsidRPr="008C13DF">
        <w:rPr>
          <w:rFonts w:cs="Arial"/>
          <w:szCs w:val="24"/>
        </w:rPr>
        <w:t xml:space="preserve"> individual (</w:t>
      </w:r>
      <w:r>
        <w:rPr>
          <w:rFonts w:cs="Arial"/>
          <w:szCs w:val="24"/>
        </w:rPr>
        <w:t>Grado</w:t>
      </w:r>
      <w:r w:rsidRPr="008C13DF">
        <w:rPr>
          <w:rFonts w:cs="Arial"/>
          <w:szCs w:val="24"/>
        </w:rPr>
        <w:t>s I, II y III, Mad</w:t>
      </w:r>
      <w:r>
        <w:rPr>
          <w:rFonts w:cs="Arial"/>
          <w:szCs w:val="24"/>
        </w:rPr>
        <w:t xml:space="preserve">urados </w:t>
      </w:r>
      <w:r w:rsidRPr="002E321C">
        <w:rPr>
          <w:rFonts w:cs="Arial"/>
          <w:i/>
          <w:iCs/>
          <w:szCs w:val="24"/>
        </w:rPr>
        <w:t>in vivo</w:t>
      </w:r>
      <w:r w:rsidRPr="008C13DF">
        <w:rPr>
          <w:rFonts w:cs="Arial"/>
          <w:szCs w:val="24"/>
        </w:rPr>
        <w:t xml:space="preserve"> y Degenerados) entre </w:t>
      </w:r>
      <w:r w:rsidR="00B864C0">
        <w:rPr>
          <w:rFonts w:cs="Arial"/>
          <w:szCs w:val="24"/>
        </w:rPr>
        <w:t>las vacas 1 y 2</w:t>
      </w:r>
      <w:r w:rsidRPr="008C13DF">
        <w:rPr>
          <w:rFonts w:cs="Arial"/>
          <w:szCs w:val="24"/>
        </w:rPr>
        <w:t xml:space="preserve">, al presentar todas ellas un </w:t>
      </w:r>
      <w:r w:rsidRPr="00D42747">
        <w:rPr>
          <w:rFonts w:cs="Arial"/>
          <w:i/>
          <w:iCs/>
          <w:szCs w:val="24"/>
        </w:rPr>
        <w:t>p</w:t>
      </w:r>
      <w:r w:rsidRPr="008C13DF">
        <w:rPr>
          <w:rFonts w:cs="Arial"/>
          <w:szCs w:val="24"/>
        </w:rPr>
        <w:t>-valor superior a 0</w:t>
      </w:r>
      <w:r w:rsidR="00B864C0">
        <w:rPr>
          <w:rFonts w:cs="Arial"/>
          <w:szCs w:val="24"/>
        </w:rPr>
        <w:t>.</w:t>
      </w:r>
      <w:r w:rsidRPr="008C13DF">
        <w:rPr>
          <w:rFonts w:cs="Arial"/>
          <w:szCs w:val="24"/>
        </w:rPr>
        <w:t>05. Esto indicaría que, a nivel de proporciones de calidad específica, ambos animales mantienen una respuesta comparable</w:t>
      </w:r>
      <w:r>
        <w:rPr>
          <w:rFonts w:cs="Arial"/>
          <w:szCs w:val="24"/>
        </w:rPr>
        <w:t xml:space="preserve">. </w:t>
      </w:r>
      <w:r w:rsidRPr="008C13DF">
        <w:rPr>
          <w:rFonts w:cs="Arial"/>
          <w:szCs w:val="24"/>
        </w:rPr>
        <w:t xml:space="preserve">No obstante, se observó una diferencia estadísticamente significativa en el número total de ovocitos recuperados </w:t>
      </w:r>
      <w:r w:rsidR="00C17768">
        <w:rPr>
          <w:rFonts w:cs="Arial"/>
          <w:szCs w:val="24"/>
        </w:rPr>
        <w:t xml:space="preserve">entre las vacas donantes </w:t>
      </w:r>
      <w:r w:rsidRPr="008C13DF">
        <w:rPr>
          <w:rFonts w:cs="Arial"/>
          <w:szCs w:val="24"/>
        </w:rPr>
        <w:t>(</w:t>
      </w:r>
      <w:r w:rsidRPr="00BF690D">
        <w:rPr>
          <w:rFonts w:cs="Arial"/>
          <w:i/>
          <w:iCs/>
          <w:szCs w:val="24"/>
        </w:rPr>
        <w:t>p</w:t>
      </w:r>
      <w:r>
        <w:rPr>
          <w:rFonts w:cs="Arial"/>
          <w:i/>
          <w:iCs/>
          <w:szCs w:val="24"/>
        </w:rPr>
        <w:t xml:space="preserve"> </w:t>
      </w:r>
      <w:r w:rsidRPr="008C13DF">
        <w:rPr>
          <w:rFonts w:cs="Arial"/>
          <w:szCs w:val="24"/>
        </w:rPr>
        <w:t>=</w:t>
      </w:r>
      <w:r>
        <w:rPr>
          <w:rFonts w:cs="Arial"/>
          <w:szCs w:val="24"/>
        </w:rPr>
        <w:t xml:space="preserve"> </w:t>
      </w:r>
      <w:r w:rsidRPr="008C13DF">
        <w:rPr>
          <w:rFonts w:cs="Arial"/>
          <w:szCs w:val="24"/>
        </w:rPr>
        <w:t>0</w:t>
      </w:r>
      <w:r w:rsidR="00B864C0">
        <w:rPr>
          <w:rFonts w:cs="Arial"/>
          <w:szCs w:val="24"/>
        </w:rPr>
        <w:t>.</w:t>
      </w:r>
      <w:r w:rsidRPr="008C13DF">
        <w:rPr>
          <w:rFonts w:cs="Arial"/>
          <w:szCs w:val="24"/>
        </w:rPr>
        <w:t xml:space="preserve">038). </w:t>
      </w:r>
      <w:r w:rsidR="00B864C0" w:rsidRPr="00B864C0">
        <w:rPr>
          <w:rFonts w:cs="Arial"/>
          <w:szCs w:val="24"/>
        </w:rPr>
        <w:t>La vaca</w:t>
      </w:r>
      <w:r w:rsidR="00B864C0">
        <w:rPr>
          <w:rFonts w:cs="Arial"/>
          <w:i/>
          <w:iCs/>
          <w:szCs w:val="24"/>
        </w:rPr>
        <w:t xml:space="preserve"> </w:t>
      </w:r>
      <w:r w:rsidR="00B864C0" w:rsidRPr="001707A0">
        <w:rPr>
          <w:rFonts w:cs="Arial"/>
          <w:szCs w:val="24"/>
        </w:rPr>
        <w:t>1</w:t>
      </w:r>
      <w:r w:rsidRPr="001707A0">
        <w:rPr>
          <w:rFonts w:cs="Arial"/>
          <w:szCs w:val="24"/>
        </w:rPr>
        <w:t xml:space="preserve"> </w:t>
      </w:r>
      <w:r w:rsidRPr="008C13DF">
        <w:rPr>
          <w:rFonts w:cs="Arial"/>
          <w:szCs w:val="24"/>
        </w:rPr>
        <w:t>presentó una media de producción significativamente superior (20</w:t>
      </w:r>
      <w:r w:rsidR="00B864C0">
        <w:rPr>
          <w:rFonts w:cs="Arial"/>
          <w:szCs w:val="24"/>
        </w:rPr>
        <w:t>.</w:t>
      </w:r>
      <w:r w:rsidRPr="008C13DF">
        <w:rPr>
          <w:rFonts w:cs="Arial"/>
          <w:szCs w:val="24"/>
        </w:rPr>
        <w:t>25 ± 12</w:t>
      </w:r>
      <w:r w:rsidR="00B864C0">
        <w:rPr>
          <w:rFonts w:cs="Arial"/>
          <w:szCs w:val="24"/>
        </w:rPr>
        <w:t>.</w:t>
      </w:r>
      <w:r w:rsidRPr="008C13DF">
        <w:rPr>
          <w:rFonts w:cs="Arial"/>
          <w:szCs w:val="24"/>
        </w:rPr>
        <w:t xml:space="preserve">71) frente a </w:t>
      </w:r>
      <w:r w:rsidR="00B864C0">
        <w:rPr>
          <w:rFonts w:cs="Arial"/>
          <w:szCs w:val="24"/>
        </w:rPr>
        <w:t xml:space="preserve">la </w:t>
      </w:r>
      <w:r w:rsidR="006A1414">
        <w:rPr>
          <w:rFonts w:cs="Arial"/>
          <w:szCs w:val="24"/>
        </w:rPr>
        <w:t xml:space="preserve">vaca </w:t>
      </w:r>
      <w:r w:rsidR="00B864C0">
        <w:rPr>
          <w:rFonts w:cs="Arial"/>
          <w:szCs w:val="24"/>
        </w:rPr>
        <w:t>2</w:t>
      </w:r>
      <w:r w:rsidRPr="008C13DF">
        <w:rPr>
          <w:rFonts w:cs="Arial"/>
          <w:szCs w:val="24"/>
        </w:rPr>
        <w:t xml:space="preserve"> (3</w:t>
      </w:r>
      <w:r w:rsidR="00B864C0">
        <w:rPr>
          <w:rFonts w:cs="Arial"/>
          <w:szCs w:val="24"/>
        </w:rPr>
        <w:t>.</w:t>
      </w:r>
      <w:r w:rsidRPr="008C13DF">
        <w:rPr>
          <w:rFonts w:cs="Arial"/>
          <w:szCs w:val="24"/>
        </w:rPr>
        <w:t>25 ± 1</w:t>
      </w:r>
      <w:r w:rsidR="00B864C0">
        <w:rPr>
          <w:rFonts w:cs="Arial"/>
          <w:szCs w:val="24"/>
        </w:rPr>
        <w:t>.</w:t>
      </w:r>
      <w:r w:rsidRPr="008C13DF">
        <w:rPr>
          <w:rFonts w:cs="Arial"/>
          <w:szCs w:val="24"/>
        </w:rPr>
        <w:t xml:space="preserve">71), lo que demuestra una mayor respuesta a la </w:t>
      </w:r>
      <w:r>
        <w:rPr>
          <w:rFonts w:cs="Arial"/>
          <w:szCs w:val="24"/>
        </w:rPr>
        <w:t>FSHrb+</w:t>
      </w:r>
      <w:r w:rsidRPr="00D03FC7">
        <w:rPr>
          <w:rFonts w:cs="Arial"/>
          <w:szCs w:val="24"/>
        </w:rPr>
        <w:t>AD</w:t>
      </w:r>
      <w:r w:rsidRPr="00D03FC7">
        <w:rPr>
          <w:rFonts w:cs="Arial"/>
          <w:szCs w:val="24"/>
          <w:vertAlign w:val="subscript"/>
        </w:rPr>
        <w:t>3</w:t>
      </w:r>
      <w:r w:rsidRPr="00D03FC7">
        <w:rPr>
          <w:rFonts w:cs="Arial"/>
          <w:szCs w:val="24"/>
        </w:rPr>
        <w:t>E</w:t>
      </w:r>
      <w:r w:rsidRPr="008C13DF">
        <w:rPr>
          <w:rFonts w:cs="Arial"/>
          <w:szCs w:val="24"/>
        </w:rPr>
        <w:t xml:space="preserve"> por parte de </w:t>
      </w:r>
      <w:r w:rsidR="00B864C0">
        <w:rPr>
          <w:rFonts w:cs="Arial"/>
          <w:szCs w:val="24"/>
        </w:rPr>
        <w:t>la vaca 1</w:t>
      </w:r>
      <w:r>
        <w:rPr>
          <w:rFonts w:cs="Arial"/>
          <w:szCs w:val="24"/>
        </w:rPr>
        <w:t xml:space="preserve"> en comparación con </w:t>
      </w:r>
      <w:r w:rsidR="00B864C0">
        <w:rPr>
          <w:rFonts w:cs="Arial"/>
          <w:szCs w:val="24"/>
        </w:rPr>
        <w:t>la 2</w:t>
      </w:r>
      <w:r>
        <w:rPr>
          <w:rFonts w:cs="Arial"/>
          <w:szCs w:val="24"/>
        </w:rPr>
        <w:t>, motivada muy probablemente, por la m</w:t>
      </w:r>
      <w:r w:rsidRPr="00D03FC7">
        <w:rPr>
          <w:rFonts w:cs="Arial"/>
          <w:szCs w:val="24"/>
        </w:rPr>
        <w:t>ayor</w:t>
      </w:r>
      <w:r>
        <w:rPr>
          <w:rFonts w:cs="Arial"/>
          <w:szCs w:val="24"/>
        </w:rPr>
        <w:t xml:space="preserve"> edad de ésta última. </w:t>
      </w:r>
    </w:p>
    <w:p w14:paraId="62ECEE4A" w14:textId="77777777" w:rsidR="009368E8" w:rsidRDefault="009368E8" w:rsidP="00AB3E12">
      <w:pPr>
        <w:spacing w:after="0"/>
        <w:ind w:firstLine="284"/>
        <w:rPr>
          <w:rFonts w:cs="Arial"/>
          <w:szCs w:val="24"/>
        </w:rPr>
      </w:pPr>
    </w:p>
    <w:p w14:paraId="3835A762" w14:textId="4DE306C6" w:rsidR="009368E8" w:rsidRPr="009368E8" w:rsidRDefault="009368E8" w:rsidP="00AB3E12">
      <w:pPr>
        <w:pStyle w:val="Ttulo2"/>
        <w:spacing w:before="0"/>
        <w:ind w:left="426" w:hanging="426"/>
        <w:rPr>
          <w:rFonts w:ascii="Arial" w:hAnsi="Arial" w:cs="Arial"/>
          <w:b/>
          <w:bCs/>
          <w:color w:val="auto"/>
          <w:sz w:val="24"/>
          <w:szCs w:val="24"/>
        </w:rPr>
      </w:pPr>
      <w:bookmarkStart w:id="15" w:name="_Toc234482455"/>
      <w:r w:rsidRPr="009368E8">
        <w:rPr>
          <w:rFonts w:ascii="Arial" w:hAnsi="Arial" w:cs="Arial"/>
          <w:b/>
          <w:bCs/>
          <w:color w:val="auto"/>
          <w:sz w:val="24"/>
          <w:szCs w:val="24"/>
        </w:rPr>
        <w:lastRenderedPageBreak/>
        <w:t xml:space="preserve">2. Estudio comparativo </w:t>
      </w:r>
      <w:proofErr w:type="spellStart"/>
      <w:r w:rsidRPr="009368E8">
        <w:rPr>
          <w:rFonts w:ascii="Arial" w:hAnsi="Arial" w:cs="Arial"/>
          <w:b/>
          <w:bCs/>
          <w:color w:val="auto"/>
          <w:sz w:val="24"/>
          <w:szCs w:val="24"/>
        </w:rPr>
        <w:t>FSHp</w:t>
      </w:r>
      <w:proofErr w:type="spellEnd"/>
      <w:r w:rsidRPr="009368E8">
        <w:rPr>
          <w:rFonts w:ascii="Arial" w:hAnsi="Arial" w:cs="Arial"/>
          <w:b/>
          <w:bCs/>
          <w:color w:val="auto"/>
          <w:sz w:val="24"/>
          <w:szCs w:val="24"/>
        </w:rPr>
        <w:t xml:space="preserve"> </w:t>
      </w:r>
      <w:r w:rsidRPr="009368E8">
        <w:rPr>
          <w:rFonts w:ascii="Arial" w:hAnsi="Arial" w:cs="Arial"/>
          <w:b/>
          <w:bCs/>
          <w:i/>
          <w:iCs/>
          <w:color w:val="auto"/>
          <w:sz w:val="24"/>
          <w:szCs w:val="24"/>
        </w:rPr>
        <w:t xml:space="preserve">vs. </w:t>
      </w:r>
      <w:proofErr w:type="spellStart"/>
      <w:r w:rsidRPr="009368E8">
        <w:rPr>
          <w:rFonts w:ascii="Arial" w:hAnsi="Arial" w:cs="Arial"/>
          <w:b/>
          <w:bCs/>
          <w:color w:val="auto"/>
          <w:sz w:val="24"/>
          <w:szCs w:val="24"/>
        </w:rPr>
        <w:t>FSHrb</w:t>
      </w:r>
      <w:proofErr w:type="spellEnd"/>
      <w:r w:rsidRPr="009368E8">
        <w:rPr>
          <w:rFonts w:ascii="Arial" w:hAnsi="Arial" w:cs="Arial"/>
          <w:b/>
          <w:bCs/>
          <w:i/>
          <w:iCs/>
          <w:color w:val="auto"/>
          <w:sz w:val="24"/>
          <w:szCs w:val="24"/>
        </w:rPr>
        <w:t xml:space="preserve"> vs</w:t>
      </w:r>
      <w:r w:rsidRPr="009368E8">
        <w:rPr>
          <w:rFonts w:ascii="Arial" w:hAnsi="Arial" w:cs="Arial"/>
          <w:b/>
          <w:bCs/>
          <w:color w:val="auto"/>
          <w:sz w:val="24"/>
          <w:szCs w:val="24"/>
        </w:rPr>
        <w:t>. FSHrb+AD</w:t>
      </w:r>
      <w:r w:rsidRPr="009368E8">
        <w:rPr>
          <w:rFonts w:ascii="Arial" w:hAnsi="Arial" w:cs="Arial"/>
          <w:b/>
          <w:bCs/>
          <w:color w:val="auto"/>
          <w:sz w:val="24"/>
          <w:szCs w:val="24"/>
          <w:vertAlign w:val="subscript"/>
        </w:rPr>
        <w:t>3</w:t>
      </w:r>
      <w:r w:rsidRPr="009368E8">
        <w:rPr>
          <w:rFonts w:ascii="Arial" w:hAnsi="Arial" w:cs="Arial"/>
          <w:b/>
          <w:bCs/>
          <w:color w:val="auto"/>
          <w:sz w:val="24"/>
          <w:szCs w:val="24"/>
        </w:rPr>
        <w:t>E</w:t>
      </w:r>
      <w:bookmarkEnd w:id="15"/>
    </w:p>
    <w:p w14:paraId="7D633E2E" w14:textId="00BDFF02" w:rsidR="009368E8" w:rsidRDefault="009368E8" w:rsidP="00AB3E12">
      <w:pPr>
        <w:spacing w:after="0"/>
        <w:ind w:firstLine="284"/>
        <w:rPr>
          <w:rFonts w:cs="Arial"/>
          <w:szCs w:val="24"/>
        </w:rPr>
      </w:pPr>
      <w:r w:rsidRPr="00534954">
        <w:rPr>
          <w:rFonts w:cs="Arial"/>
          <w:szCs w:val="24"/>
        </w:rPr>
        <w:t xml:space="preserve">Se han comparado los resultados obtenidos en nuestro estudio con </w:t>
      </w:r>
      <w:r>
        <w:rPr>
          <w:rFonts w:cs="Arial"/>
          <w:szCs w:val="24"/>
        </w:rPr>
        <w:t xml:space="preserve">600 UI de </w:t>
      </w:r>
      <w:r w:rsidRPr="00534954">
        <w:rPr>
          <w:rFonts w:cs="Arial"/>
          <w:szCs w:val="24"/>
        </w:rPr>
        <w:t>FSHrb</w:t>
      </w:r>
      <w:r>
        <w:rPr>
          <w:rFonts w:cs="Arial"/>
          <w:szCs w:val="24"/>
        </w:rPr>
        <w:t>+AD</w:t>
      </w:r>
      <w:r w:rsidRPr="00F77C1B">
        <w:rPr>
          <w:rFonts w:cs="Arial"/>
          <w:szCs w:val="24"/>
          <w:vertAlign w:val="subscript"/>
        </w:rPr>
        <w:t>3</w:t>
      </w:r>
      <w:r>
        <w:rPr>
          <w:rFonts w:cs="Arial"/>
          <w:szCs w:val="24"/>
        </w:rPr>
        <w:t>E</w:t>
      </w:r>
      <w:r w:rsidRPr="00534954">
        <w:rPr>
          <w:rFonts w:cs="Arial"/>
          <w:szCs w:val="24"/>
        </w:rPr>
        <w:t xml:space="preserve"> con los del trabajo de </w:t>
      </w:r>
      <w:proofErr w:type="spellStart"/>
      <w:r w:rsidRPr="00534954">
        <w:rPr>
          <w:rFonts w:cs="Arial"/>
          <w:szCs w:val="24"/>
        </w:rPr>
        <w:t>Metony</w:t>
      </w:r>
      <w:proofErr w:type="spellEnd"/>
      <w:r w:rsidRPr="00534954">
        <w:rPr>
          <w:rFonts w:cs="Arial"/>
          <w:szCs w:val="24"/>
        </w:rPr>
        <w:t xml:space="preserve"> </w:t>
      </w:r>
      <w:r w:rsidRPr="009368E8">
        <w:rPr>
          <w:rFonts w:cs="Arial"/>
          <w:szCs w:val="24"/>
        </w:rPr>
        <w:t>et al.</w:t>
      </w:r>
      <w:r w:rsidRPr="00534954">
        <w:rPr>
          <w:rFonts w:cs="Arial"/>
          <w:i/>
          <w:iCs/>
          <w:szCs w:val="24"/>
        </w:rPr>
        <w:t xml:space="preserve"> </w:t>
      </w:r>
      <w:r w:rsidRPr="00534954">
        <w:rPr>
          <w:rFonts w:cs="Arial"/>
          <w:szCs w:val="24"/>
        </w:rPr>
        <w:t xml:space="preserve">(2025) realizado </w:t>
      </w:r>
      <w:r>
        <w:rPr>
          <w:rFonts w:cs="Arial"/>
          <w:szCs w:val="24"/>
        </w:rPr>
        <w:t xml:space="preserve">en 2024, </w:t>
      </w:r>
      <w:r w:rsidRPr="00534954">
        <w:rPr>
          <w:rFonts w:cs="Arial"/>
          <w:szCs w:val="24"/>
        </w:rPr>
        <w:t xml:space="preserve">con estimulación mediante </w:t>
      </w:r>
      <w:proofErr w:type="spellStart"/>
      <w:r w:rsidRPr="00534954">
        <w:rPr>
          <w:rFonts w:cs="Arial"/>
          <w:szCs w:val="24"/>
        </w:rPr>
        <w:t>FSHp</w:t>
      </w:r>
      <w:proofErr w:type="spellEnd"/>
      <w:r w:rsidRPr="00534954">
        <w:rPr>
          <w:rFonts w:cs="Arial"/>
          <w:szCs w:val="24"/>
        </w:rPr>
        <w:t xml:space="preserve"> (</w:t>
      </w:r>
      <w:proofErr w:type="spellStart"/>
      <w:r w:rsidRPr="00534954">
        <w:rPr>
          <w:rFonts w:cs="Arial"/>
          <w:szCs w:val="24"/>
        </w:rPr>
        <w:t>Pluset</w:t>
      </w:r>
      <w:proofErr w:type="spellEnd"/>
      <w:r w:rsidRPr="0016625F">
        <w:rPr>
          <w:rFonts w:cs="Arial"/>
          <w:szCs w:val="24"/>
          <w:vertAlign w:val="superscript"/>
        </w:rPr>
        <w:t>®</w:t>
      </w:r>
      <w:r w:rsidRPr="00534954">
        <w:rPr>
          <w:rFonts w:cs="Arial"/>
          <w:szCs w:val="24"/>
        </w:rPr>
        <w:t>) y</w:t>
      </w:r>
      <w:r>
        <w:rPr>
          <w:rFonts w:cs="Arial"/>
          <w:szCs w:val="24"/>
        </w:rPr>
        <w:t xml:space="preserve"> con el estudio de García-González </w:t>
      </w:r>
      <w:r w:rsidRPr="009368E8">
        <w:rPr>
          <w:rFonts w:cs="Arial"/>
          <w:szCs w:val="24"/>
        </w:rPr>
        <w:t xml:space="preserve">et al. </w:t>
      </w:r>
      <w:r w:rsidRPr="00C34443">
        <w:rPr>
          <w:rFonts w:cs="Arial"/>
          <w:szCs w:val="24"/>
        </w:rPr>
        <w:t>(2025)</w:t>
      </w:r>
      <w:r>
        <w:rPr>
          <w:rFonts w:cs="Arial"/>
          <w:szCs w:val="24"/>
        </w:rPr>
        <w:t xml:space="preserve"> usando 800 UI de </w:t>
      </w:r>
      <w:proofErr w:type="spellStart"/>
      <w:r>
        <w:rPr>
          <w:rFonts w:cs="Arial"/>
          <w:szCs w:val="24"/>
        </w:rPr>
        <w:t>FSHrb</w:t>
      </w:r>
      <w:proofErr w:type="spellEnd"/>
      <w:r>
        <w:rPr>
          <w:rFonts w:cs="Arial"/>
          <w:szCs w:val="24"/>
        </w:rPr>
        <w:t>.</w:t>
      </w:r>
      <w:r w:rsidRPr="00534954">
        <w:rPr>
          <w:rFonts w:cs="Arial"/>
          <w:szCs w:val="24"/>
        </w:rPr>
        <w:t xml:space="preserve"> </w:t>
      </w:r>
      <w:r>
        <w:rPr>
          <w:rFonts w:cs="Arial"/>
          <w:szCs w:val="24"/>
        </w:rPr>
        <w:t>Todas estas experiencias</w:t>
      </w:r>
      <w:r w:rsidRPr="00534954">
        <w:rPr>
          <w:rFonts w:cs="Arial"/>
          <w:szCs w:val="24"/>
        </w:rPr>
        <w:t xml:space="preserve"> se realizaron en </w:t>
      </w:r>
      <w:r w:rsidR="00057EAE">
        <w:rPr>
          <w:rFonts w:cs="Arial"/>
          <w:szCs w:val="24"/>
        </w:rPr>
        <w:t>el mismo animal</w:t>
      </w:r>
      <w:r>
        <w:rPr>
          <w:rFonts w:cs="Arial"/>
          <w:szCs w:val="24"/>
        </w:rPr>
        <w:t xml:space="preserve"> (</w:t>
      </w:r>
      <w:r w:rsidR="00B864C0">
        <w:rPr>
          <w:rFonts w:cs="Arial"/>
          <w:szCs w:val="24"/>
        </w:rPr>
        <w:t>vaca 1</w:t>
      </w:r>
      <w:r>
        <w:rPr>
          <w:rFonts w:cs="Arial"/>
          <w:szCs w:val="24"/>
        </w:rPr>
        <w:t>)</w:t>
      </w:r>
      <w:r w:rsidRPr="00534954">
        <w:rPr>
          <w:rFonts w:cs="Arial"/>
          <w:szCs w:val="24"/>
        </w:rPr>
        <w:t xml:space="preserve"> y </w:t>
      </w:r>
      <w:r>
        <w:rPr>
          <w:rFonts w:cs="Arial"/>
          <w:szCs w:val="24"/>
        </w:rPr>
        <w:t>los</w:t>
      </w:r>
      <w:r w:rsidRPr="00534954">
        <w:rPr>
          <w:rFonts w:cs="Arial"/>
          <w:szCs w:val="24"/>
        </w:rPr>
        <w:t xml:space="preserve"> protocolo</w:t>
      </w:r>
      <w:r>
        <w:rPr>
          <w:rFonts w:cs="Arial"/>
          <w:szCs w:val="24"/>
        </w:rPr>
        <w:t>s</w:t>
      </w:r>
      <w:r w:rsidRPr="00534954">
        <w:rPr>
          <w:rFonts w:cs="Arial"/>
          <w:szCs w:val="24"/>
        </w:rPr>
        <w:t xml:space="preserve"> hormonal</w:t>
      </w:r>
      <w:r>
        <w:rPr>
          <w:rFonts w:cs="Arial"/>
          <w:szCs w:val="24"/>
        </w:rPr>
        <w:t>es</w:t>
      </w:r>
      <w:r w:rsidRPr="00534954">
        <w:rPr>
          <w:rFonts w:cs="Arial"/>
          <w:szCs w:val="24"/>
        </w:rPr>
        <w:t xml:space="preserve"> se administr</w:t>
      </w:r>
      <w:r>
        <w:rPr>
          <w:rFonts w:cs="Arial"/>
          <w:szCs w:val="24"/>
        </w:rPr>
        <w:t xml:space="preserve">aron </w:t>
      </w:r>
      <w:r w:rsidRPr="00534954">
        <w:rPr>
          <w:rFonts w:cs="Arial"/>
          <w:szCs w:val="24"/>
        </w:rPr>
        <w:t>durante los mismos meses, pero con un año de diferencia</w:t>
      </w:r>
      <w:r>
        <w:rPr>
          <w:rFonts w:cs="Arial"/>
          <w:szCs w:val="24"/>
        </w:rPr>
        <w:t xml:space="preserve"> entre cada uno y pasando de realizar 1 sesión de OPU/semana en los años 2024 y 2025; a 2 sesiones de OPU/semana en 2026</w:t>
      </w:r>
      <w:r w:rsidRPr="00534954">
        <w:rPr>
          <w:rFonts w:cs="Arial"/>
          <w:szCs w:val="24"/>
        </w:rPr>
        <w:t>.</w:t>
      </w:r>
    </w:p>
    <w:p w14:paraId="66727787" w14:textId="6C989746" w:rsidR="009368E8" w:rsidRPr="008F754E" w:rsidRDefault="009368E8" w:rsidP="00AB3E12">
      <w:pPr>
        <w:spacing w:after="0"/>
        <w:ind w:firstLine="284"/>
        <w:rPr>
          <w:rFonts w:cs="Arial"/>
          <w:szCs w:val="24"/>
        </w:rPr>
      </w:pPr>
      <w:r>
        <w:rPr>
          <w:rFonts w:cs="Arial"/>
          <w:szCs w:val="24"/>
        </w:rPr>
        <w:t xml:space="preserve">En la </w:t>
      </w:r>
      <w:r w:rsidRPr="009368E8">
        <w:rPr>
          <w:rFonts w:cs="Arial"/>
          <w:szCs w:val="24"/>
        </w:rPr>
        <w:t xml:space="preserve">Tabla 6 </w:t>
      </w:r>
      <w:r>
        <w:rPr>
          <w:rFonts w:cs="Arial"/>
          <w:szCs w:val="24"/>
        </w:rPr>
        <w:t>observamos que</w:t>
      </w:r>
      <w:r w:rsidRPr="0017433F">
        <w:rPr>
          <w:rFonts w:cs="Arial"/>
          <w:szCs w:val="24"/>
        </w:rPr>
        <w:t>,</w:t>
      </w:r>
      <w:r>
        <w:rPr>
          <w:rFonts w:cs="Arial"/>
          <w:szCs w:val="24"/>
        </w:rPr>
        <w:t xml:space="preserve"> a</w:t>
      </w:r>
      <w:r w:rsidRPr="006614CE">
        <w:rPr>
          <w:rFonts w:cs="Arial"/>
          <w:szCs w:val="24"/>
        </w:rPr>
        <w:t xml:space="preserve">unque estadísticamente no hay diferencias significativas </w:t>
      </w:r>
      <w:r>
        <w:rPr>
          <w:rFonts w:cs="Arial"/>
          <w:szCs w:val="24"/>
        </w:rPr>
        <w:t xml:space="preserve">entre tratamientos </w:t>
      </w:r>
      <w:r w:rsidRPr="006614CE">
        <w:rPr>
          <w:rFonts w:cs="Arial"/>
          <w:szCs w:val="24"/>
        </w:rPr>
        <w:t>(</w:t>
      </w:r>
      <w:r w:rsidRPr="0017433F">
        <w:rPr>
          <w:rFonts w:cs="Arial"/>
          <w:i/>
          <w:iCs/>
          <w:szCs w:val="24"/>
        </w:rPr>
        <w:t>p</w:t>
      </w:r>
      <w:r>
        <w:rPr>
          <w:rFonts w:cs="Arial"/>
          <w:i/>
          <w:iCs/>
          <w:szCs w:val="24"/>
        </w:rPr>
        <w:t xml:space="preserve"> </w:t>
      </w:r>
      <w:r w:rsidRPr="006614CE">
        <w:rPr>
          <w:rFonts w:cs="Arial"/>
          <w:szCs w:val="24"/>
        </w:rPr>
        <w:t>&gt;</w:t>
      </w:r>
      <w:r>
        <w:rPr>
          <w:rFonts w:cs="Arial"/>
          <w:szCs w:val="24"/>
        </w:rPr>
        <w:t xml:space="preserve"> </w:t>
      </w:r>
      <w:r w:rsidRPr="006614CE">
        <w:rPr>
          <w:rFonts w:cs="Arial"/>
          <w:szCs w:val="24"/>
        </w:rPr>
        <w:t>0</w:t>
      </w:r>
      <w:r w:rsidR="00B864C0">
        <w:rPr>
          <w:rFonts w:cs="Arial"/>
          <w:szCs w:val="24"/>
        </w:rPr>
        <w:t>.</w:t>
      </w:r>
      <w:r w:rsidRPr="006614CE">
        <w:rPr>
          <w:rFonts w:cs="Arial"/>
          <w:szCs w:val="24"/>
        </w:rPr>
        <w:t>05), las variaciones numéricas son marcadas</w:t>
      </w:r>
      <w:r>
        <w:rPr>
          <w:rFonts w:cs="Arial"/>
          <w:szCs w:val="24"/>
        </w:rPr>
        <w:t xml:space="preserve">. </w:t>
      </w:r>
      <w:r w:rsidRPr="001A3E40">
        <w:rPr>
          <w:rFonts w:cs="Arial"/>
          <w:szCs w:val="24"/>
        </w:rPr>
        <w:t>El n</w:t>
      </w:r>
      <w:r w:rsidR="001A3E40">
        <w:rPr>
          <w:rFonts w:cs="Arial"/>
          <w:szCs w:val="24"/>
        </w:rPr>
        <w:t>úmero</w:t>
      </w:r>
      <w:r w:rsidRPr="001A3E40">
        <w:rPr>
          <w:rFonts w:cs="Arial"/>
          <w:szCs w:val="24"/>
        </w:rPr>
        <w:t xml:space="preserve"> total de ovocitos obtenidos </w:t>
      </w:r>
      <w:r w:rsidR="001A3E40" w:rsidRPr="001A3E40">
        <w:rPr>
          <w:rFonts w:cs="Arial"/>
          <w:szCs w:val="24"/>
        </w:rPr>
        <w:t xml:space="preserve">con </w:t>
      </w:r>
      <w:proofErr w:type="spellStart"/>
      <w:r w:rsidR="001A3E40" w:rsidRPr="001A3E40">
        <w:rPr>
          <w:rFonts w:cs="Arial"/>
          <w:szCs w:val="24"/>
        </w:rPr>
        <w:t>FSHp</w:t>
      </w:r>
      <w:proofErr w:type="spellEnd"/>
      <w:r w:rsidR="001A3E40" w:rsidRPr="001A3E40">
        <w:rPr>
          <w:rFonts w:cs="Arial"/>
          <w:szCs w:val="24"/>
        </w:rPr>
        <w:t xml:space="preserve"> en 2024,</w:t>
      </w:r>
      <w:r w:rsidR="001A3E40">
        <w:rPr>
          <w:rFonts w:cs="Arial"/>
          <w:szCs w:val="24"/>
        </w:rPr>
        <w:t xml:space="preserve"> </w:t>
      </w:r>
      <w:r w:rsidRPr="001A3E40">
        <w:rPr>
          <w:rFonts w:cs="Arial"/>
          <w:szCs w:val="24"/>
        </w:rPr>
        <w:t>fue de 37</w:t>
      </w:r>
      <w:r w:rsidR="001A3E40">
        <w:rPr>
          <w:rFonts w:cs="Arial"/>
          <w:szCs w:val="24"/>
        </w:rPr>
        <w:t xml:space="preserve">, </w:t>
      </w:r>
      <w:r w:rsidR="001A3E40" w:rsidRPr="001A3E40">
        <w:rPr>
          <w:rFonts w:cs="Arial"/>
          <w:szCs w:val="24"/>
        </w:rPr>
        <w:t xml:space="preserve">con </w:t>
      </w:r>
      <w:proofErr w:type="spellStart"/>
      <w:r w:rsidR="001A3E40" w:rsidRPr="001A3E40">
        <w:rPr>
          <w:rFonts w:cs="Arial"/>
          <w:szCs w:val="24"/>
        </w:rPr>
        <w:t>FSHrb</w:t>
      </w:r>
      <w:proofErr w:type="spellEnd"/>
      <w:r w:rsidR="001A3E40" w:rsidRPr="001A3E40">
        <w:rPr>
          <w:rFonts w:cs="Arial"/>
          <w:szCs w:val="24"/>
        </w:rPr>
        <w:t xml:space="preserve"> en 2025</w:t>
      </w:r>
      <w:r w:rsidR="00C17768">
        <w:rPr>
          <w:rFonts w:cs="Arial"/>
          <w:szCs w:val="24"/>
        </w:rPr>
        <w:t>,</w:t>
      </w:r>
      <w:r w:rsidR="001A3E40">
        <w:rPr>
          <w:rFonts w:cs="Arial"/>
          <w:szCs w:val="24"/>
        </w:rPr>
        <w:t xml:space="preserve"> fueron </w:t>
      </w:r>
      <w:r w:rsidRPr="001A3E40">
        <w:rPr>
          <w:rFonts w:cs="Arial"/>
          <w:szCs w:val="24"/>
        </w:rPr>
        <w:t>47</w:t>
      </w:r>
      <w:r w:rsidR="001A3E40">
        <w:rPr>
          <w:rFonts w:cs="Arial"/>
          <w:szCs w:val="24"/>
        </w:rPr>
        <w:t xml:space="preserve"> los ovocitos obtenidos</w:t>
      </w:r>
      <w:r w:rsidRPr="001A3E40">
        <w:rPr>
          <w:rFonts w:cs="Arial"/>
          <w:szCs w:val="24"/>
        </w:rPr>
        <w:t xml:space="preserve"> y en 2026</w:t>
      </w:r>
      <w:r w:rsidR="001A3E40">
        <w:rPr>
          <w:rFonts w:cs="Arial"/>
          <w:szCs w:val="24"/>
        </w:rPr>
        <w:t>, con FSHrb+AD</w:t>
      </w:r>
      <w:r w:rsidR="001A3E40" w:rsidRPr="001A3E40">
        <w:rPr>
          <w:rFonts w:cs="Arial"/>
          <w:szCs w:val="24"/>
          <w:vertAlign w:val="subscript"/>
        </w:rPr>
        <w:t>3</w:t>
      </w:r>
      <w:r w:rsidR="001A3E40">
        <w:rPr>
          <w:rFonts w:cs="Arial"/>
          <w:szCs w:val="24"/>
        </w:rPr>
        <w:t>E, se obtuvieron 81 ovocitos</w:t>
      </w:r>
      <w:r w:rsidRPr="001A3E40">
        <w:rPr>
          <w:rFonts w:cs="Arial"/>
          <w:szCs w:val="24"/>
        </w:rPr>
        <w:t xml:space="preserve">. Este último resultado supone un incremento del 119% con respecto al primer tratamiento y con un mismo número de sesiones </w:t>
      </w:r>
      <w:r w:rsidR="00C17768">
        <w:rPr>
          <w:rFonts w:cs="Arial"/>
          <w:szCs w:val="24"/>
        </w:rPr>
        <w:t xml:space="preserve">totales </w:t>
      </w:r>
      <w:r w:rsidRPr="001A3E40">
        <w:rPr>
          <w:rFonts w:cs="Arial"/>
          <w:szCs w:val="24"/>
        </w:rPr>
        <w:t>de OPU, variando únicamente la separación entre las mismas.</w:t>
      </w:r>
      <w:r w:rsidR="001A3E40">
        <w:rPr>
          <w:rFonts w:cs="Arial"/>
          <w:szCs w:val="24"/>
        </w:rPr>
        <w:t xml:space="preserve"> </w:t>
      </w:r>
      <w:r>
        <w:rPr>
          <w:rFonts w:cs="Arial"/>
          <w:szCs w:val="24"/>
        </w:rPr>
        <w:t>E</w:t>
      </w:r>
      <w:r w:rsidRPr="008D07CA">
        <w:rPr>
          <w:rFonts w:cs="Arial"/>
          <w:szCs w:val="24"/>
        </w:rPr>
        <w:t>l n</w:t>
      </w:r>
      <w:r w:rsidR="001A3E40">
        <w:rPr>
          <w:rFonts w:cs="Arial"/>
          <w:szCs w:val="24"/>
        </w:rPr>
        <w:t>úmero</w:t>
      </w:r>
      <w:r w:rsidRPr="008D07CA">
        <w:rPr>
          <w:rFonts w:cs="Arial"/>
          <w:szCs w:val="24"/>
        </w:rPr>
        <w:t xml:space="preserve"> de ovocitos </w:t>
      </w:r>
      <w:r>
        <w:rPr>
          <w:rFonts w:cs="Arial"/>
          <w:szCs w:val="24"/>
        </w:rPr>
        <w:t>Grado</w:t>
      </w:r>
      <w:r w:rsidRPr="008D07CA">
        <w:rPr>
          <w:rFonts w:cs="Arial"/>
          <w:szCs w:val="24"/>
        </w:rPr>
        <w:t xml:space="preserve"> I pasó de 4 con </w:t>
      </w:r>
      <w:proofErr w:type="spellStart"/>
      <w:r w:rsidRPr="008D07CA">
        <w:rPr>
          <w:rFonts w:cs="Arial"/>
          <w:szCs w:val="24"/>
        </w:rPr>
        <w:t>FSHp</w:t>
      </w:r>
      <w:proofErr w:type="spellEnd"/>
      <w:r w:rsidRPr="008D07CA">
        <w:rPr>
          <w:rFonts w:cs="Arial"/>
          <w:szCs w:val="24"/>
        </w:rPr>
        <w:t xml:space="preserve"> a 10 con el uso de FSHrb+AD</w:t>
      </w:r>
      <w:r w:rsidRPr="00F77C1B">
        <w:rPr>
          <w:rFonts w:cs="Arial"/>
          <w:szCs w:val="24"/>
          <w:vertAlign w:val="subscript"/>
        </w:rPr>
        <w:t>3</w:t>
      </w:r>
      <w:r w:rsidRPr="008D07CA">
        <w:rPr>
          <w:rFonts w:cs="Arial"/>
          <w:szCs w:val="24"/>
        </w:rPr>
        <w:t>E</w:t>
      </w:r>
      <w:r>
        <w:rPr>
          <w:rFonts w:cs="Arial"/>
          <w:szCs w:val="24"/>
        </w:rPr>
        <w:t xml:space="preserve">. </w:t>
      </w:r>
      <w:r w:rsidR="001A3E40">
        <w:rPr>
          <w:rFonts w:cs="Arial"/>
          <w:szCs w:val="24"/>
        </w:rPr>
        <w:t>Finalmente, e</w:t>
      </w:r>
      <w:r w:rsidRPr="008F754E">
        <w:rPr>
          <w:rFonts w:cs="Arial"/>
          <w:szCs w:val="24"/>
        </w:rPr>
        <w:t>l n</w:t>
      </w:r>
      <w:r w:rsidR="001A3E40">
        <w:rPr>
          <w:rFonts w:cs="Arial"/>
          <w:szCs w:val="24"/>
        </w:rPr>
        <w:t>úmero</w:t>
      </w:r>
      <w:r w:rsidRPr="008F754E">
        <w:rPr>
          <w:rFonts w:cs="Arial"/>
          <w:szCs w:val="24"/>
        </w:rPr>
        <w:t xml:space="preserve"> total de ovocitos viables </w:t>
      </w:r>
      <w:r w:rsidR="00057EAE">
        <w:rPr>
          <w:rFonts w:cs="Arial"/>
          <w:szCs w:val="24"/>
        </w:rPr>
        <w:t>varió</w:t>
      </w:r>
      <w:r w:rsidRPr="008F754E">
        <w:rPr>
          <w:rFonts w:cs="Arial"/>
          <w:szCs w:val="24"/>
        </w:rPr>
        <w:t xml:space="preserve"> de 2</w:t>
      </w:r>
      <w:r>
        <w:rPr>
          <w:rFonts w:cs="Arial"/>
          <w:szCs w:val="24"/>
        </w:rPr>
        <w:t>4</w:t>
      </w:r>
      <w:r w:rsidRPr="008F754E">
        <w:rPr>
          <w:rFonts w:cs="Arial"/>
          <w:szCs w:val="24"/>
        </w:rPr>
        <w:t xml:space="preserve"> en 20</w:t>
      </w:r>
      <w:r>
        <w:rPr>
          <w:rFonts w:cs="Arial"/>
          <w:szCs w:val="24"/>
        </w:rPr>
        <w:t>2</w:t>
      </w:r>
      <w:r w:rsidRPr="008F754E">
        <w:rPr>
          <w:rFonts w:cs="Arial"/>
          <w:szCs w:val="24"/>
        </w:rPr>
        <w:t>5 a 45 en 2026</w:t>
      </w:r>
      <w:r>
        <w:rPr>
          <w:rFonts w:cs="Arial"/>
          <w:szCs w:val="24"/>
        </w:rPr>
        <w:t xml:space="preserve">, </w:t>
      </w:r>
      <w:r w:rsidRPr="00C34443">
        <w:rPr>
          <w:rFonts w:cs="Arial"/>
          <w:szCs w:val="24"/>
        </w:rPr>
        <w:t>con el uso de FSHrb+AD</w:t>
      </w:r>
      <w:r w:rsidRPr="00C34443">
        <w:rPr>
          <w:rFonts w:cs="Arial"/>
          <w:szCs w:val="24"/>
          <w:vertAlign w:val="subscript"/>
        </w:rPr>
        <w:t>3</w:t>
      </w:r>
      <w:r w:rsidRPr="00C34443">
        <w:rPr>
          <w:rFonts w:cs="Arial"/>
          <w:szCs w:val="24"/>
        </w:rPr>
        <w:t>E,</w:t>
      </w:r>
      <w:r w:rsidRPr="008F754E">
        <w:rPr>
          <w:rFonts w:cs="Arial"/>
          <w:szCs w:val="24"/>
        </w:rPr>
        <w:t xml:space="preserve"> lo que supone un incremento del </w:t>
      </w:r>
      <w:r w:rsidRPr="00E80768">
        <w:rPr>
          <w:rFonts w:cs="Arial"/>
          <w:szCs w:val="24"/>
        </w:rPr>
        <w:t>87</w:t>
      </w:r>
      <w:r w:rsidR="00B864C0">
        <w:rPr>
          <w:rFonts w:cs="Arial"/>
          <w:szCs w:val="24"/>
        </w:rPr>
        <w:t>.</w:t>
      </w:r>
      <w:r w:rsidRPr="00E80768">
        <w:rPr>
          <w:rFonts w:cs="Arial"/>
          <w:szCs w:val="24"/>
        </w:rPr>
        <w:t>50%.</w:t>
      </w:r>
    </w:p>
    <w:p w14:paraId="61311132" w14:textId="2F3A7CFC" w:rsidR="00C92EAE" w:rsidRPr="002A1713" w:rsidRDefault="00C92EAE" w:rsidP="00AB3E12">
      <w:pPr>
        <w:tabs>
          <w:tab w:val="left" w:pos="567"/>
        </w:tabs>
        <w:spacing w:after="0"/>
        <w:ind w:firstLine="426"/>
        <w:rPr>
          <w:rFonts w:cs="Arial"/>
          <w:b/>
          <w:szCs w:val="24"/>
        </w:rPr>
      </w:pPr>
    </w:p>
    <w:p w14:paraId="6366B439" w14:textId="278A1D93" w:rsidR="00C27F07" w:rsidRPr="002A1713" w:rsidRDefault="00745662" w:rsidP="00AB3E12">
      <w:pPr>
        <w:pStyle w:val="Ttulo1"/>
        <w:spacing w:before="0"/>
        <w:ind w:firstLine="0"/>
        <w:rPr>
          <w:rFonts w:ascii="Arial" w:hAnsi="Arial" w:cs="Arial"/>
          <w:b/>
          <w:bCs/>
          <w:color w:val="auto"/>
          <w:sz w:val="24"/>
          <w:szCs w:val="24"/>
        </w:rPr>
      </w:pPr>
      <w:bookmarkStart w:id="16" w:name="_Toc201764234"/>
      <w:r w:rsidRPr="002A1713">
        <w:rPr>
          <w:rFonts w:ascii="Arial" w:hAnsi="Arial" w:cs="Arial"/>
          <w:b/>
          <w:bCs/>
          <w:color w:val="auto"/>
          <w:sz w:val="24"/>
          <w:szCs w:val="24"/>
        </w:rPr>
        <w:t>DISC</w:t>
      </w:r>
      <w:r w:rsidR="00C27F07" w:rsidRPr="002A1713">
        <w:rPr>
          <w:rFonts w:ascii="Arial" w:hAnsi="Arial" w:cs="Arial"/>
          <w:b/>
          <w:bCs/>
          <w:color w:val="auto"/>
          <w:sz w:val="24"/>
          <w:szCs w:val="24"/>
        </w:rPr>
        <w:t>USIÓN</w:t>
      </w:r>
      <w:bookmarkEnd w:id="16"/>
    </w:p>
    <w:p w14:paraId="7CE7802B" w14:textId="77777777" w:rsidR="009843A9" w:rsidRDefault="009843A9" w:rsidP="00AB3E12">
      <w:pPr>
        <w:pStyle w:val="Prrafodelista"/>
        <w:spacing w:after="0"/>
        <w:ind w:left="400" w:firstLine="425"/>
        <w:rPr>
          <w:rFonts w:cs="Arial"/>
          <w:szCs w:val="24"/>
        </w:rPr>
      </w:pPr>
    </w:p>
    <w:p w14:paraId="1A9CE040" w14:textId="20CABC07" w:rsidR="009368E8" w:rsidRDefault="009368E8" w:rsidP="00AB3E12">
      <w:pPr>
        <w:spacing w:after="0"/>
        <w:ind w:firstLine="284"/>
        <w:rPr>
          <w:rFonts w:cs="Arial"/>
          <w:szCs w:val="24"/>
        </w:rPr>
      </w:pPr>
      <w:r w:rsidRPr="00A9188E">
        <w:rPr>
          <w:rFonts w:cs="Arial"/>
          <w:szCs w:val="24"/>
        </w:rPr>
        <w:t xml:space="preserve">En el análisis comparativo entre donantes, destaca la marcada superioridad productiva de </w:t>
      </w:r>
      <w:r w:rsidR="00B864C0">
        <w:rPr>
          <w:rFonts w:cs="Arial"/>
          <w:szCs w:val="24"/>
        </w:rPr>
        <w:t>la vaca 1 frente a la vaca 2</w:t>
      </w:r>
      <w:r>
        <w:rPr>
          <w:rFonts w:cs="Arial"/>
          <w:b/>
          <w:bCs/>
          <w:szCs w:val="24"/>
        </w:rPr>
        <w:t xml:space="preserve">, </w:t>
      </w:r>
      <w:r w:rsidRPr="00A9188E">
        <w:rPr>
          <w:rFonts w:cs="Arial"/>
          <w:szCs w:val="24"/>
        </w:rPr>
        <w:t>con una diferencia estadísticamente significativa en el número total de ovocitos recuperados por sesión (20</w:t>
      </w:r>
      <w:r w:rsidR="00B864C0">
        <w:rPr>
          <w:rFonts w:cs="Arial"/>
          <w:szCs w:val="24"/>
        </w:rPr>
        <w:t>.</w:t>
      </w:r>
      <w:r w:rsidRPr="00A9188E">
        <w:rPr>
          <w:rFonts w:cs="Arial"/>
          <w:szCs w:val="24"/>
        </w:rPr>
        <w:t>25 ± 12</w:t>
      </w:r>
      <w:r w:rsidR="00B864C0">
        <w:rPr>
          <w:rFonts w:cs="Arial"/>
          <w:szCs w:val="24"/>
        </w:rPr>
        <w:t>.</w:t>
      </w:r>
      <w:r w:rsidRPr="00A9188E">
        <w:rPr>
          <w:rFonts w:cs="Arial"/>
          <w:szCs w:val="24"/>
        </w:rPr>
        <w:t xml:space="preserve">71 </w:t>
      </w:r>
      <w:r w:rsidRPr="002F0C8A">
        <w:rPr>
          <w:rFonts w:cs="Arial"/>
          <w:i/>
          <w:iCs/>
          <w:szCs w:val="24"/>
        </w:rPr>
        <w:t>vs.</w:t>
      </w:r>
      <w:r w:rsidRPr="00A9188E">
        <w:rPr>
          <w:rFonts w:cs="Arial"/>
          <w:szCs w:val="24"/>
        </w:rPr>
        <w:t xml:space="preserve"> 3</w:t>
      </w:r>
      <w:r w:rsidR="00B864C0">
        <w:rPr>
          <w:rFonts w:cs="Arial"/>
          <w:szCs w:val="24"/>
        </w:rPr>
        <w:t>.</w:t>
      </w:r>
      <w:r w:rsidRPr="00A9188E">
        <w:rPr>
          <w:rFonts w:cs="Arial"/>
          <w:szCs w:val="24"/>
        </w:rPr>
        <w:t>25 ± 1</w:t>
      </w:r>
      <w:r w:rsidR="00B864C0">
        <w:rPr>
          <w:rFonts w:cs="Arial"/>
          <w:szCs w:val="24"/>
        </w:rPr>
        <w:t>.</w:t>
      </w:r>
      <w:r w:rsidRPr="00A9188E">
        <w:rPr>
          <w:rFonts w:cs="Arial"/>
          <w:szCs w:val="24"/>
        </w:rPr>
        <w:t xml:space="preserve">71; </w:t>
      </w:r>
      <w:r w:rsidRPr="002F0C8A">
        <w:rPr>
          <w:rFonts w:cs="Arial"/>
          <w:i/>
          <w:iCs/>
          <w:szCs w:val="24"/>
        </w:rPr>
        <w:t>p</w:t>
      </w:r>
      <w:r>
        <w:rPr>
          <w:rFonts w:cs="Arial"/>
          <w:i/>
          <w:iCs/>
          <w:szCs w:val="24"/>
        </w:rPr>
        <w:t xml:space="preserve"> </w:t>
      </w:r>
      <w:r w:rsidRPr="00A9188E">
        <w:rPr>
          <w:rFonts w:cs="Arial"/>
          <w:szCs w:val="24"/>
        </w:rPr>
        <w:t>=</w:t>
      </w:r>
      <w:r>
        <w:rPr>
          <w:rFonts w:cs="Arial"/>
          <w:szCs w:val="24"/>
        </w:rPr>
        <w:t xml:space="preserve"> </w:t>
      </w:r>
      <w:r w:rsidRPr="00A9188E">
        <w:rPr>
          <w:rFonts w:cs="Arial"/>
          <w:szCs w:val="24"/>
        </w:rPr>
        <w:t>0</w:t>
      </w:r>
      <w:r w:rsidR="00B864C0">
        <w:rPr>
          <w:rFonts w:cs="Arial"/>
          <w:szCs w:val="24"/>
        </w:rPr>
        <w:t>.</w:t>
      </w:r>
      <w:r w:rsidRPr="00A9188E">
        <w:rPr>
          <w:rFonts w:cs="Arial"/>
          <w:szCs w:val="24"/>
        </w:rPr>
        <w:t xml:space="preserve">038). </w:t>
      </w:r>
      <w:r>
        <w:rPr>
          <w:rFonts w:cs="Arial"/>
          <w:szCs w:val="24"/>
        </w:rPr>
        <w:t>Esto refleja</w:t>
      </w:r>
      <w:r w:rsidRPr="00A9188E">
        <w:rPr>
          <w:rFonts w:cs="Arial"/>
          <w:szCs w:val="24"/>
        </w:rPr>
        <w:t xml:space="preserve"> el impacto de la senescencia reproductiva en </w:t>
      </w:r>
      <w:r w:rsidR="00B864C0">
        <w:rPr>
          <w:rFonts w:cs="Arial"/>
          <w:szCs w:val="24"/>
        </w:rPr>
        <w:t>la vaca 2</w:t>
      </w:r>
      <w:r w:rsidRPr="00A9188E">
        <w:rPr>
          <w:rFonts w:cs="Arial"/>
          <w:szCs w:val="24"/>
        </w:rPr>
        <w:t xml:space="preserve">; </w:t>
      </w:r>
      <w:proofErr w:type="gramStart"/>
      <w:r w:rsidR="001707A0">
        <w:rPr>
          <w:rFonts w:cs="Arial"/>
          <w:szCs w:val="24"/>
        </w:rPr>
        <w:t>que</w:t>
      </w:r>
      <w:proofErr w:type="gramEnd"/>
      <w:r w:rsidR="001707A0">
        <w:rPr>
          <w:rFonts w:cs="Arial"/>
          <w:szCs w:val="24"/>
        </w:rPr>
        <w:t xml:space="preserve"> </w:t>
      </w:r>
      <w:r w:rsidR="00C17768">
        <w:rPr>
          <w:rFonts w:cs="Arial"/>
          <w:szCs w:val="24"/>
        </w:rPr>
        <w:t>con</w:t>
      </w:r>
      <w:r w:rsidRPr="00A9188E">
        <w:rPr>
          <w:rFonts w:cs="Arial"/>
          <w:szCs w:val="24"/>
        </w:rPr>
        <w:t xml:space="preserve"> sus 18 </w:t>
      </w:r>
      <w:proofErr w:type="gramStart"/>
      <w:r w:rsidRPr="00A9188E">
        <w:rPr>
          <w:rFonts w:cs="Arial"/>
          <w:szCs w:val="24"/>
        </w:rPr>
        <w:t>años</w:t>
      </w:r>
      <w:r w:rsidR="00057EAE">
        <w:rPr>
          <w:rFonts w:cs="Arial"/>
          <w:szCs w:val="24"/>
        </w:rPr>
        <w:t xml:space="preserve"> de edad</w:t>
      </w:r>
      <w:proofErr w:type="gramEnd"/>
      <w:r w:rsidRPr="00A9188E">
        <w:rPr>
          <w:rFonts w:cs="Arial"/>
          <w:szCs w:val="24"/>
        </w:rPr>
        <w:t xml:space="preserve">, presenta una respuesta mínima a la estimulación con </w:t>
      </w:r>
      <w:proofErr w:type="spellStart"/>
      <w:r w:rsidRPr="00A9188E">
        <w:rPr>
          <w:rFonts w:cs="Arial"/>
          <w:szCs w:val="24"/>
        </w:rPr>
        <w:t>FSHrb</w:t>
      </w:r>
      <w:proofErr w:type="spellEnd"/>
      <w:r w:rsidRPr="00A9188E">
        <w:rPr>
          <w:rFonts w:cs="Arial"/>
          <w:szCs w:val="24"/>
        </w:rPr>
        <w:t>, lo que sugiere un agotamiento avanzado de su reserva folicular.</w:t>
      </w:r>
      <w:r>
        <w:rPr>
          <w:rFonts w:cs="Arial"/>
          <w:szCs w:val="24"/>
        </w:rPr>
        <w:t xml:space="preserve"> </w:t>
      </w:r>
      <w:r w:rsidRPr="0068242D">
        <w:rPr>
          <w:rFonts w:cs="Arial"/>
          <w:szCs w:val="24"/>
        </w:rPr>
        <w:t xml:space="preserve">Mientras que </w:t>
      </w:r>
      <w:r w:rsidR="00B864C0">
        <w:rPr>
          <w:rFonts w:cs="Arial"/>
          <w:szCs w:val="24"/>
        </w:rPr>
        <w:t>la vaca 1</w:t>
      </w:r>
      <w:r w:rsidRPr="0068242D">
        <w:rPr>
          <w:rFonts w:cs="Arial"/>
          <w:szCs w:val="24"/>
        </w:rPr>
        <w:t xml:space="preserve"> todavía muestra una dinámica folicular activa capaz de superar la media de 18</w:t>
      </w:r>
      <w:r w:rsidR="00B864C0">
        <w:rPr>
          <w:rFonts w:cs="Arial"/>
          <w:szCs w:val="24"/>
        </w:rPr>
        <w:t>.</w:t>
      </w:r>
      <w:r w:rsidRPr="0068242D">
        <w:rPr>
          <w:rFonts w:cs="Arial"/>
          <w:szCs w:val="24"/>
        </w:rPr>
        <w:t>06 ovocitos/OPU descrita por Builes-Higuita</w:t>
      </w:r>
      <w:r>
        <w:rPr>
          <w:rFonts w:cs="Arial"/>
          <w:szCs w:val="24"/>
        </w:rPr>
        <w:t xml:space="preserve"> </w:t>
      </w:r>
      <w:r w:rsidRPr="0068242D">
        <w:rPr>
          <w:rFonts w:cs="Arial"/>
          <w:szCs w:val="24"/>
        </w:rPr>
        <w:t xml:space="preserve">(2025) para vacas de más de 10 años, </w:t>
      </w:r>
      <w:r w:rsidR="00B864C0">
        <w:rPr>
          <w:rFonts w:cs="Arial"/>
          <w:szCs w:val="24"/>
        </w:rPr>
        <w:t>la vaca 2</w:t>
      </w:r>
      <w:r w:rsidRPr="0068242D">
        <w:rPr>
          <w:rFonts w:cs="Arial"/>
          <w:szCs w:val="24"/>
        </w:rPr>
        <w:t xml:space="preserve"> presenta un rendimiento residual </w:t>
      </w:r>
      <w:r w:rsidRPr="0068242D">
        <w:rPr>
          <w:rFonts w:cs="Arial"/>
          <w:szCs w:val="24"/>
        </w:rPr>
        <w:lastRenderedPageBreak/>
        <w:t>de apenas 2</w:t>
      </w:r>
      <w:r w:rsidR="00B864C0">
        <w:rPr>
          <w:rFonts w:cs="Arial"/>
          <w:szCs w:val="24"/>
        </w:rPr>
        <w:t>.</w:t>
      </w:r>
      <w:r w:rsidRPr="0068242D">
        <w:rPr>
          <w:rFonts w:cs="Arial"/>
          <w:szCs w:val="24"/>
        </w:rPr>
        <w:t>00 ± 1</w:t>
      </w:r>
      <w:r w:rsidR="00B864C0">
        <w:rPr>
          <w:rFonts w:cs="Arial"/>
          <w:szCs w:val="24"/>
        </w:rPr>
        <w:t>.</w:t>
      </w:r>
      <w:r w:rsidRPr="0068242D">
        <w:rPr>
          <w:rFonts w:cs="Arial"/>
          <w:szCs w:val="24"/>
        </w:rPr>
        <w:t>41 ovocitos viables</w:t>
      </w:r>
      <w:r>
        <w:rPr>
          <w:rFonts w:cs="Arial"/>
          <w:szCs w:val="24"/>
        </w:rPr>
        <w:t xml:space="preserve"> por sesión. </w:t>
      </w:r>
      <w:r w:rsidRPr="0068242D">
        <w:rPr>
          <w:rFonts w:cs="Arial"/>
          <w:szCs w:val="24"/>
        </w:rPr>
        <w:t xml:space="preserve">Estos hallazgos confirman que, aunque el protocolo de </w:t>
      </w:r>
      <w:proofErr w:type="spellStart"/>
      <w:r w:rsidRPr="0068242D">
        <w:rPr>
          <w:rFonts w:cs="Arial"/>
          <w:szCs w:val="24"/>
        </w:rPr>
        <w:t>FSHrb</w:t>
      </w:r>
      <w:proofErr w:type="spellEnd"/>
      <w:r w:rsidRPr="0068242D">
        <w:rPr>
          <w:rFonts w:cs="Arial"/>
          <w:szCs w:val="24"/>
        </w:rPr>
        <w:t xml:space="preserve"> y vitamina AD</w:t>
      </w:r>
      <w:r w:rsidRPr="00304B37">
        <w:rPr>
          <w:rFonts w:cs="Arial"/>
          <w:szCs w:val="24"/>
          <w:vertAlign w:val="subscript"/>
        </w:rPr>
        <w:t>3</w:t>
      </w:r>
      <w:r w:rsidRPr="0068242D">
        <w:rPr>
          <w:rFonts w:cs="Arial"/>
          <w:szCs w:val="24"/>
        </w:rPr>
        <w:t xml:space="preserve">E es altamente eficaz según lo reportado por Xiao </w:t>
      </w:r>
      <w:r w:rsidRPr="009368E8">
        <w:rPr>
          <w:rFonts w:cs="Arial"/>
          <w:szCs w:val="24"/>
        </w:rPr>
        <w:t xml:space="preserve">et al. </w:t>
      </w:r>
      <w:r w:rsidRPr="0068242D">
        <w:rPr>
          <w:rFonts w:cs="Arial"/>
          <w:szCs w:val="24"/>
        </w:rPr>
        <w:t>(2026), su éxito est</w:t>
      </w:r>
      <w:r>
        <w:rPr>
          <w:rFonts w:cs="Arial"/>
          <w:szCs w:val="24"/>
        </w:rPr>
        <w:t>aría</w:t>
      </w:r>
      <w:r w:rsidRPr="0068242D">
        <w:rPr>
          <w:rFonts w:cs="Arial"/>
          <w:szCs w:val="24"/>
        </w:rPr>
        <w:t xml:space="preserve"> condicionado por la edad de la donante</w:t>
      </w:r>
      <w:r>
        <w:rPr>
          <w:rFonts w:cs="Arial"/>
          <w:szCs w:val="24"/>
        </w:rPr>
        <w:t xml:space="preserve">. </w:t>
      </w:r>
      <w:r w:rsidRPr="00E91820">
        <w:rPr>
          <w:rFonts w:cs="Arial"/>
          <w:szCs w:val="24"/>
        </w:rPr>
        <w:t>Asimismo, la tasa de viabilidad</w:t>
      </w:r>
      <w:r>
        <w:rPr>
          <w:rFonts w:cs="Arial"/>
          <w:szCs w:val="24"/>
        </w:rPr>
        <w:t xml:space="preserve"> de los ovocitos</w:t>
      </w:r>
      <w:r w:rsidRPr="00E91820">
        <w:rPr>
          <w:rFonts w:cs="Arial"/>
          <w:szCs w:val="24"/>
        </w:rPr>
        <w:t xml:space="preserve"> obtenid</w:t>
      </w:r>
      <w:r>
        <w:rPr>
          <w:rFonts w:cs="Arial"/>
          <w:szCs w:val="24"/>
        </w:rPr>
        <w:t>os</w:t>
      </w:r>
      <w:r w:rsidRPr="00E91820">
        <w:rPr>
          <w:rFonts w:cs="Arial"/>
          <w:szCs w:val="24"/>
        </w:rPr>
        <w:t xml:space="preserve"> en nuestro estudio (56</w:t>
      </w:r>
      <w:r w:rsidR="00B864C0">
        <w:rPr>
          <w:rFonts w:cs="Arial"/>
          <w:szCs w:val="24"/>
        </w:rPr>
        <w:t>.</w:t>
      </w:r>
      <w:r w:rsidRPr="00E91820">
        <w:rPr>
          <w:rFonts w:cs="Arial"/>
          <w:szCs w:val="24"/>
        </w:rPr>
        <w:t xml:space="preserve">38%) es comparable a la reportada por Morera-Jiménez </w:t>
      </w:r>
      <w:r w:rsidRPr="009368E8">
        <w:rPr>
          <w:rFonts w:cs="Arial"/>
          <w:szCs w:val="24"/>
        </w:rPr>
        <w:t>et al.</w:t>
      </w:r>
      <w:r w:rsidRPr="00E91820">
        <w:rPr>
          <w:rFonts w:cs="Arial"/>
          <w:szCs w:val="24"/>
        </w:rPr>
        <w:t xml:space="preserve"> (2022) empleando </w:t>
      </w:r>
      <w:proofErr w:type="spellStart"/>
      <w:r w:rsidRPr="00E91820">
        <w:rPr>
          <w:rFonts w:cs="Arial"/>
          <w:szCs w:val="24"/>
        </w:rPr>
        <w:t>FSHp</w:t>
      </w:r>
      <w:proofErr w:type="spellEnd"/>
      <w:r w:rsidRPr="00E91820">
        <w:rPr>
          <w:rFonts w:cs="Arial"/>
          <w:szCs w:val="24"/>
        </w:rPr>
        <w:t xml:space="preserve"> (56</w:t>
      </w:r>
      <w:r w:rsidR="00B864C0">
        <w:rPr>
          <w:rFonts w:cs="Arial"/>
          <w:szCs w:val="24"/>
        </w:rPr>
        <w:t>.</w:t>
      </w:r>
      <w:r w:rsidRPr="00E91820">
        <w:rPr>
          <w:rFonts w:cs="Arial"/>
          <w:szCs w:val="24"/>
        </w:rPr>
        <w:t>6%)</w:t>
      </w:r>
      <w:r>
        <w:rPr>
          <w:rFonts w:cs="Arial"/>
          <w:szCs w:val="24"/>
        </w:rPr>
        <w:t>.</w:t>
      </w:r>
    </w:p>
    <w:p w14:paraId="19BD9CBE" w14:textId="4E26861E" w:rsidR="009368E8" w:rsidRDefault="004F6DE2" w:rsidP="00AB3E12">
      <w:pPr>
        <w:spacing w:after="0"/>
        <w:ind w:firstLine="284"/>
        <w:rPr>
          <w:rFonts w:cs="Arial"/>
          <w:szCs w:val="24"/>
        </w:rPr>
      </w:pPr>
      <w:r>
        <w:rPr>
          <w:rFonts w:cs="Arial"/>
          <w:szCs w:val="24"/>
        </w:rPr>
        <w:t>Atendiendo</w:t>
      </w:r>
      <w:r w:rsidR="009368E8">
        <w:rPr>
          <w:rFonts w:cs="Arial"/>
          <w:szCs w:val="24"/>
        </w:rPr>
        <w:t xml:space="preserve"> exclusivamente de los resultados obtenidos en </w:t>
      </w:r>
      <w:r w:rsidR="00B864C0">
        <w:rPr>
          <w:rFonts w:cs="Arial"/>
          <w:szCs w:val="24"/>
        </w:rPr>
        <w:t>la vaca 1</w:t>
      </w:r>
      <w:r w:rsidR="009368E8">
        <w:rPr>
          <w:rFonts w:cs="Arial"/>
          <w:szCs w:val="24"/>
        </w:rPr>
        <w:t xml:space="preserve"> con respecto a años anteriores, </w:t>
      </w:r>
      <w:r w:rsidR="009368E8" w:rsidRPr="00211E1D">
        <w:rPr>
          <w:rFonts w:cs="Arial"/>
          <w:szCs w:val="24"/>
        </w:rPr>
        <w:t>no se han hallado diferencias significativas (</w:t>
      </w:r>
      <w:r w:rsidR="009368E8" w:rsidRPr="00211E1D">
        <w:rPr>
          <w:rFonts w:cs="Arial"/>
          <w:i/>
          <w:iCs/>
          <w:szCs w:val="24"/>
        </w:rPr>
        <w:t>p</w:t>
      </w:r>
      <w:r w:rsidR="009368E8">
        <w:rPr>
          <w:rFonts w:cs="Arial"/>
          <w:i/>
          <w:iCs/>
          <w:szCs w:val="24"/>
        </w:rPr>
        <w:t xml:space="preserve"> </w:t>
      </w:r>
      <w:r w:rsidR="009368E8" w:rsidRPr="00211E1D">
        <w:rPr>
          <w:rFonts w:cs="Arial"/>
          <w:szCs w:val="24"/>
        </w:rPr>
        <w:t>&gt;</w:t>
      </w:r>
      <w:r w:rsidR="009368E8">
        <w:rPr>
          <w:rFonts w:cs="Arial"/>
          <w:szCs w:val="24"/>
        </w:rPr>
        <w:t xml:space="preserve"> </w:t>
      </w:r>
      <w:r w:rsidR="009368E8" w:rsidRPr="00211E1D">
        <w:rPr>
          <w:rFonts w:cs="Arial"/>
          <w:szCs w:val="24"/>
        </w:rPr>
        <w:t>0</w:t>
      </w:r>
      <w:r w:rsidR="00B864C0">
        <w:rPr>
          <w:rFonts w:cs="Arial"/>
          <w:szCs w:val="24"/>
        </w:rPr>
        <w:t>.</w:t>
      </w:r>
      <w:r w:rsidR="009368E8" w:rsidRPr="00211E1D">
        <w:rPr>
          <w:rFonts w:cs="Arial"/>
          <w:szCs w:val="24"/>
        </w:rPr>
        <w:t xml:space="preserve">05) en ninguno de los parámetros de calidad o producción analizados a través de las pruebas ANOVA y </w:t>
      </w:r>
      <w:r w:rsidR="009368E8" w:rsidRPr="00110204">
        <w:rPr>
          <w:rFonts w:cs="Arial"/>
          <w:i/>
          <w:iCs/>
          <w:szCs w:val="24"/>
        </w:rPr>
        <w:t>Kruskal-Wallis</w:t>
      </w:r>
      <w:r w:rsidR="009368E8">
        <w:rPr>
          <w:rFonts w:cs="Arial"/>
          <w:szCs w:val="24"/>
        </w:rPr>
        <w:t>. Aunque l</w:t>
      </w:r>
      <w:r w:rsidR="009368E8" w:rsidRPr="008D07CA">
        <w:rPr>
          <w:rFonts w:cs="Arial"/>
          <w:szCs w:val="24"/>
        </w:rPr>
        <w:t xml:space="preserve">os </w:t>
      </w:r>
      <w:r w:rsidR="009368E8">
        <w:rPr>
          <w:rFonts w:cs="Arial"/>
          <w:szCs w:val="24"/>
        </w:rPr>
        <w:t>hallazgos</w:t>
      </w:r>
      <w:r w:rsidR="009368E8" w:rsidRPr="008D07CA">
        <w:rPr>
          <w:rFonts w:cs="Arial"/>
          <w:szCs w:val="24"/>
        </w:rPr>
        <w:t xml:space="preserve"> </w:t>
      </w:r>
      <w:r w:rsidR="009368E8">
        <w:rPr>
          <w:rFonts w:cs="Arial"/>
          <w:szCs w:val="24"/>
        </w:rPr>
        <w:t>registrados constatan que</w:t>
      </w:r>
      <w:r w:rsidR="009368E8" w:rsidRPr="008D07CA">
        <w:rPr>
          <w:rFonts w:cs="Arial"/>
          <w:szCs w:val="24"/>
        </w:rPr>
        <w:t xml:space="preserve"> </w:t>
      </w:r>
      <w:r w:rsidR="009368E8">
        <w:rPr>
          <w:rFonts w:cs="Arial"/>
          <w:szCs w:val="24"/>
        </w:rPr>
        <w:t>el protocolo de dosis única</w:t>
      </w:r>
      <w:r w:rsidR="009368E8" w:rsidRPr="008D07CA">
        <w:rPr>
          <w:rFonts w:cs="Arial"/>
          <w:szCs w:val="24"/>
        </w:rPr>
        <w:t xml:space="preserve"> de</w:t>
      </w:r>
      <w:r w:rsidR="009368E8">
        <w:rPr>
          <w:rFonts w:cs="Arial"/>
          <w:szCs w:val="24"/>
        </w:rPr>
        <w:t xml:space="preserve"> </w:t>
      </w:r>
      <w:r w:rsidR="009368E8" w:rsidRPr="008D07CA">
        <w:rPr>
          <w:rFonts w:cs="Arial"/>
          <w:szCs w:val="24"/>
        </w:rPr>
        <w:t>FSH</w:t>
      </w:r>
      <w:r w:rsidR="009368E8">
        <w:rPr>
          <w:rFonts w:cs="Arial"/>
          <w:szCs w:val="24"/>
        </w:rPr>
        <w:t>rb+AD</w:t>
      </w:r>
      <w:r w:rsidR="009368E8" w:rsidRPr="00F77C1B">
        <w:rPr>
          <w:rFonts w:cs="Arial"/>
          <w:szCs w:val="24"/>
          <w:vertAlign w:val="subscript"/>
        </w:rPr>
        <w:t>3</w:t>
      </w:r>
      <w:r w:rsidR="009368E8">
        <w:rPr>
          <w:rFonts w:cs="Arial"/>
          <w:szCs w:val="24"/>
        </w:rPr>
        <w:t>E para la estimulación ovárica, desencadenó</w:t>
      </w:r>
      <w:r w:rsidR="009368E8" w:rsidRPr="008D07CA">
        <w:rPr>
          <w:rFonts w:cs="Arial"/>
          <w:szCs w:val="24"/>
        </w:rPr>
        <w:t xml:space="preserve"> un</w:t>
      </w:r>
      <w:r w:rsidR="009368E8">
        <w:rPr>
          <w:rFonts w:cs="Arial"/>
          <w:szCs w:val="24"/>
        </w:rPr>
        <w:t>a estimulación</w:t>
      </w:r>
      <w:r w:rsidR="009368E8" w:rsidRPr="008D07CA">
        <w:rPr>
          <w:rFonts w:cs="Arial"/>
          <w:szCs w:val="24"/>
        </w:rPr>
        <w:t xml:space="preserve"> folicular </w:t>
      </w:r>
      <w:r w:rsidR="009368E8">
        <w:rPr>
          <w:rFonts w:cs="Arial"/>
          <w:szCs w:val="24"/>
        </w:rPr>
        <w:t>superior a los otros 2 tratamientos previos, obteniendo un total de 81 ovocitos. Así pues, l</w:t>
      </w:r>
      <w:r w:rsidR="009368E8" w:rsidRPr="00211E1D">
        <w:rPr>
          <w:rFonts w:cs="Arial"/>
          <w:szCs w:val="24"/>
        </w:rPr>
        <w:t>a media de ovocitos totales recuperados por sesión</w:t>
      </w:r>
      <w:r w:rsidR="009368E8">
        <w:rPr>
          <w:rFonts w:cs="Arial"/>
          <w:szCs w:val="24"/>
        </w:rPr>
        <w:t>/OPU</w:t>
      </w:r>
      <w:r w:rsidR="009368E8" w:rsidRPr="00211E1D">
        <w:rPr>
          <w:rFonts w:cs="Arial"/>
          <w:szCs w:val="24"/>
        </w:rPr>
        <w:t xml:space="preserve"> se ha incrementado en más de un 100%, pasando de 9</w:t>
      </w:r>
      <w:r w:rsidR="00B864C0">
        <w:rPr>
          <w:rFonts w:cs="Arial"/>
          <w:szCs w:val="24"/>
        </w:rPr>
        <w:t>.</w:t>
      </w:r>
      <w:r w:rsidR="009368E8" w:rsidRPr="00211E1D">
        <w:rPr>
          <w:rFonts w:cs="Arial"/>
          <w:szCs w:val="24"/>
        </w:rPr>
        <w:t>25 ± 3</w:t>
      </w:r>
      <w:r w:rsidR="00B864C0">
        <w:rPr>
          <w:rFonts w:cs="Arial"/>
          <w:szCs w:val="24"/>
        </w:rPr>
        <w:t>.</w:t>
      </w:r>
      <w:r w:rsidR="009368E8" w:rsidRPr="00211E1D">
        <w:rPr>
          <w:rFonts w:cs="Arial"/>
          <w:szCs w:val="24"/>
        </w:rPr>
        <w:t>10 en 2024 a 20</w:t>
      </w:r>
      <w:r w:rsidR="00B864C0">
        <w:rPr>
          <w:rFonts w:cs="Arial"/>
          <w:szCs w:val="24"/>
        </w:rPr>
        <w:t>.</w:t>
      </w:r>
      <w:r w:rsidR="009368E8" w:rsidRPr="00211E1D">
        <w:rPr>
          <w:rFonts w:cs="Arial"/>
          <w:szCs w:val="24"/>
        </w:rPr>
        <w:t>25 ± 12</w:t>
      </w:r>
      <w:r w:rsidR="00B864C0">
        <w:rPr>
          <w:rFonts w:cs="Arial"/>
          <w:szCs w:val="24"/>
        </w:rPr>
        <w:t>.</w:t>
      </w:r>
      <w:r w:rsidR="009368E8" w:rsidRPr="00211E1D">
        <w:rPr>
          <w:rFonts w:cs="Arial"/>
          <w:szCs w:val="24"/>
        </w:rPr>
        <w:t>71 en 2026</w:t>
      </w:r>
      <w:r w:rsidR="009368E8">
        <w:rPr>
          <w:rFonts w:cs="Arial"/>
          <w:szCs w:val="24"/>
        </w:rPr>
        <w:t xml:space="preserve">. </w:t>
      </w:r>
      <w:r w:rsidR="009368E8" w:rsidRPr="00211E1D">
        <w:rPr>
          <w:rFonts w:cs="Arial"/>
          <w:szCs w:val="24"/>
        </w:rPr>
        <w:t>La ausencia de significación estadística ante tal incremento se explica por la elevada variabilidad inter-sesión registrada en el último año (</w:t>
      </w:r>
      <w:r w:rsidR="009368E8">
        <w:rPr>
          <w:rFonts w:cs="Arial"/>
          <w:szCs w:val="24"/>
        </w:rPr>
        <w:t>DS:</w:t>
      </w:r>
      <w:r w:rsidR="009368E8" w:rsidRPr="00211E1D">
        <w:rPr>
          <w:rFonts w:cs="Arial"/>
          <w:szCs w:val="24"/>
        </w:rPr>
        <w:t xml:space="preserve"> 12</w:t>
      </w:r>
      <w:r w:rsidR="00733959">
        <w:rPr>
          <w:rFonts w:cs="Arial"/>
          <w:szCs w:val="24"/>
        </w:rPr>
        <w:t>.</w:t>
      </w:r>
      <w:r w:rsidR="009368E8" w:rsidRPr="00211E1D">
        <w:rPr>
          <w:rFonts w:cs="Arial"/>
          <w:szCs w:val="24"/>
        </w:rPr>
        <w:t>71 y varianza</w:t>
      </w:r>
      <w:r w:rsidR="007C3B6A">
        <w:rPr>
          <w:rFonts w:cs="Arial"/>
          <w:szCs w:val="24"/>
        </w:rPr>
        <w:t>:</w:t>
      </w:r>
      <w:r w:rsidR="009368E8" w:rsidRPr="00211E1D">
        <w:rPr>
          <w:rFonts w:cs="Arial"/>
          <w:szCs w:val="24"/>
        </w:rPr>
        <w:t xml:space="preserve"> 161</w:t>
      </w:r>
      <w:r w:rsidR="00733959">
        <w:rPr>
          <w:rFonts w:cs="Arial"/>
          <w:szCs w:val="24"/>
        </w:rPr>
        <w:t>.</w:t>
      </w:r>
      <w:r w:rsidR="009368E8" w:rsidRPr="00211E1D">
        <w:rPr>
          <w:rFonts w:cs="Arial"/>
          <w:szCs w:val="24"/>
        </w:rPr>
        <w:t xml:space="preserve">58), lo que indica una respuesta muy heterogénea entre las diferentes </w:t>
      </w:r>
      <w:r w:rsidR="009368E8" w:rsidRPr="00907EE0">
        <w:rPr>
          <w:rFonts w:cs="Arial"/>
          <w:szCs w:val="24"/>
        </w:rPr>
        <w:t>sesiones de OPU para</w:t>
      </w:r>
      <w:r w:rsidR="009368E8">
        <w:rPr>
          <w:rFonts w:cs="Arial"/>
          <w:szCs w:val="24"/>
        </w:rPr>
        <w:t xml:space="preserve"> </w:t>
      </w:r>
      <w:r w:rsidR="00733959">
        <w:rPr>
          <w:rFonts w:cs="Arial"/>
          <w:szCs w:val="24"/>
        </w:rPr>
        <w:t>la vaca 1</w:t>
      </w:r>
      <w:r w:rsidR="009368E8">
        <w:rPr>
          <w:rFonts w:cs="Arial"/>
          <w:szCs w:val="24"/>
        </w:rPr>
        <w:t xml:space="preserve"> en</w:t>
      </w:r>
      <w:r w:rsidR="009368E8" w:rsidRPr="00211E1D">
        <w:rPr>
          <w:rFonts w:cs="Arial"/>
          <w:szCs w:val="24"/>
        </w:rPr>
        <w:t xml:space="preserve"> 2026</w:t>
      </w:r>
      <w:r w:rsidR="009368E8">
        <w:rPr>
          <w:rFonts w:cs="Arial"/>
          <w:szCs w:val="24"/>
        </w:rPr>
        <w:t xml:space="preserve"> (</w:t>
      </w:r>
      <w:r w:rsidR="009368E8" w:rsidRPr="009368E8">
        <w:rPr>
          <w:rFonts w:cs="Arial"/>
          <w:szCs w:val="24"/>
        </w:rPr>
        <w:t>Tabla 3</w:t>
      </w:r>
      <w:r w:rsidR="009368E8">
        <w:rPr>
          <w:rFonts w:cs="Arial"/>
          <w:szCs w:val="24"/>
        </w:rPr>
        <w:t>).</w:t>
      </w:r>
    </w:p>
    <w:p w14:paraId="2D5D6484" w14:textId="436F4CEC" w:rsidR="009368E8" w:rsidRDefault="009368E8" w:rsidP="00AB3E12">
      <w:pPr>
        <w:spacing w:after="0"/>
        <w:ind w:firstLine="284"/>
        <w:rPr>
          <w:rFonts w:cs="Arial"/>
          <w:szCs w:val="24"/>
        </w:rPr>
      </w:pPr>
      <w:r w:rsidRPr="008D07CA">
        <w:rPr>
          <w:rFonts w:cs="Arial"/>
          <w:szCs w:val="24"/>
        </w:rPr>
        <w:t xml:space="preserve">Cabe </w:t>
      </w:r>
      <w:r>
        <w:rPr>
          <w:rFonts w:cs="Arial"/>
          <w:szCs w:val="24"/>
        </w:rPr>
        <w:t>destacar</w:t>
      </w:r>
      <w:r w:rsidRPr="008D07CA">
        <w:rPr>
          <w:rFonts w:cs="Arial"/>
          <w:szCs w:val="24"/>
        </w:rPr>
        <w:t xml:space="preserve"> que se </w:t>
      </w:r>
      <w:r>
        <w:rPr>
          <w:rFonts w:cs="Arial"/>
          <w:szCs w:val="24"/>
        </w:rPr>
        <w:t>obtuvieron</w:t>
      </w:r>
      <w:r w:rsidRPr="008D07CA">
        <w:rPr>
          <w:rFonts w:cs="Arial"/>
          <w:szCs w:val="24"/>
        </w:rPr>
        <w:t xml:space="preserve"> </w:t>
      </w:r>
      <w:r>
        <w:rPr>
          <w:rFonts w:cs="Arial"/>
          <w:szCs w:val="24"/>
        </w:rPr>
        <w:t>3</w:t>
      </w:r>
      <w:r w:rsidRPr="008D07CA">
        <w:rPr>
          <w:rFonts w:cs="Arial"/>
          <w:szCs w:val="24"/>
        </w:rPr>
        <w:t xml:space="preserve"> ovocitos madurados </w:t>
      </w:r>
      <w:r w:rsidRPr="008D07CA">
        <w:rPr>
          <w:rFonts w:cs="Arial"/>
          <w:i/>
          <w:iCs/>
          <w:szCs w:val="24"/>
        </w:rPr>
        <w:t>in vivo</w:t>
      </w:r>
      <w:r>
        <w:rPr>
          <w:rFonts w:cs="Arial"/>
          <w:i/>
          <w:iCs/>
          <w:szCs w:val="24"/>
        </w:rPr>
        <w:t xml:space="preserve"> </w:t>
      </w:r>
      <w:r w:rsidRPr="008D07CA">
        <w:rPr>
          <w:rFonts w:cs="Arial"/>
          <w:szCs w:val="24"/>
        </w:rPr>
        <w:t xml:space="preserve">en la 2ª sesión de OPU, que </w:t>
      </w:r>
      <w:r w:rsidR="00057EAE">
        <w:rPr>
          <w:rFonts w:cs="Arial"/>
          <w:szCs w:val="24"/>
        </w:rPr>
        <w:t>según</w:t>
      </w:r>
      <w:r>
        <w:rPr>
          <w:rFonts w:cs="Arial"/>
          <w:szCs w:val="24"/>
        </w:rPr>
        <w:t xml:space="preserve"> los criterios establecidos por</w:t>
      </w:r>
      <w:r w:rsidRPr="008D07CA">
        <w:rPr>
          <w:rFonts w:cs="Arial"/>
          <w:szCs w:val="24"/>
        </w:rPr>
        <w:t xml:space="preserve"> Demetrio &amp; Barfield (2021), se </w:t>
      </w:r>
      <w:r>
        <w:rPr>
          <w:rFonts w:cs="Arial"/>
          <w:szCs w:val="24"/>
        </w:rPr>
        <w:t>catalogaron</w:t>
      </w:r>
      <w:r w:rsidRPr="008D07CA">
        <w:rPr>
          <w:rFonts w:cs="Arial"/>
          <w:szCs w:val="24"/>
        </w:rPr>
        <w:t xml:space="preserve"> como </w:t>
      </w:r>
      <w:r>
        <w:rPr>
          <w:rFonts w:cs="Arial"/>
          <w:szCs w:val="24"/>
        </w:rPr>
        <w:t>Grado</w:t>
      </w:r>
      <w:r w:rsidRPr="008D07CA">
        <w:rPr>
          <w:rFonts w:cs="Arial"/>
          <w:szCs w:val="24"/>
        </w:rPr>
        <w:t xml:space="preserve"> IV, pero </w:t>
      </w:r>
      <w:r>
        <w:rPr>
          <w:rFonts w:cs="Arial"/>
          <w:szCs w:val="24"/>
        </w:rPr>
        <w:t>por sus condiciones de</w:t>
      </w:r>
      <w:r w:rsidRPr="008D07CA">
        <w:rPr>
          <w:rFonts w:cs="Arial"/>
          <w:szCs w:val="24"/>
        </w:rPr>
        <w:t xml:space="preserve"> calidad </w:t>
      </w:r>
      <w:r>
        <w:rPr>
          <w:rFonts w:cs="Arial"/>
          <w:szCs w:val="24"/>
        </w:rPr>
        <w:t>y viabilidad motivaron</w:t>
      </w:r>
      <w:r w:rsidRPr="008D07CA">
        <w:rPr>
          <w:rFonts w:cs="Arial"/>
          <w:szCs w:val="24"/>
        </w:rPr>
        <w:t xml:space="preserve"> su vitrificación inmediata, sin pas</w:t>
      </w:r>
      <w:r w:rsidR="001A3E40">
        <w:rPr>
          <w:rFonts w:cs="Arial"/>
          <w:szCs w:val="24"/>
        </w:rPr>
        <w:t>o previo</w:t>
      </w:r>
      <w:r w:rsidRPr="008D07CA">
        <w:rPr>
          <w:rFonts w:cs="Arial"/>
          <w:szCs w:val="24"/>
        </w:rPr>
        <w:t xml:space="preserve"> por maduración </w:t>
      </w:r>
      <w:r w:rsidRPr="008D07CA">
        <w:rPr>
          <w:rFonts w:cs="Arial"/>
          <w:i/>
          <w:iCs/>
          <w:szCs w:val="24"/>
        </w:rPr>
        <w:t>in vitro</w:t>
      </w:r>
      <w:r w:rsidRPr="008D07CA">
        <w:rPr>
          <w:rFonts w:cs="Arial"/>
          <w:szCs w:val="24"/>
        </w:rPr>
        <w:t>.</w:t>
      </w:r>
      <w:r>
        <w:rPr>
          <w:rFonts w:cs="Arial"/>
          <w:szCs w:val="24"/>
        </w:rPr>
        <w:t xml:space="preserve"> </w:t>
      </w:r>
      <w:r w:rsidRPr="00C839A3">
        <w:rPr>
          <w:rFonts w:cs="Arial"/>
          <w:szCs w:val="24"/>
        </w:rPr>
        <w:t xml:space="preserve">La presencia de estos ovocitos sugiere que la </w:t>
      </w:r>
      <w:proofErr w:type="spellStart"/>
      <w:r w:rsidRPr="00C839A3">
        <w:rPr>
          <w:rFonts w:cs="Arial"/>
          <w:szCs w:val="24"/>
        </w:rPr>
        <w:t>FSHrb</w:t>
      </w:r>
      <w:proofErr w:type="spellEnd"/>
      <w:r w:rsidRPr="00C839A3">
        <w:rPr>
          <w:rFonts w:cs="Arial"/>
          <w:szCs w:val="24"/>
        </w:rPr>
        <w:t xml:space="preserve"> posee una vida media más prolongada que la </w:t>
      </w:r>
      <w:proofErr w:type="spellStart"/>
      <w:r w:rsidRPr="00C839A3">
        <w:rPr>
          <w:rFonts w:cs="Arial"/>
          <w:szCs w:val="24"/>
        </w:rPr>
        <w:t>FSHp</w:t>
      </w:r>
      <w:proofErr w:type="spellEnd"/>
      <w:r w:rsidRPr="00C839A3">
        <w:rPr>
          <w:rFonts w:cs="Arial"/>
          <w:szCs w:val="24"/>
        </w:rPr>
        <w:t xml:space="preserve"> convencional. Esta hipótesis se ve respaldada por </w:t>
      </w:r>
      <w:r w:rsidRPr="00907EE0">
        <w:rPr>
          <w:rFonts w:cs="Arial"/>
          <w:szCs w:val="24"/>
        </w:rPr>
        <w:t>Gutiérrez</w:t>
      </w:r>
      <w:r w:rsidRPr="00C839A3">
        <w:rPr>
          <w:rFonts w:cs="Arial"/>
          <w:szCs w:val="24"/>
        </w:rPr>
        <w:t xml:space="preserve"> </w:t>
      </w:r>
      <w:r w:rsidRPr="00D9230E">
        <w:rPr>
          <w:rFonts w:cs="Arial"/>
          <w:szCs w:val="24"/>
        </w:rPr>
        <w:t xml:space="preserve">et al. </w:t>
      </w:r>
      <w:r w:rsidRPr="00C839A3">
        <w:rPr>
          <w:rFonts w:cs="Arial"/>
          <w:szCs w:val="24"/>
        </w:rPr>
        <w:t xml:space="preserve">(2022), quienes observaron niveles </w:t>
      </w:r>
      <w:r>
        <w:rPr>
          <w:rFonts w:cs="Arial"/>
          <w:szCs w:val="24"/>
        </w:rPr>
        <w:t xml:space="preserve">plasmáticos </w:t>
      </w:r>
      <w:r w:rsidRPr="00C839A3">
        <w:rPr>
          <w:rFonts w:cs="Arial"/>
          <w:szCs w:val="24"/>
        </w:rPr>
        <w:t xml:space="preserve">elevados de esta hormona hasta el </w:t>
      </w:r>
      <w:r>
        <w:rPr>
          <w:rFonts w:cs="Arial"/>
          <w:szCs w:val="24"/>
        </w:rPr>
        <w:t>octavo día de tratamiento</w:t>
      </w:r>
      <w:r w:rsidRPr="00C839A3">
        <w:rPr>
          <w:rFonts w:cs="Arial"/>
          <w:szCs w:val="24"/>
        </w:rPr>
        <w:t>, lo que justifica fisiológicamente la viabilidad de realizar dos sesiones de OPU semanales con una única administración hormonal</w:t>
      </w:r>
      <w:r>
        <w:rPr>
          <w:rFonts w:cs="Arial"/>
          <w:szCs w:val="24"/>
        </w:rPr>
        <w:t>.</w:t>
      </w:r>
    </w:p>
    <w:p w14:paraId="791F14EB" w14:textId="77777777" w:rsidR="009368E8" w:rsidRDefault="009368E8" w:rsidP="00AB3E12">
      <w:pPr>
        <w:spacing w:after="0"/>
        <w:ind w:firstLine="284"/>
        <w:rPr>
          <w:rFonts w:cs="Arial"/>
          <w:szCs w:val="24"/>
        </w:rPr>
      </w:pPr>
      <w:r>
        <w:rPr>
          <w:rFonts w:cs="Arial"/>
          <w:szCs w:val="24"/>
        </w:rPr>
        <w:t>Este hallazgo es de</w:t>
      </w:r>
      <w:r w:rsidRPr="006A68FE">
        <w:rPr>
          <w:rFonts w:cs="Arial"/>
          <w:szCs w:val="24"/>
        </w:rPr>
        <w:t xml:space="preserve"> especial interés para futuros estudios</w:t>
      </w:r>
      <w:r>
        <w:rPr>
          <w:rFonts w:cs="Arial"/>
          <w:szCs w:val="24"/>
        </w:rPr>
        <w:t xml:space="preserve"> </w:t>
      </w:r>
      <w:r w:rsidRPr="006A68FE">
        <w:rPr>
          <w:rFonts w:cs="Arial"/>
          <w:szCs w:val="24"/>
        </w:rPr>
        <w:t xml:space="preserve">tras el abandono de la </w:t>
      </w:r>
      <w:proofErr w:type="spellStart"/>
      <w:r w:rsidRPr="006A68FE">
        <w:rPr>
          <w:rFonts w:cs="Arial"/>
          <w:szCs w:val="24"/>
        </w:rPr>
        <w:t>FSHp</w:t>
      </w:r>
      <w:proofErr w:type="spellEnd"/>
      <w:r w:rsidRPr="006A68FE">
        <w:rPr>
          <w:rFonts w:cs="Arial"/>
          <w:szCs w:val="24"/>
        </w:rPr>
        <w:t xml:space="preserve">. Mientras que </w:t>
      </w:r>
      <w:proofErr w:type="spellStart"/>
      <w:r w:rsidRPr="00557FAA">
        <w:rPr>
          <w:rFonts w:cs="Arial"/>
          <w:szCs w:val="24"/>
        </w:rPr>
        <w:t>Metony</w:t>
      </w:r>
      <w:proofErr w:type="spellEnd"/>
      <w:r w:rsidRPr="00557FAA">
        <w:rPr>
          <w:rFonts w:cs="Arial"/>
          <w:szCs w:val="24"/>
        </w:rPr>
        <w:t xml:space="preserve"> </w:t>
      </w:r>
      <w:r w:rsidRPr="00D9230E">
        <w:rPr>
          <w:rFonts w:cs="Arial"/>
          <w:szCs w:val="24"/>
        </w:rPr>
        <w:t xml:space="preserve">et al. </w:t>
      </w:r>
      <w:r w:rsidRPr="00557FAA">
        <w:rPr>
          <w:rFonts w:cs="Arial"/>
          <w:szCs w:val="24"/>
        </w:rPr>
        <w:t>(2025)</w:t>
      </w:r>
      <w:r>
        <w:rPr>
          <w:rFonts w:cs="Arial"/>
          <w:b/>
          <w:bCs/>
          <w:szCs w:val="24"/>
        </w:rPr>
        <w:t xml:space="preserve"> </w:t>
      </w:r>
      <w:r w:rsidRPr="006A68FE">
        <w:rPr>
          <w:rFonts w:cs="Arial"/>
          <w:szCs w:val="24"/>
        </w:rPr>
        <w:t>en 2024</w:t>
      </w:r>
      <w:r>
        <w:rPr>
          <w:rFonts w:cs="Arial"/>
          <w:szCs w:val="24"/>
        </w:rPr>
        <w:t>,</w:t>
      </w:r>
      <w:r w:rsidRPr="006A68FE">
        <w:rPr>
          <w:rFonts w:cs="Arial"/>
          <w:szCs w:val="24"/>
        </w:rPr>
        <w:t xml:space="preserve"> no </w:t>
      </w:r>
      <w:r>
        <w:rPr>
          <w:rFonts w:cs="Arial"/>
          <w:szCs w:val="24"/>
        </w:rPr>
        <w:t>recuperaron</w:t>
      </w:r>
      <w:r w:rsidRPr="006A68FE">
        <w:rPr>
          <w:rFonts w:cs="Arial"/>
          <w:szCs w:val="24"/>
        </w:rPr>
        <w:t xml:space="preserve"> ningún ovocito en </w:t>
      </w:r>
      <w:r>
        <w:rPr>
          <w:rFonts w:cs="Arial"/>
          <w:szCs w:val="24"/>
        </w:rPr>
        <w:t>Grado IV</w:t>
      </w:r>
      <w:r w:rsidRPr="006A68FE">
        <w:rPr>
          <w:rFonts w:cs="Arial"/>
          <w:szCs w:val="24"/>
        </w:rPr>
        <w:t xml:space="preserve">, tras la introducción de </w:t>
      </w:r>
      <w:proofErr w:type="spellStart"/>
      <w:r w:rsidRPr="006A68FE">
        <w:rPr>
          <w:rFonts w:cs="Arial"/>
          <w:szCs w:val="24"/>
        </w:rPr>
        <w:t>FSHrb</w:t>
      </w:r>
      <w:proofErr w:type="spellEnd"/>
      <w:r w:rsidRPr="006A68FE">
        <w:rPr>
          <w:rFonts w:cs="Arial"/>
          <w:szCs w:val="24"/>
        </w:rPr>
        <w:t xml:space="preserve"> </w:t>
      </w:r>
      <w:r>
        <w:rPr>
          <w:rFonts w:cs="Arial"/>
          <w:szCs w:val="24"/>
        </w:rPr>
        <w:t xml:space="preserve">en el estudio de García- </w:t>
      </w:r>
      <w:r>
        <w:rPr>
          <w:rFonts w:cs="Arial"/>
          <w:szCs w:val="24"/>
        </w:rPr>
        <w:lastRenderedPageBreak/>
        <w:t xml:space="preserve">González </w:t>
      </w:r>
      <w:r w:rsidRPr="00D9230E">
        <w:rPr>
          <w:rFonts w:cs="Arial"/>
          <w:szCs w:val="24"/>
        </w:rPr>
        <w:t>et al.</w:t>
      </w:r>
      <w:r>
        <w:rPr>
          <w:rFonts w:cs="Arial"/>
          <w:szCs w:val="24"/>
        </w:rPr>
        <w:t xml:space="preserve"> (</w:t>
      </w:r>
      <w:r w:rsidRPr="006A68FE">
        <w:rPr>
          <w:rFonts w:cs="Arial"/>
          <w:szCs w:val="24"/>
        </w:rPr>
        <w:t>2025</w:t>
      </w:r>
      <w:r>
        <w:rPr>
          <w:rFonts w:cs="Arial"/>
          <w:szCs w:val="24"/>
        </w:rPr>
        <w:t>)</w:t>
      </w:r>
      <w:r w:rsidRPr="006A68FE">
        <w:rPr>
          <w:rFonts w:cs="Arial"/>
          <w:szCs w:val="24"/>
        </w:rPr>
        <w:t xml:space="preserve"> y la posterior adición de </w:t>
      </w:r>
      <w:r>
        <w:rPr>
          <w:rFonts w:cs="Arial"/>
          <w:szCs w:val="24"/>
        </w:rPr>
        <w:t>un complejo vitamínico AD</w:t>
      </w:r>
      <w:r w:rsidRPr="00304B37">
        <w:rPr>
          <w:rFonts w:cs="Arial"/>
          <w:szCs w:val="24"/>
          <w:vertAlign w:val="subscript"/>
        </w:rPr>
        <w:t>3</w:t>
      </w:r>
      <w:r>
        <w:rPr>
          <w:rFonts w:cs="Arial"/>
          <w:szCs w:val="24"/>
        </w:rPr>
        <w:t>E</w:t>
      </w:r>
      <w:r w:rsidRPr="006A68FE">
        <w:rPr>
          <w:rFonts w:cs="Arial"/>
          <w:szCs w:val="24"/>
        </w:rPr>
        <w:t xml:space="preserve"> (2026), se ha observado una presencia constante de los mismos. Este hecho podría estar relacionado con una mejor dinámica de maduración folicular inducida por la </w:t>
      </w:r>
      <w:proofErr w:type="spellStart"/>
      <w:r>
        <w:rPr>
          <w:rFonts w:cs="Arial"/>
          <w:szCs w:val="24"/>
        </w:rPr>
        <w:t>FSHrb</w:t>
      </w:r>
      <w:proofErr w:type="spellEnd"/>
      <w:r>
        <w:rPr>
          <w:rFonts w:cs="Arial"/>
          <w:szCs w:val="24"/>
        </w:rPr>
        <w:t xml:space="preserve"> junto </w:t>
      </w:r>
      <w:r w:rsidRPr="002F0C8A">
        <w:rPr>
          <w:rFonts w:cs="Arial"/>
          <w:szCs w:val="24"/>
        </w:rPr>
        <w:t>con la suplementación vitamínica</w:t>
      </w:r>
      <w:r>
        <w:rPr>
          <w:rFonts w:cs="Arial"/>
          <w:szCs w:val="24"/>
        </w:rPr>
        <w:t xml:space="preserve"> proporcionada de forma simultánea</w:t>
      </w:r>
      <w:r w:rsidRPr="002F0C8A">
        <w:rPr>
          <w:rFonts w:cs="Arial"/>
          <w:szCs w:val="24"/>
        </w:rPr>
        <w:t>.</w:t>
      </w:r>
    </w:p>
    <w:p w14:paraId="19241D5C" w14:textId="1FA6DCC1" w:rsidR="009368E8" w:rsidRDefault="009368E8" w:rsidP="00AB3E12">
      <w:pPr>
        <w:spacing w:after="0"/>
        <w:ind w:firstLine="284"/>
        <w:rPr>
          <w:rFonts w:cs="Arial"/>
          <w:szCs w:val="24"/>
        </w:rPr>
      </w:pPr>
      <w:r w:rsidRPr="003018E1">
        <w:rPr>
          <w:rFonts w:cs="Arial"/>
          <w:szCs w:val="24"/>
        </w:rPr>
        <w:t xml:space="preserve">En cuanto a la calidad </w:t>
      </w:r>
      <w:proofErr w:type="spellStart"/>
      <w:r w:rsidRPr="003018E1">
        <w:rPr>
          <w:rFonts w:cs="Arial"/>
          <w:szCs w:val="24"/>
        </w:rPr>
        <w:t>ovocitaria</w:t>
      </w:r>
      <w:proofErr w:type="spellEnd"/>
      <w:r w:rsidRPr="003018E1">
        <w:rPr>
          <w:rFonts w:cs="Arial"/>
          <w:szCs w:val="24"/>
        </w:rPr>
        <w:t>, es relevante destacar el impacto del protocolo de 2026 (FSHrb+AD</w:t>
      </w:r>
      <w:r w:rsidRPr="00F77C1B">
        <w:rPr>
          <w:rFonts w:cs="Arial"/>
          <w:szCs w:val="24"/>
          <w:vertAlign w:val="subscript"/>
        </w:rPr>
        <w:t>3</w:t>
      </w:r>
      <w:r w:rsidRPr="003018E1">
        <w:rPr>
          <w:rFonts w:cs="Arial"/>
          <w:szCs w:val="24"/>
        </w:rPr>
        <w:t xml:space="preserve">E). Si bien </w:t>
      </w:r>
      <w:r>
        <w:rPr>
          <w:rFonts w:cs="Arial"/>
          <w:szCs w:val="24"/>
        </w:rPr>
        <w:t>los datos de ovocitos Grado</w:t>
      </w:r>
      <w:r w:rsidRPr="003018E1">
        <w:rPr>
          <w:rFonts w:cs="Arial"/>
          <w:szCs w:val="24"/>
        </w:rPr>
        <w:t xml:space="preserve"> I mantiene</w:t>
      </w:r>
      <w:r>
        <w:rPr>
          <w:rFonts w:cs="Arial"/>
          <w:szCs w:val="24"/>
        </w:rPr>
        <w:t>n</w:t>
      </w:r>
      <w:r w:rsidRPr="003018E1">
        <w:rPr>
          <w:rFonts w:cs="Arial"/>
          <w:szCs w:val="24"/>
        </w:rPr>
        <w:t xml:space="preserve"> una estabilidad </w:t>
      </w:r>
      <w:r w:rsidRPr="00965B76">
        <w:rPr>
          <w:rFonts w:cs="Arial"/>
          <w:szCs w:val="24"/>
        </w:rPr>
        <w:t xml:space="preserve">relativa, </w:t>
      </w:r>
      <w:r>
        <w:rPr>
          <w:rFonts w:cs="Arial"/>
          <w:szCs w:val="24"/>
        </w:rPr>
        <w:t>su</w:t>
      </w:r>
      <w:r w:rsidRPr="00965B76">
        <w:rPr>
          <w:rFonts w:cs="Arial"/>
          <w:szCs w:val="24"/>
        </w:rPr>
        <w:t xml:space="preserve"> número total se duplicó respecto al año inicial (10 </w:t>
      </w:r>
      <w:r w:rsidRPr="00304B37">
        <w:rPr>
          <w:rFonts w:cs="Arial"/>
          <w:i/>
          <w:iCs/>
          <w:szCs w:val="24"/>
        </w:rPr>
        <w:t>vs.</w:t>
      </w:r>
      <w:r w:rsidRPr="00965B76">
        <w:rPr>
          <w:rFonts w:cs="Arial"/>
          <w:szCs w:val="24"/>
        </w:rPr>
        <w:t xml:space="preserve"> 4). No obstante, este aumento en la productividad total ha conllevado un incremento sustancial de los ovocitos </w:t>
      </w:r>
      <w:r>
        <w:rPr>
          <w:rFonts w:cs="Arial"/>
          <w:szCs w:val="24"/>
        </w:rPr>
        <w:t>Grado</w:t>
      </w:r>
      <w:r w:rsidRPr="00965B76">
        <w:rPr>
          <w:rFonts w:cs="Arial"/>
          <w:szCs w:val="24"/>
        </w:rPr>
        <w:t xml:space="preserve"> IV, cuya media ascendió de 1</w:t>
      </w:r>
      <w:r w:rsidR="00733959">
        <w:rPr>
          <w:rFonts w:cs="Arial"/>
          <w:szCs w:val="24"/>
        </w:rPr>
        <w:t>.</w:t>
      </w:r>
      <w:r w:rsidRPr="00965B76">
        <w:rPr>
          <w:rFonts w:cs="Arial"/>
          <w:szCs w:val="24"/>
        </w:rPr>
        <w:t>00 en 2024 a 7</w:t>
      </w:r>
      <w:r w:rsidR="00733959">
        <w:rPr>
          <w:rFonts w:cs="Arial"/>
          <w:szCs w:val="24"/>
        </w:rPr>
        <w:t>.</w:t>
      </w:r>
      <w:r w:rsidRPr="00965B76">
        <w:rPr>
          <w:rFonts w:cs="Arial"/>
          <w:szCs w:val="24"/>
        </w:rPr>
        <w:t xml:space="preserve">25 en 2026. La calidad </w:t>
      </w:r>
      <w:proofErr w:type="spellStart"/>
      <w:r w:rsidRPr="00965B76">
        <w:rPr>
          <w:rFonts w:cs="Arial"/>
          <w:szCs w:val="24"/>
        </w:rPr>
        <w:t>ovocitaria</w:t>
      </w:r>
      <w:proofErr w:type="spellEnd"/>
      <w:r w:rsidRPr="00965B76">
        <w:rPr>
          <w:rFonts w:cs="Arial"/>
          <w:szCs w:val="24"/>
        </w:rPr>
        <w:t xml:space="preserve"> se caracteriza por una marcada variabilidad individual, con una diferencia estadísticamente significativa en la producción total entre las donantes (</w:t>
      </w:r>
      <w:r w:rsidRPr="00724A5B">
        <w:rPr>
          <w:rFonts w:cs="Arial"/>
          <w:i/>
          <w:iCs/>
          <w:szCs w:val="24"/>
        </w:rPr>
        <w:t>p</w:t>
      </w:r>
      <w:r w:rsidRPr="00965B76">
        <w:rPr>
          <w:rFonts w:cs="Arial"/>
          <w:szCs w:val="24"/>
        </w:rPr>
        <w:t xml:space="preserve"> = 0</w:t>
      </w:r>
      <w:r w:rsidR="00057EAE">
        <w:rPr>
          <w:rFonts w:cs="Arial"/>
          <w:szCs w:val="24"/>
        </w:rPr>
        <w:t>.</w:t>
      </w:r>
      <w:r w:rsidRPr="00965B76">
        <w:rPr>
          <w:rFonts w:cs="Arial"/>
          <w:szCs w:val="24"/>
        </w:rPr>
        <w:t>038)</w:t>
      </w:r>
      <w:r>
        <w:rPr>
          <w:rFonts w:cs="Arial"/>
          <w:szCs w:val="24"/>
        </w:rPr>
        <w:t xml:space="preserve">, destacando la superioridad de </w:t>
      </w:r>
      <w:r w:rsidR="00057EAE">
        <w:rPr>
          <w:rFonts w:cs="Arial"/>
          <w:szCs w:val="24"/>
        </w:rPr>
        <w:t>la vaca 1</w:t>
      </w:r>
      <w:r w:rsidRPr="00965B76">
        <w:rPr>
          <w:rFonts w:cs="Arial"/>
          <w:szCs w:val="24"/>
        </w:rPr>
        <w:t>. Este fenómeno sugiere que, aunque el uso de FSHrb+AD</w:t>
      </w:r>
      <w:r w:rsidRPr="00724A5B">
        <w:rPr>
          <w:rFonts w:cs="Arial"/>
          <w:szCs w:val="24"/>
          <w:vertAlign w:val="subscript"/>
        </w:rPr>
        <w:t>3</w:t>
      </w:r>
      <w:r w:rsidRPr="00965B76">
        <w:rPr>
          <w:rFonts w:cs="Arial"/>
          <w:szCs w:val="24"/>
        </w:rPr>
        <w:t>E es altamente eficaz en el reclutamiento de un mayor número de folículos, no todos e</w:t>
      </w:r>
      <w:r w:rsidR="007C3B6A">
        <w:rPr>
          <w:rFonts w:cs="Arial"/>
          <w:szCs w:val="24"/>
        </w:rPr>
        <w:t>llos</w:t>
      </w:r>
      <w:r w:rsidRPr="00965B76">
        <w:rPr>
          <w:rFonts w:cs="Arial"/>
          <w:szCs w:val="24"/>
        </w:rPr>
        <w:t xml:space="preserve"> logran alcanzar un estadio de desarrollo óptimo posiblemente por realizar 2 sesiones de OPU</w:t>
      </w:r>
      <w:r>
        <w:rPr>
          <w:rFonts w:cs="Arial"/>
          <w:szCs w:val="24"/>
        </w:rPr>
        <w:t>/</w:t>
      </w:r>
      <w:r w:rsidRPr="00965B76">
        <w:rPr>
          <w:rFonts w:cs="Arial"/>
          <w:szCs w:val="24"/>
        </w:rPr>
        <w:t xml:space="preserve">semana. </w:t>
      </w:r>
    </w:p>
    <w:p w14:paraId="7080861B" w14:textId="751687C7" w:rsidR="009368E8" w:rsidRDefault="009368E8" w:rsidP="00AB3E12">
      <w:pPr>
        <w:spacing w:after="0"/>
        <w:ind w:firstLine="284"/>
        <w:rPr>
          <w:rFonts w:cs="Arial"/>
          <w:szCs w:val="24"/>
        </w:rPr>
      </w:pPr>
      <w:r w:rsidRPr="000A35D7">
        <w:rPr>
          <w:rFonts w:cs="Arial"/>
          <w:szCs w:val="24"/>
        </w:rPr>
        <w:t xml:space="preserve">Una limitación </w:t>
      </w:r>
      <w:r>
        <w:rPr>
          <w:rFonts w:cs="Arial"/>
          <w:szCs w:val="24"/>
        </w:rPr>
        <w:t>importante</w:t>
      </w:r>
      <w:r w:rsidRPr="000A35D7">
        <w:rPr>
          <w:rFonts w:cs="Arial"/>
          <w:szCs w:val="24"/>
        </w:rPr>
        <w:t xml:space="preserve"> de </w:t>
      </w:r>
      <w:r>
        <w:rPr>
          <w:rFonts w:cs="Arial"/>
          <w:szCs w:val="24"/>
        </w:rPr>
        <w:t xml:space="preserve">este </w:t>
      </w:r>
      <w:r w:rsidRPr="002F0C8A">
        <w:rPr>
          <w:rFonts w:cs="Arial"/>
          <w:szCs w:val="24"/>
        </w:rPr>
        <w:t>estudio comparativo entre los 3 años y diferentes tratamientos</w:t>
      </w:r>
      <w:r w:rsidRPr="000A35D7">
        <w:rPr>
          <w:rFonts w:cs="Arial"/>
          <w:szCs w:val="24"/>
        </w:rPr>
        <w:t xml:space="preserve"> es</w:t>
      </w:r>
      <w:r>
        <w:rPr>
          <w:rFonts w:cs="Arial"/>
          <w:szCs w:val="24"/>
        </w:rPr>
        <w:t xml:space="preserve"> que solo se ha realizado con </w:t>
      </w:r>
      <w:r w:rsidR="00693277">
        <w:rPr>
          <w:rFonts w:cs="Arial"/>
          <w:szCs w:val="24"/>
        </w:rPr>
        <w:t>un</w:t>
      </w:r>
      <w:r>
        <w:rPr>
          <w:rFonts w:cs="Arial"/>
          <w:szCs w:val="24"/>
        </w:rPr>
        <w:t xml:space="preserve"> </w:t>
      </w:r>
      <w:r w:rsidRPr="002F0C8A">
        <w:rPr>
          <w:rFonts w:cs="Arial"/>
          <w:szCs w:val="24"/>
        </w:rPr>
        <w:t>animal (</w:t>
      </w:r>
      <w:r w:rsidR="00057EAE">
        <w:rPr>
          <w:rFonts w:cs="Arial"/>
          <w:szCs w:val="24"/>
        </w:rPr>
        <w:t>vaca 1</w:t>
      </w:r>
      <w:r w:rsidRPr="002F0C8A">
        <w:rPr>
          <w:rFonts w:cs="Arial"/>
          <w:szCs w:val="24"/>
        </w:rPr>
        <w:t>)</w:t>
      </w:r>
      <w:r w:rsidRPr="002F0C8A">
        <w:rPr>
          <w:rFonts w:cs="Arial"/>
          <w:i/>
          <w:iCs/>
          <w:szCs w:val="24"/>
        </w:rPr>
        <w:t>,</w:t>
      </w:r>
      <w:r w:rsidRPr="000A35D7">
        <w:rPr>
          <w:rFonts w:cs="Arial"/>
          <w:szCs w:val="24"/>
        </w:rPr>
        <w:t xml:space="preserve"> lo que </w:t>
      </w:r>
      <w:r>
        <w:rPr>
          <w:rFonts w:cs="Arial"/>
          <w:szCs w:val="24"/>
        </w:rPr>
        <w:t>influye en el análisis</w:t>
      </w:r>
      <w:r w:rsidRPr="000A35D7">
        <w:rPr>
          <w:rFonts w:cs="Arial"/>
          <w:szCs w:val="24"/>
        </w:rPr>
        <w:t xml:space="preserve"> estadístic</w:t>
      </w:r>
      <w:r>
        <w:rPr>
          <w:rFonts w:cs="Arial"/>
          <w:szCs w:val="24"/>
        </w:rPr>
        <w:t>o</w:t>
      </w:r>
      <w:r w:rsidRPr="000A35D7">
        <w:rPr>
          <w:rFonts w:cs="Arial"/>
          <w:szCs w:val="24"/>
        </w:rPr>
        <w:t xml:space="preserve"> de los resultados. </w:t>
      </w:r>
      <w:r>
        <w:rPr>
          <w:rFonts w:cs="Arial"/>
          <w:szCs w:val="24"/>
        </w:rPr>
        <w:t>Asimismo</w:t>
      </w:r>
      <w:r w:rsidRPr="000A35D7">
        <w:rPr>
          <w:rFonts w:cs="Arial"/>
          <w:szCs w:val="24"/>
        </w:rPr>
        <w:t xml:space="preserve">, </w:t>
      </w:r>
      <w:r>
        <w:rPr>
          <w:rFonts w:cs="Arial"/>
          <w:szCs w:val="24"/>
        </w:rPr>
        <w:t xml:space="preserve">al no </w:t>
      </w:r>
      <w:r w:rsidRPr="000A35D7">
        <w:rPr>
          <w:rFonts w:cs="Arial"/>
          <w:szCs w:val="24"/>
        </w:rPr>
        <w:t>evalu</w:t>
      </w:r>
      <w:r>
        <w:rPr>
          <w:rFonts w:cs="Arial"/>
          <w:szCs w:val="24"/>
        </w:rPr>
        <w:t>ar</w:t>
      </w:r>
      <w:r w:rsidRPr="000A35D7">
        <w:rPr>
          <w:rFonts w:cs="Arial"/>
          <w:szCs w:val="24"/>
        </w:rPr>
        <w:t xml:space="preserve"> </w:t>
      </w:r>
      <w:r>
        <w:rPr>
          <w:rFonts w:cs="Arial"/>
          <w:szCs w:val="24"/>
        </w:rPr>
        <w:t>la capacidad de</w:t>
      </w:r>
      <w:r w:rsidRPr="000A35D7">
        <w:rPr>
          <w:rFonts w:cs="Arial"/>
          <w:szCs w:val="24"/>
        </w:rPr>
        <w:t xml:space="preserve"> desarrollo embrionario </w:t>
      </w:r>
      <w:r>
        <w:rPr>
          <w:rFonts w:cs="Arial"/>
          <w:szCs w:val="24"/>
        </w:rPr>
        <w:t>subsiguiente</w:t>
      </w:r>
      <w:r w:rsidRPr="000A35D7">
        <w:rPr>
          <w:rFonts w:cs="Arial"/>
          <w:szCs w:val="24"/>
        </w:rPr>
        <w:t xml:space="preserve">, no </w:t>
      </w:r>
      <w:r>
        <w:rPr>
          <w:rFonts w:cs="Arial"/>
          <w:szCs w:val="24"/>
        </w:rPr>
        <w:t>es posible relacionar</w:t>
      </w:r>
      <w:r w:rsidRPr="000A35D7">
        <w:rPr>
          <w:rFonts w:cs="Arial"/>
          <w:szCs w:val="24"/>
        </w:rPr>
        <w:t xml:space="preserve"> la calidad </w:t>
      </w:r>
      <w:proofErr w:type="spellStart"/>
      <w:r w:rsidRPr="000A35D7">
        <w:rPr>
          <w:rFonts w:cs="Arial"/>
          <w:szCs w:val="24"/>
        </w:rPr>
        <w:t>ovocitaria</w:t>
      </w:r>
      <w:proofErr w:type="spellEnd"/>
      <w:r w:rsidRPr="000A35D7">
        <w:rPr>
          <w:rFonts w:cs="Arial"/>
          <w:szCs w:val="24"/>
        </w:rPr>
        <w:t xml:space="preserve"> </w:t>
      </w:r>
      <w:r>
        <w:rPr>
          <w:rFonts w:cs="Arial"/>
          <w:szCs w:val="24"/>
        </w:rPr>
        <w:t>con las tasas de</w:t>
      </w:r>
      <w:r w:rsidRPr="000A35D7">
        <w:rPr>
          <w:rFonts w:cs="Arial"/>
          <w:szCs w:val="24"/>
        </w:rPr>
        <w:t xml:space="preserve"> éxito reproductivo final. </w:t>
      </w:r>
      <w:r>
        <w:rPr>
          <w:rFonts w:cs="Arial"/>
          <w:szCs w:val="24"/>
        </w:rPr>
        <w:t>Pese a estas consideraciones</w:t>
      </w:r>
      <w:r w:rsidRPr="002F0C8A">
        <w:rPr>
          <w:rFonts w:cs="Arial"/>
          <w:szCs w:val="24"/>
        </w:rPr>
        <w:t xml:space="preserve">, </w:t>
      </w:r>
      <w:r w:rsidR="004F6DE2">
        <w:rPr>
          <w:rFonts w:cs="Arial"/>
          <w:szCs w:val="24"/>
        </w:rPr>
        <w:t>el presente</w:t>
      </w:r>
      <w:r w:rsidRPr="002F0C8A">
        <w:rPr>
          <w:rFonts w:cs="Arial"/>
          <w:szCs w:val="24"/>
        </w:rPr>
        <w:t xml:space="preserve"> estudio</w:t>
      </w:r>
      <w:r>
        <w:rPr>
          <w:rFonts w:cs="Arial"/>
          <w:szCs w:val="24"/>
        </w:rPr>
        <w:t xml:space="preserve"> proporciona evidencias</w:t>
      </w:r>
      <w:r w:rsidRPr="000A35D7">
        <w:rPr>
          <w:rFonts w:cs="Arial"/>
          <w:szCs w:val="24"/>
        </w:rPr>
        <w:t xml:space="preserve"> </w:t>
      </w:r>
      <w:r>
        <w:rPr>
          <w:rFonts w:cs="Arial"/>
          <w:szCs w:val="24"/>
        </w:rPr>
        <w:t>iniciales</w:t>
      </w:r>
      <w:r w:rsidRPr="000A35D7">
        <w:rPr>
          <w:rFonts w:cs="Arial"/>
          <w:szCs w:val="24"/>
        </w:rPr>
        <w:t xml:space="preserve"> sobre la </w:t>
      </w:r>
      <w:r>
        <w:rPr>
          <w:rFonts w:cs="Arial"/>
          <w:szCs w:val="24"/>
        </w:rPr>
        <w:t>efectividad</w:t>
      </w:r>
      <w:r w:rsidRPr="000A35D7">
        <w:rPr>
          <w:rFonts w:cs="Arial"/>
          <w:szCs w:val="24"/>
        </w:rPr>
        <w:t xml:space="preserve"> de </w:t>
      </w:r>
      <w:proofErr w:type="spellStart"/>
      <w:r w:rsidRPr="000A35D7">
        <w:rPr>
          <w:rFonts w:cs="Arial"/>
          <w:szCs w:val="24"/>
        </w:rPr>
        <w:t>FSHrb</w:t>
      </w:r>
      <w:proofErr w:type="spellEnd"/>
      <w:r>
        <w:rPr>
          <w:rFonts w:cs="Arial"/>
          <w:szCs w:val="24"/>
        </w:rPr>
        <w:t xml:space="preserve"> combinada con AD</w:t>
      </w:r>
      <w:r w:rsidRPr="002F0C8A">
        <w:rPr>
          <w:rFonts w:cs="Arial"/>
          <w:szCs w:val="24"/>
          <w:vertAlign w:val="subscript"/>
        </w:rPr>
        <w:t>3</w:t>
      </w:r>
      <w:r>
        <w:rPr>
          <w:rFonts w:cs="Arial"/>
          <w:szCs w:val="24"/>
        </w:rPr>
        <w:t>E</w:t>
      </w:r>
      <w:r w:rsidRPr="000A35D7">
        <w:rPr>
          <w:rFonts w:cs="Arial"/>
          <w:szCs w:val="24"/>
        </w:rPr>
        <w:t xml:space="preserve"> en </w:t>
      </w:r>
      <w:r>
        <w:rPr>
          <w:rFonts w:cs="Arial"/>
          <w:szCs w:val="24"/>
        </w:rPr>
        <w:t>tratamientos</w:t>
      </w:r>
      <w:r w:rsidRPr="000A35D7">
        <w:rPr>
          <w:rFonts w:cs="Arial"/>
          <w:szCs w:val="24"/>
        </w:rPr>
        <w:t xml:space="preserve"> de estimulación ovárica en vacas de raza M-L. </w:t>
      </w:r>
      <w:r>
        <w:rPr>
          <w:rFonts w:cs="Arial"/>
          <w:szCs w:val="24"/>
        </w:rPr>
        <w:t>Resulta</w:t>
      </w:r>
      <w:r w:rsidRPr="000A35D7">
        <w:rPr>
          <w:rFonts w:cs="Arial"/>
          <w:szCs w:val="24"/>
        </w:rPr>
        <w:t xml:space="preserve"> conveniente </w:t>
      </w:r>
      <w:r>
        <w:rPr>
          <w:rFonts w:cs="Arial"/>
          <w:szCs w:val="24"/>
        </w:rPr>
        <w:t>desarrollar investigaciones</w:t>
      </w:r>
      <w:r w:rsidRPr="000A35D7">
        <w:rPr>
          <w:rFonts w:cs="Arial"/>
          <w:szCs w:val="24"/>
        </w:rPr>
        <w:t xml:space="preserve"> </w:t>
      </w:r>
      <w:r>
        <w:rPr>
          <w:rFonts w:cs="Arial"/>
          <w:szCs w:val="24"/>
        </w:rPr>
        <w:t>complementarias</w:t>
      </w:r>
      <w:r w:rsidRPr="000A35D7">
        <w:rPr>
          <w:rFonts w:cs="Arial"/>
          <w:szCs w:val="24"/>
        </w:rPr>
        <w:t xml:space="preserve"> </w:t>
      </w:r>
      <w:r>
        <w:rPr>
          <w:rFonts w:cs="Arial"/>
          <w:szCs w:val="24"/>
        </w:rPr>
        <w:t>que abarquen un tamaño muestral más representativo, orientadas a cualificar</w:t>
      </w:r>
      <w:r w:rsidRPr="000A35D7">
        <w:rPr>
          <w:rFonts w:cs="Arial"/>
          <w:szCs w:val="24"/>
        </w:rPr>
        <w:t xml:space="preserve"> el </w:t>
      </w:r>
      <w:r>
        <w:rPr>
          <w:rFonts w:cs="Arial"/>
          <w:szCs w:val="24"/>
        </w:rPr>
        <w:t>desarrollo</w:t>
      </w:r>
      <w:r w:rsidRPr="000A35D7">
        <w:rPr>
          <w:rFonts w:cs="Arial"/>
          <w:szCs w:val="24"/>
        </w:rPr>
        <w:t xml:space="preserve"> embrionario y </w:t>
      </w:r>
      <w:r>
        <w:rPr>
          <w:rFonts w:cs="Arial"/>
          <w:szCs w:val="24"/>
        </w:rPr>
        <w:t xml:space="preserve">tasas </w:t>
      </w:r>
      <w:r w:rsidRPr="000A35D7">
        <w:rPr>
          <w:rFonts w:cs="Arial"/>
          <w:szCs w:val="24"/>
        </w:rPr>
        <w:t xml:space="preserve">de gestación para </w:t>
      </w:r>
      <w:r>
        <w:rPr>
          <w:rFonts w:cs="Arial"/>
          <w:szCs w:val="24"/>
        </w:rPr>
        <w:t>definir</w:t>
      </w:r>
      <w:r w:rsidRPr="000A35D7">
        <w:rPr>
          <w:rFonts w:cs="Arial"/>
          <w:szCs w:val="24"/>
        </w:rPr>
        <w:t xml:space="preserve"> </w:t>
      </w:r>
      <w:r>
        <w:rPr>
          <w:rFonts w:cs="Arial"/>
          <w:szCs w:val="24"/>
        </w:rPr>
        <w:t>el potencial</w:t>
      </w:r>
      <w:r w:rsidRPr="000A35D7">
        <w:rPr>
          <w:rFonts w:cs="Arial"/>
          <w:szCs w:val="24"/>
        </w:rPr>
        <w:t xml:space="preserve"> </w:t>
      </w:r>
      <w:r>
        <w:rPr>
          <w:rFonts w:cs="Arial"/>
          <w:szCs w:val="24"/>
        </w:rPr>
        <w:t>clínico</w:t>
      </w:r>
      <w:r w:rsidRPr="000A35D7">
        <w:rPr>
          <w:rFonts w:cs="Arial"/>
          <w:szCs w:val="24"/>
        </w:rPr>
        <w:t xml:space="preserve"> de </w:t>
      </w:r>
      <w:r>
        <w:rPr>
          <w:rFonts w:cs="Arial"/>
          <w:szCs w:val="24"/>
        </w:rPr>
        <w:t>dicha</w:t>
      </w:r>
      <w:r w:rsidRPr="000A35D7">
        <w:rPr>
          <w:rFonts w:cs="Arial"/>
          <w:szCs w:val="24"/>
        </w:rPr>
        <w:t xml:space="preserve"> hormona en programas </w:t>
      </w:r>
      <w:r>
        <w:rPr>
          <w:rFonts w:cs="Arial"/>
          <w:szCs w:val="24"/>
        </w:rPr>
        <w:t>reproductivos avanzados</w:t>
      </w:r>
      <w:r w:rsidRPr="000A35D7">
        <w:rPr>
          <w:rFonts w:cs="Arial"/>
          <w:szCs w:val="24"/>
        </w:rPr>
        <w:t>.</w:t>
      </w:r>
      <w:r w:rsidRPr="006A68FE">
        <w:rPr>
          <w:rFonts w:cs="Arial"/>
          <w:szCs w:val="24"/>
        </w:rPr>
        <w:t xml:space="preserve"> </w:t>
      </w:r>
    </w:p>
    <w:p w14:paraId="60BEA528" w14:textId="77777777" w:rsidR="00507A81" w:rsidRPr="002A1713" w:rsidRDefault="00507A81" w:rsidP="00AB3E12">
      <w:pPr>
        <w:spacing w:after="0"/>
        <w:ind w:firstLine="425"/>
        <w:rPr>
          <w:rFonts w:cs="Arial"/>
          <w:szCs w:val="24"/>
        </w:rPr>
      </w:pPr>
    </w:p>
    <w:p w14:paraId="49467488" w14:textId="06889D29" w:rsidR="00C27F07" w:rsidRPr="002A1713" w:rsidRDefault="00C27F07" w:rsidP="00AB3E12">
      <w:pPr>
        <w:pStyle w:val="Ttulo1"/>
        <w:spacing w:before="0"/>
        <w:ind w:firstLine="0"/>
        <w:rPr>
          <w:rFonts w:ascii="Arial" w:hAnsi="Arial" w:cs="Arial"/>
          <w:b/>
          <w:bCs/>
          <w:color w:val="auto"/>
          <w:sz w:val="24"/>
          <w:szCs w:val="24"/>
        </w:rPr>
      </w:pPr>
      <w:bookmarkStart w:id="17" w:name="_Toc201764235"/>
      <w:r w:rsidRPr="002A1713">
        <w:rPr>
          <w:rFonts w:ascii="Arial" w:hAnsi="Arial" w:cs="Arial"/>
          <w:b/>
          <w:bCs/>
          <w:color w:val="auto"/>
          <w:sz w:val="24"/>
          <w:szCs w:val="24"/>
        </w:rPr>
        <w:t>CONCLUSIONES</w:t>
      </w:r>
      <w:bookmarkEnd w:id="17"/>
    </w:p>
    <w:p w14:paraId="335D88EE" w14:textId="4CEAF43E" w:rsidR="004754B2" w:rsidRDefault="005C097A" w:rsidP="00AB3E12">
      <w:pPr>
        <w:spacing w:after="0"/>
        <w:ind w:firstLine="425"/>
        <w:rPr>
          <w:rFonts w:cs="Arial"/>
          <w:szCs w:val="24"/>
        </w:rPr>
      </w:pPr>
      <w:r w:rsidRPr="00AD1A6C">
        <w:rPr>
          <w:rFonts w:cs="Arial"/>
          <w:szCs w:val="24"/>
        </w:rPr>
        <w:t xml:space="preserve">En el presente estudio </w:t>
      </w:r>
      <w:r w:rsidR="004754B2">
        <w:rPr>
          <w:rFonts w:cs="Arial"/>
          <w:szCs w:val="24"/>
        </w:rPr>
        <w:t>s</w:t>
      </w:r>
      <w:r w:rsidR="004754B2" w:rsidRPr="004754B2">
        <w:rPr>
          <w:rFonts w:cs="Arial"/>
          <w:szCs w:val="24"/>
        </w:rPr>
        <w:t xml:space="preserve">e confirma la viabilidad técnica de realizar </w:t>
      </w:r>
      <w:r w:rsidR="005F0342">
        <w:rPr>
          <w:rFonts w:cs="Arial"/>
          <w:szCs w:val="24"/>
        </w:rPr>
        <w:t>2</w:t>
      </w:r>
      <w:r w:rsidR="004754B2" w:rsidRPr="004754B2">
        <w:rPr>
          <w:rFonts w:cs="Arial"/>
          <w:szCs w:val="24"/>
        </w:rPr>
        <w:t xml:space="preserve"> sesiones de OPU semanales (con un intervalo de 3 días) tras la administración de una </w:t>
      </w:r>
      <w:r w:rsidR="004754B2" w:rsidRPr="004754B2">
        <w:rPr>
          <w:rFonts w:cs="Arial"/>
          <w:szCs w:val="24"/>
        </w:rPr>
        <w:lastRenderedPageBreak/>
        <w:t xml:space="preserve">única dosis de </w:t>
      </w:r>
      <w:proofErr w:type="spellStart"/>
      <w:r w:rsidR="004754B2" w:rsidRPr="004754B2">
        <w:rPr>
          <w:rFonts w:cs="Arial"/>
          <w:szCs w:val="24"/>
        </w:rPr>
        <w:t>FSHrb</w:t>
      </w:r>
      <w:proofErr w:type="spellEnd"/>
      <w:r w:rsidR="004754B2" w:rsidRPr="004754B2">
        <w:rPr>
          <w:rFonts w:cs="Arial"/>
          <w:szCs w:val="24"/>
        </w:rPr>
        <w:t>. Este enfoque permite aprovechar la persistencia biológica de la hormona recombinante para maximizar el reclutamiento folicular sin necesidad de aplicaciones repetidas.</w:t>
      </w:r>
    </w:p>
    <w:p w14:paraId="265AED93" w14:textId="0DD5F837" w:rsidR="004754B2" w:rsidRDefault="004754B2" w:rsidP="00AB3E12">
      <w:pPr>
        <w:spacing w:after="0"/>
        <w:ind w:firstLine="425"/>
        <w:rPr>
          <w:rFonts w:cs="Arial"/>
          <w:szCs w:val="24"/>
        </w:rPr>
      </w:pPr>
      <w:r w:rsidRPr="004754B2">
        <w:rPr>
          <w:rFonts w:cs="Arial"/>
          <w:szCs w:val="24"/>
        </w:rPr>
        <w:t>La suplementación con el complejo vitamínico AD</w:t>
      </w:r>
      <w:r w:rsidRPr="004754B2">
        <w:rPr>
          <w:rFonts w:cs="Arial"/>
          <w:szCs w:val="24"/>
          <w:vertAlign w:val="subscript"/>
        </w:rPr>
        <w:t>3</w:t>
      </w:r>
      <w:r w:rsidRPr="004754B2">
        <w:rPr>
          <w:rFonts w:cs="Arial"/>
          <w:szCs w:val="24"/>
        </w:rPr>
        <w:t xml:space="preserve">E demostró una optimización en la calidad de los ovocitos, logrando duplicar el número total de ovocitos de Grado I (10 </w:t>
      </w:r>
      <w:r w:rsidRPr="004754B2">
        <w:rPr>
          <w:rFonts w:cs="Arial"/>
          <w:i/>
          <w:iCs/>
          <w:szCs w:val="24"/>
        </w:rPr>
        <w:t>vs</w:t>
      </w:r>
      <w:r w:rsidRPr="004754B2">
        <w:rPr>
          <w:rFonts w:cs="Arial"/>
          <w:szCs w:val="24"/>
        </w:rPr>
        <w:t>. 4 en 2024). Este resultado sugiere un efecto protector frente al estrés oxidativo inducido por la estimulación hormonal exógena.</w:t>
      </w:r>
    </w:p>
    <w:p w14:paraId="0958F573" w14:textId="5F7C4057" w:rsidR="004754B2" w:rsidRDefault="004754B2" w:rsidP="00AB3E12">
      <w:pPr>
        <w:spacing w:after="0"/>
        <w:ind w:firstLine="425"/>
        <w:rPr>
          <w:rFonts w:cs="Arial"/>
          <w:szCs w:val="24"/>
        </w:rPr>
      </w:pPr>
      <w:r w:rsidRPr="004754B2">
        <w:rPr>
          <w:rFonts w:cs="Arial"/>
          <w:szCs w:val="24"/>
        </w:rPr>
        <w:t>La edad de las donantes y la variabilidad individual son factores críticos en el éxito de la técnica. Se observó una diferencia estadísticamente significativa (</w:t>
      </w:r>
      <w:r w:rsidRPr="004754B2">
        <w:rPr>
          <w:rFonts w:cs="Arial"/>
          <w:i/>
          <w:iCs/>
          <w:szCs w:val="24"/>
        </w:rPr>
        <w:t>p</w:t>
      </w:r>
      <w:r w:rsidR="001A3E40">
        <w:rPr>
          <w:rFonts w:cs="Arial"/>
          <w:i/>
          <w:iCs/>
          <w:szCs w:val="24"/>
        </w:rPr>
        <w:t xml:space="preserve"> </w:t>
      </w:r>
      <w:r w:rsidRPr="004754B2">
        <w:rPr>
          <w:rFonts w:cs="Arial"/>
          <w:szCs w:val="24"/>
        </w:rPr>
        <w:t>=</w:t>
      </w:r>
      <w:r w:rsidR="001A3E40">
        <w:rPr>
          <w:rFonts w:cs="Arial"/>
          <w:szCs w:val="24"/>
        </w:rPr>
        <w:t xml:space="preserve"> </w:t>
      </w:r>
      <w:r w:rsidRPr="004754B2">
        <w:rPr>
          <w:rFonts w:cs="Arial"/>
          <w:szCs w:val="24"/>
        </w:rPr>
        <w:t>0</w:t>
      </w:r>
      <w:r w:rsidR="00057EAE">
        <w:rPr>
          <w:rFonts w:cs="Arial"/>
          <w:szCs w:val="24"/>
        </w:rPr>
        <w:t>.</w:t>
      </w:r>
      <w:r w:rsidRPr="004754B2">
        <w:rPr>
          <w:rFonts w:cs="Arial"/>
          <w:szCs w:val="24"/>
        </w:rPr>
        <w:t xml:space="preserve">038) en la producción total entre las donantes, donde </w:t>
      </w:r>
      <w:r w:rsidR="00057EAE">
        <w:rPr>
          <w:rFonts w:cs="Arial"/>
          <w:szCs w:val="24"/>
        </w:rPr>
        <w:t>la vaca 1</w:t>
      </w:r>
      <w:r w:rsidRPr="004754B2">
        <w:rPr>
          <w:rFonts w:cs="Arial"/>
          <w:i/>
          <w:iCs/>
          <w:szCs w:val="24"/>
        </w:rPr>
        <w:t xml:space="preserve"> </w:t>
      </w:r>
      <w:r w:rsidRPr="004754B2">
        <w:rPr>
          <w:rFonts w:cs="Arial"/>
          <w:szCs w:val="24"/>
        </w:rPr>
        <w:t xml:space="preserve">(15 años) mostró un rendimiento superior frente a la respuesta residual de </w:t>
      </w:r>
      <w:r w:rsidR="00057EAE">
        <w:rPr>
          <w:rFonts w:cs="Arial"/>
          <w:szCs w:val="24"/>
        </w:rPr>
        <w:t>la vaca 2</w:t>
      </w:r>
      <w:r w:rsidRPr="004754B2">
        <w:rPr>
          <w:rFonts w:cs="Arial"/>
          <w:i/>
          <w:iCs/>
          <w:szCs w:val="24"/>
        </w:rPr>
        <w:t xml:space="preserve"> </w:t>
      </w:r>
      <w:r w:rsidRPr="004754B2">
        <w:rPr>
          <w:rFonts w:cs="Arial"/>
          <w:szCs w:val="24"/>
        </w:rPr>
        <w:t>(18 años), la cual se encuentra condicionada por una senescencia reproductiva avanzada y el agotamiento de su reserva folicular.</w:t>
      </w:r>
    </w:p>
    <w:p w14:paraId="34939014" w14:textId="6DDE61E6" w:rsidR="004754B2" w:rsidRDefault="004754B2" w:rsidP="00AB3E12">
      <w:pPr>
        <w:spacing w:after="0"/>
        <w:ind w:firstLine="425"/>
        <w:rPr>
          <w:rFonts w:cs="Arial"/>
          <w:szCs w:val="24"/>
        </w:rPr>
      </w:pPr>
      <w:r w:rsidRPr="004754B2">
        <w:rPr>
          <w:rFonts w:cs="Arial"/>
          <w:szCs w:val="24"/>
        </w:rPr>
        <w:t>El protocolo propuesto en 2026 (FSHrb+AD</w:t>
      </w:r>
      <w:r w:rsidRPr="004754B2">
        <w:rPr>
          <w:rFonts w:cs="Arial"/>
          <w:szCs w:val="24"/>
          <w:vertAlign w:val="subscript"/>
        </w:rPr>
        <w:t>3</w:t>
      </w:r>
      <w:r w:rsidRPr="004754B2">
        <w:rPr>
          <w:rFonts w:cs="Arial"/>
          <w:szCs w:val="24"/>
        </w:rPr>
        <w:t xml:space="preserve">E y 2 </w:t>
      </w:r>
      <w:proofErr w:type="spellStart"/>
      <w:r w:rsidRPr="004754B2">
        <w:rPr>
          <w:rFonts w:cs="Arial"/>
          <w:szCs w:val="24"/>
        </w:rPr>
        <w:t>OPUs</w:t>
      </w:r>
      <w:proofErr w:type="spellEnd"/>
      <w:r w:rsidRPr="004754B2">
        <w:rPr>
          <w:rFonts w:cs="Arial"/>
          <w:szCs w:val="24"/>
        </w:rPr>
        <w:t>/semana) superó numéricamente el rendimiento de los datos anteriores de la raza. Con relación a</w:t>
      </w:r>
      <w:r w:rsidR="00057EAE">
        <w:rPr>
          <w:rFonts w:cs="Arial"/>
          <w:szCs w:val="24"/>
        </w:rPr>
        <w:t xml:space="preserve"> la vaca 1</w:t>
      </w:r>
      <w:r w:rsidRPr="004754B2">
        <w:rPr>
          <w:rFonts w:cs="Arial"/>
          <w:szCs w:val="24"/>
        </w:rPr>
        <w:t xml:space="preserve"> se registró un incremento del 119% en el total de ovocitos recuperados respecto al protocolo de </w:t>
      </w:r>
      <w:proofErr w:type="spellStart"/>
      <w:r w:rsidRPr="004754B2">
        <w:rPr>
          <w:rFonts w:cs="Arial"/>
          <w:szCs w:val="24"/>
        </w:rPr>
        <w:t>FSHp</w:t>
      </w:r>
      <w:proofErr w:type="spellEnd"/>
      <w:r w:rsidRPr="004754B2">
        <w:rPr>
          <w:rFonts w:cs="Arial"/>
          <w:szCs w:val="24"/>
        </w:rPr>
        <w:t xml:space="preserve"> de 2024 (81 </w:t>
      </w:r>
      <w:r w:rsidRPr="004754B2">
        <w:rPr>
          <w:rFonts w:cs="Arial"/>
          <w:i/>
          <w:iCs/>
          <w:szCs w:val="24"/>
        </w:rPr>
        <w:t>vs</w:t>
      </w:r>
      <w:r w:rsidRPr="004754B2">
        <w:rPr>
          <w:rFonts w:cs="Arial"/>
          <w:szCs w:val="24"/>
        </w:rPr>
        <w:t>. 37 ovocitos totales), consolidándose como la estrategia más eficiente para la obtención de ovocitos</w:t>
      </w:r>
      <w:r w:rsidR="00057EAE">
        <w:rPr>
          <w:rFonts w:cs="Arial"/>
          <w:szCs w:val="24"/>
        </w:rPr>
        <w:t xml:space="preserve"> mediante OPU</w:t>
      </w:r>
      <w:r w:rsidRPr="004754B2">
        <w:rPr>
          <w:rFonts w:cs="Arial"/>
          <w:szCs w:val="24"/>
        </w:rPr>
        <w:t>.</w:t>
      </w:r>
    </w:p>
    <w:p w14:paraId="62392E92" w14:textId="77777777" w:rsidR="00BD01C1" w:rsidRDefault="00BD01C1" w:rsidP="00AB3E12">
      <w:pPr>
        <w:pStyle w:val="Prrafodelista"/>
        <w:spacing w:after="0"/>
        <w:ind w:firstLine="425"/>
        <w:rPr>
          <w:rFonts w:cs="Arial"/>
          <w:szCs w:val="24"/>
        </w:rPr>
      </w:pPr>
    </w:p>
    <w:p w14:paraId="768FCA83" w14:textId="77777777" w:rsidR="00297506" w:rsidRDefault="00297506" w:rsidP="00AB3E12">
      <w:pPr>
        <w:spacing w:after="0"/>
        <w:ind w:firstLine="0"/>
        <w:rPr>
          <w:rFonts w:eastAsia="Arial" w:cs="Arial"/>
          <w:b/>
          <w:bCs/>
          <w:color w:val="000000" w:themeColor="text1"/>
          <w:szCs w:val="24"/>
        </w:rPr>
      </w:pPr>
      <w:r w:rsidRPr="00D45EF1">
        <w:rPr>
          <w:rFonts w:eastAsia="Arial" w:cs="Arial"/>
          <w:b/>
          <w:bCs/>
          <w:color w:val="000000" w:themeColor="text1"/>
          <w:szCs w:val="24"/>
        </w:rPr>
        <w:t>AGRADECIMIENTOS</w:t>
      </w:r>
    </w:p>
    <w:p w14:paraId="3F52DE31" w14:textId="5451B8E7" w:rsidR="00297506" w:rsidRDefault="00297506" w:rsidP="00AB3E12">
      <w:pPr>
        <w:spacing w:after="0"/>
        <w:ind w:firstLine="425"/>
        <w:rPr>
          <w:rFonts w:cs="Arial"/>
          <w:szCs w:val="24"/>
        </w:rPr>
      </w:pPr>
      <w:r>
        <w:rPr>
          <w:rFonts w:cs="Arial"/>
          <w:szCs w:val="24"/>
        </w:rPr>
        <w:t>A</w:t>
      </w:r>
      <w:r w:rsidR="004754B2" w:rsidRPr="007125D3">
        <w:rPr>
          <w:rFonts w:cs="Arial"/>
          <w:szCs w:val="24"/>
        </w:rPr>
        <w:t>grade</w:t>
      </w:r>
      <w:r w:rsidR="004754B2">
        <w:rPr>
          <w:rFonts w:cs="Arial"/>
          <w:szCs w:val="24"/>
        </w:rPr>
        <w:t>cer</w:t>
      </w:r>
      <w:r w:rsidR="004754B2" w:rsidRPr="007125D3">
        <w:rPr>
          <w:rFonts w:cs="Arial"/>
          <w:szCs w:val="24"/>
        </w:rPr>
        <w:t xml:space="preserve"> la colaboración de </w:t>
      </w:r>
      <w:r w:rsidR="004754B2" w:rsidRPr="004754B2">
        <w:rPr>
          <w:rFonts w:cs="Arial"/>
          <w:i/>
          <w:iCs/>
          <w:szCs w:val="24"/>
        </w:rPr>
        <w:t>AVAMUR</w:t>
      </w:r>
      <w:r w:rsidR="004754B2" w:rsidRPr="007125D3">
        <w:rPr>
          <w:rFonts w:cs="Arial"/>
          <w:szCs w:val="24"/>
        </w:rPr>
        <w:t xml:space="preserve"> al hacer posible la disponibilidad de l</w:t>
      </w:r>
      <w:r w:rsidR="004754B2">
        <w:rPr>
          <w:rFonts w:cs="Arial"/>
          <w:szCs w:val="24"/>
        </w:rPr>
        <w:t xml:space="preserve">as vacas </w:t>
      </w:r>
      <w:r w:rsidR="004754B2" w:rsidRPr="007125D3">
        <w:rPr>
          <w:rFonts w:cs="Arial"/>
          <w:szCs w:val="24"/>
        </w:rPr>
        <w:t xml:space="preserve">de raza </w:t>
      </w:r>
      <w:proofErr w:type="gramStart"/>
      <w:r w:rsidR="004754B2" w:rsidRPr="007125D3">
        <w:rPr>
          <w:rFonts w:cs="Arial"/>
          <w:szCs w:val="24"/>
        </w:rPr>
        <w:t>Murciano</w:t>
      </w:r>
      <w:proofErr w:type="gramEnd"/>
      <w:r w:rsidR="004754B2" w:rsidRPr="007125D3">
        <w:rPr>
          <w:rFonts w:cs="Arial"/>
          <w:szCs w:val="24"/>
        </w:rPr>
        <w:t>-Levantina</w:t>
      </w:r>
      <w:r>
        <w:rPr>
          <w:rFonts w:cs="Arial"/>
          <w:szCs w:val="24"/>
        </w:rPr>
        <w:t xml:space="preserve"> y al personal de la GDV</w:t>
      </w:r>
      <w:r w:rsidRPr="00E13131">
        <w:rPr>
          <w:rFonts w:cs="Arial"/>
          <w:szCs w:val="24"/>
        </w:rPr>
        <w:t xml:space="preserve"> de la UMU</w:t>
      </w:r>
      <w:r>
        <w:rPr>
          <w:rFonts w:cs="Arial"/>
          <w:szCs w:val="24"/>
        </w:rPr>
        <w:t xml:space="preserve"> por su </w:t>
      </w:r>
      <w:r w:rsidR="007C3B6A">
        <w:rPr>
          <w:rFonts w:cs="Arial"/>
          <w:szCs w:val="24"/>
        </w:rPr>
        <w:t xml:space="preserve">disponibilidad y </w:t>
      </w:r>
      <w:r>
        <w:rPr>
          <w:rFonts w:cs="Arial"/>
          <w:szCs w:val="24"/>
        </w:rPr>
        <w:t xml:space="preserve">ayuda </w:t>
      </w:r>
      <w:r w:rsidR="004754B2">
        <w:rPr>
          <w:rFonts w:cs="Arial"/>
          <w:szCs w:val="24"/>
        </w:rPr>
        <w:t>con el manejo de los animales</w:t>
      </w:r>
      <w:r w:rsidR="004754B2" w:rsidRPr="00A71226">
        <w:rPr>
          <w:rFonts w:cs="Arial"/>
          <w:szCs w:val="24"/>
        </w:rPr>
        <w:t>.</w:t>
      </w:r>
      <w:r>
        <w:rPr>
          <w:rFonts w:cs="Arial"/>
          <w:szCs w:val="24"/>
        </w:rPr>
        <w:t xml:space="preserve"> A </w:t>
      </w:r>
      <w:r w:rsidR="00DB0B65" w:rsidRPr="00297506">
        <w:rPr>
          <w:rFonts w:cs="Arial"/>
          <w:szCs w:val="24"/>
        </w:rPr>
        <w:t xml:space="preserve">D. </w:t>
      </w:r>
      <w:r w:rsidR="00DB0B65" w:rsidRPr="00DB0B65">
        <w:rPr>
          <w:rFonts w:cs="Arial"/>
          <w:i/>
          <w:iCs/>
          <w:szCs w:val="24"/>
        </w:rPr>
        <w:t>José Meroño</w:t>
      </w:r>
      <w:r w:rsidR="00DB0B65" w:rsidRPr="00297506">
        <w:rPr>
          <w:rFonts w:cs="Arial"/>
          <w:szCs w:val="24"/>
        </w:rPr>
        <w:t xml:space="preserve"> (</w:t>
      </w:r>
      <w:proofErr w:type="spellStart"/>
      <w:r w:rsidR="00DB0B65" w:rsidRPr="00DB0B65">
        <w:rPr>
          <w:rFonts w:cs="Arial"/>
          <w:i/>
          <w:iCs/>
          <w:szCs w:val="24"/>
        </w:rPr>
        <w:t>Fatro</w:t>
      </w:r>
      <w:proofErr w:type="spellEnd"/>
      <w:r w:rsidR="00DB0B65" w:rsidRPr="00DB0B65">
        <w:rPr>
          <w:rFonts w:cs="Arial"/>
          <w:i/>
          <w:iCs/>
          <w:szCs w:val="24"/>
        </w:rPr>
        <w:t xml:space="preserve"> Ibérica</w:t>
      </w:r>
      <w:r w:rsidR="00DB0B65" w:rsidRPr="00297506">
        <w:rPr>
          <w:rFonts w:cs="Arial"/>
          <w:szCs w:val="24"/>
        </w:rPr>
        <w:t xml:space="preserve">, Delegación de Murcia) </w:t>
      </w:r>
      <w:r w:rsidRPr="00E13131">
        <w:rPr>
          <w:rFonts w:cs="Arial"/>
          <w:szCs w:val="24"/>
        </w:rPr>
        <w:t xml:space="preserve">por la donación de </w:t>
      </w:r>
      <w:proofErr w:type="spellStart"/>
      <w:r w:rsidR="004754B2" w:rsidRPr="00A71226">
        <w:rPr>
          <w:rFonts w:cs="Arial"/>
          <w:szCs w:val="24"/>
        </w:rPr>
        <w:t>Algenamic</w:t>
      </w:r>
      <w:proofErr w:type="spellEnd"/>
      <w:r w:rsidR="004754B2" w:rsidRPr="00A71226">
        <w:rPr>
          <w:rFonts w:cs="Arial"/>
          <w:szCs w:val="24"/>
          <w:vertAlign w:val="superscript"/>
        </w:rPr>
        <w:t>®</w:t>
      </w:r>
      <w:r w:rsidR="004754B2" w:rsidRPr="00A71226">
        <w:rPr>
          <w:rFonts w:cs="Arial"/>
          <w:szCs w:val="24"/>
        </w:rPr>
        <w:t xml:space="preserve">, </w:t>
      </w:r>
      <w:proofErr w:type="spellStart"/>
      <w:r w:rsidR="004754B2" w:rsidRPr="00A71226">
        <w:rPr>
          <w:rFonts w:cs="Arial"/>
          <w:szCs w:val="24"/>
        </w:rPr>
        <w:t>Dalmaprost</w:t>
      </w:r>
      <w:proofErr w:type="spellEnd"/>
      <w:r w:rsidR="004754B2" w:rsidRPr="00A71226">
        <w:rPr>
          <w:rFonts w:cs="Arial"/>
          <w:szCs w:val="24"/>
          <w:vertAlign w:val="superscript"/>
        </w:rPr>
        <w:t>®</w:t>
      </w:r>
      <w:r w:rsidR="004754B2">
        <w:rPr>
          <w:rFonts w:cs="Arial"/>
          <w:szCs w:val="24"/>
        </w:rPr>
        <w:t>,</w:t>
      </w:r>
      <w:r w:rsidR="004754B2" w:rsidRPr="00A71226">
        <w:rPr>
          <w:rFonts w:cs="Arial"/>
          <w:szCs w:val="24"/>
        </w:rPr>
        <w:t xml:space="preserve"> </w:t>
      </w:r>
      <w:proofErr w:type="spellStart"/>
      <w:r w:rsidR="004754B2" w:rsidRPr="00A71226">
        <w:rPr>
          <w:rFonts w:cs="Arial"/>
          <w:szCs w:val="24"/>
        </w:rPr>
        <w:t>Dalmarelin</w:t>
      </w:r>
      <w:proofErr w:type="spellEnd"/>
      <w:r w:rsidR="004754B2" w:rsidRPr="00A71226">
        <w:rPr>
          <w:rFonts w:cs="Arial"/>
          <w:szCs w:val="24"/>
          <w:vertAlign w:val="superscript"/>
        </w:rPr>
        <w:t>®</w:t>
      </w:r>
      <w:r w:rsidR="004754B2">
        <w:rPr>
          <w:rFonts w:cs="Arial"/>
          <w:szCs w:val="24"/>
          <w:vertAlign w:val="superscript"/>
        </w:rPr>
        <w:t xml:space="preserve"> </w:t>
      </w:r>
      <w:r w:rsidR="004754B2" w:rsidRPr="00A71226">
        <w:rPr>
          <w:rFonts w:cs="Arial"/>
          <w:szCs w:val="24"/>
        </w:rPr>
        <w:t xml:space="preserve">y </w:t>
      </w:r>
      <w:proofErr w:type="spellStart"/>
      <w:r w:rsidR="004754B2" w:rsidRPr="00A71226">
        <w:rPr>
          <w:rFonts w:cs="Arial"/>
          <w:szCs w:val="24"/>
        </w:rPr>
        <w:t>V</w:t>
      </w:r>
      <w:r w:rsidR="004754B2">
        <w:rPr>
          <w:rFonts w:cs="Arial"/>
          <w:szCs w:val="24"/>
        </w:rPr>
        <w:t>e</w:t>
      </w:r>
      <w:r w:rsidR="004754B2" w:rsidRPr="00A71226">
        <w:rPr>
          <w:rFonts w:cs="Arial"/>
          <w:szCs w:val="24"/>
        </w:rPr>
        <w:t>tidina</w:t>
      </w:r>
      <w:proofErr w:type="spellEnd"/>
      <w:r w:rsidR="004754B2" w:rsidRPr="00A71226">
        <w:rPr>
          <w:rFonts w:cs="Arial"/>
          <w:szCs w:val="24"/>
          <w:vertAlign w:val="superscript"/>
        </w:rPr>
        <w:t>®</w:t>
      </w:r>
      <w:r w:rsidR="004754B2" w:rsidRPr="00A71226">
        <w:rPr>
          <w:rFonts w:cs="Arial"/>
          <w:szCs w:val="24"/>
        </w:rPr>
        <w:t xml:space="preserve"> A</w:t>
      </w:r>
      <w:r w:rsidR="004754B2">
        <w:rPr>
          <w:rFonts w:cs="Arial"/>
          <w:szCs w:val="24"/>
        </w:rPr>
        <w:t>D</w:t>
      </w:r>
      <w:r w:rsidR="004754B2" w:rsidRPr="00A71226">
        <w:rPr>
          <w:rFonts w:cs="Arial"/>
          <w:szCs w:val="24"/>
          <w:vertAlign w:val="subscript"/>
        </w:rPr>
        <w:t>3</w:t>
      </w:r>
      <w:r w:rsidR="004754B2" w:rsidRPr="00A71226">
        <w:rPr>
          <w:rFonts w:cs="Arial"/>
          <w:szCs w:val="24"/>
        </w:rPr>
        <w:t>E</w:t>
      </w:r>
      <w:r w:rsidR="004754B2" w:rsidRPr="00E13131">
        <w:rPr>
          <w:rFonts w:cs="Arial"/>
          <w:szCs w:val="24"/>
        </w:rPr>
        <w:t xml:space="preserve"> </w:t>
      </w:r>
      <w:r w:rsidR="004754B2">
        <w:rPr>
          <w:rFonts w:cs="Arial"/>
          <w:szCs w:val="24"/>
        </w:rPr>
        <w:t xml:space="preserve">y </w:t>
      </w:r>
      <w:r w:rsidR="00DB0B65">
        <w:rPr>
          <w:rFonts w:cs="Arial"/>
          <w:szCs w:val="24"/>
        </w:rPr>
        <w:t xml:space="preserve">a </w:t>
      </w:r>
      <w:proofErr w:type="spellStart"/>
      <w:r w:rsidR="00DB0B65" w:rsidRPr="00DB0B65">
        <w:rPr>
          <w:rFonts w:cs="Arial"/>
          <w:i/>
          <w:iCs/>
          <w:szCs w:val="24"/>
        </w:rPr>
        <w:t>Embryocloud</w:t>
      </w:r>
      <w:proofErr w:type="spellEnd"/>
      <w:r w:rsidR="00DB0B65" w:rsidRPr="00DB0B65">
        <w:rPr>
          <w:rFonts w:cs="Arial"/>
          <w:i/>
          <w:iCs/>
          <w:szCs w:val="24"/>
        </w:rPr>
        <w:t xml:space="preserve"> </w:t>
      </w:r>
      <w:r w:rsidR="00DB0B65" w:rsidRPr="00297506">
        <w:rPr>
          <w:rFonts w:cs="Arial"/>
          <w:szCs w:val="24"/>
        </w:rPr>
        <w:t xml:space="preserve">por la donación de los medios de </w:t>
      </w:r>
      <w:r w:rsidR="004754B2">
        <w:rPr>
          <w:rFonts w:cs="Arial"/>
          <w:szCs w:val="24"/>
        </w:rPr>
        <w:t>MIV</w:t>
      </w:r>
      <w:r w:rsidR="00DB0B65" w:rsidRPr="00DB0B65">
        <w:rPr>
          <w:rFonts w:cs="Arial"/>
          <w:i/>
          <w:iCs/>
          <w:szCs w:val="24"/>
        </w:rPr>
        <w:t>.</w:t>
      </w:r>
      <w:r>
        <w:rPr>
          <w:rFonts w:cs="Arial"/>
          <w:szCs w:val="24"/>
        </w:rPr>
        <w:t xml:space="preserve"> Al</w:t>
      </w:r>
      <w:r w:rsidRPr="00E13131">
        <w:rPr>
          <w:rFonts w:cs="Arial"/>
          <w:szCs w:val="24"/>
        </w:rPr>
        <w:t xml:space="preserve"> </w:t>
      </w:r>
      <w:r w:rsidR="004754B2" w:rsidRPr="00A71226">
        <w:rPr>
          <w:rFonts w:cs="Arial"/>
          <w:szCs w:val="24"/>
        </w:rPr>
        <w:t xml:space="preserve">Prof. D. </w:t>
      </w:r>
      <w:r w:rsidR="004754B2" w:rsidRPr="00A71226">
        <w:rPr>
          <w:rFonts w:cs="Arial"/>
          <w:i/>
          <w:iCs/>
          <w:szCs w:val="24"/>
        </w:rPr>
        <w:t>Francisco A. García-Vázquez</w:t>
      </w:r>
      <w:r w:rsidR="004754B2" w:rsidRPr="00A71226">
        <w:rPr>
          <w:rFonts w:cs="Arial"/>
          <w:szCs w:val="24"/>
        </w:rPr>
        <w:t xml:space="preserve"> </w:t>
      </w:r>
      <w:r w:rsidR="004754B2">
        <w:rPr>
          <w:rFonts w:cs="Arial"/>
          <w:szCs w:val="24"/>
        </w:rPr>
        <w:t xml:space="preserve">por </w:t>
      </w:r>
      <w:r w:rsidR="004754B2" w:rsidRPr="007125D3">
        <w:rPr>
          <w:rFonts w:cs="Arial"/>
          <w:szCs w:val="24"/>
        </w:rPr>
        <w:t xml:space="preserve">el soporte técnico brindado </w:t>
      </w:r>
      <w:r w:rsidR="007C3B6A">
        <w:rPr>
          <w:rFonts w:cs="Arial"/>
          <w:szCs w:val="24"/>
        </w:rPr>
        <w:t>en</w:t>
      </w:r>
      <w:r w:rsidR="004754B2" w:rsidRPr="007125D3">
        <w:rPr>
          <w:rFonts w:cs="Arial"/>
          <w:szCs w:val="24"/>
        </w:rPr>
        <w:t xml:space="preserve"> la evaluación estadística de </w:t>
      </w:r>
      <w:r w:rsidR="004754B2">
        <w:rPr>
          <w:rFonts w:cs="Arial"/>
          <w:szCs w:val="24"/>
        </w:rPr>
        <w:t xml:space="preserve">los datos obtenidos en </w:t>
      </w:r>
      <w:r w:rsidR="004754B2" w:rsidRPr="007125D3">
        <w:rPr>
          <w:rFonts w:cs="Arial"/>
          <w:szCs w:val="24"/>
        </w:rPr>
        <w:t>este estudio</w:t>
      </w:r>
      <w:r w:rsidR="004754B2">
        <w:rPr>
          <w:rFonts w:cs="Arial"/>
          <w:szCs w:val="24"/>
        </w:rPr>
        <w:t>.</w:t>
      </w:r>
      <w:r w:rsidR="004754B2" w:rsidRPr="00E13131">
        <w:rPr>
          <w:rFonts w:cs="Arial"/>
          <w:szCs w:val="24"/>
        </w:rPr>
        <w:t xml:space="preserve"> </w:t>
      </w:r>
    </w:p>
    <w:p w14:paraId="5F00997F" w14:textId="77777777" w:rsidR="00297506" w:rsidRPr="00BD01C1" w:rsidRDefault="00297506" w:rsidP="00AB3E12">
      <w:pPr>
        <w:pStyle w:val="Prrafodelista"/>
        <w:spacing w:after="0"/>
        <w:ind w:firstLine="425"/>
        <w:rPr>
          <w:rFonts w:cs="Arial"/>
          <w:szCs w:val="24"/>
        </w:rPr>
      </w:pPr>
    </w:p>
    <w:p w14:paraId="2DB680FC" w14:textId="14540AC9" w:rsidR="00A82948" w:rsidRPr="002A1713" w:rsidRDefault="00BD01C1" w:rsidP="00AB3E12">
      <w:pPr>
        <w:pStyle w:val="Ttulo1"/>
        <w:spacing w:before="0"/>
        <w:ind w:firstLine="0"/>
        <w:rPr>
          <w:rFonts w:ascii="Arial" w:hAnsi="Arial" w:cs="Arial"/>
          <w:b/>
          <w:bCs/>
          <w:color w:val="auto"/>
          <w:sz w:val="24"/>
          <w:szCs w:val="24"/>
        </w:rPr>
      </w:pPr>
      <w:bookmarkStart w:id="18" w:name="_Toc201764171"/>
      <w:bookmarkStart w:id="19" w:name="_Toc201764236"/>
      <w:bookmarkStart w:id="20" w:name="_Toc201764237"/>
      <w:bookmarkEnd w:id="18"/>
      <w:bookmarkEnd w:id="19"/>
      <w:r>
        <w:rPr>
          <w:rFonts w:ascii="Arial" w:hAnsi="Arial" w:cs="Arial"/>
          <w:b/>
          <w:bCs/>
          <w:color w:val="auto"/>
          <w:sz w:val="24"/>
          <w:szCs w:val="24"/>
        </w:rPr>
        <w:t>REFERENCIAS</w:t>
      </w:r>
      <w:bookmarkEnd w:id="20"/>
    </w:p>
    <w:p w14:paraId="4FAC39BD" w14:textId="77777777" w:rsidR="00FE0DD9" w:rsidRPr="00FE0DD9" w:rsidRDefault="00FE0DD9" w:rsidP="00AB3E12">
      <w:pPr>
        <w:spacing w:after="0"/>
        <w:ind w:firstLine="0"/>
        <w:rPr>
          <w:rFonts w:cs="Arial"/>
          <w:szCs w:val="24"/>
          <w:lang w:val="en-US"/>
        </w:rPr>
      </w:pPr>
    </w:p>
    <w:p w14:paraId="54667843" w14:textId="77777777" w:rsidR="00FE0DD9" w:rsidRPr="00FE0DD9" w:rsidRDefault="00FE0DD9" w:rsidP="00AB3E12">
      <w:pPr>
        <w:pStyle w:val="Prrafodelista"/>
        <w:numPr>
          <w:ilvl w:val="0"/>
          <w:numId w:val="6"/>
        </w:numPr>
        <w:spacing w:after="0"/>
        <w:ind w:left="426"/>
        <w:rPr>
          <w:rFonts w:cs="Arial"/>
          <w:szCs w:val="24"/>
          <w:lang w:val="en-US"/>
        </w:rPr>
      </w:pPr>
      <w:r w:rsidRPr="00FE0DD9">
        <w:rPr>
          <w:rFonts w:cs="Arial"/>
          <w:szCs w:val="24"/>
        </w:rPr>
        <w:lastRenderedPageBreak/>
        <w:t xml:space="preserve">Aparicio, G. (1960). </w:t>
      </w:r>
      <w:r w:rsidRPr="00FE0DD9">
        <w:rPr>
          <w:rFonts w:cs="Arial"/>
          <w:i/>
          <w:iCs/>
          <w:szCs w:val="24"/>
        </w:rPr>
        <w:t>Zootecnia especial: etnología compendiada: descripción y estudio de razas nacionales y extranjeras</w:t>
      </w:r>
      <w:r w:rsidRPr="00FE0DD9">
        <w:rPr>
          <w:rFonts w:cs="Arial"/>
          <w:szCs w:val="24"/>
        </w:rPr>
        <w:t>. Imprenta Moderna. Córdoba.</w:t>
      </w:r>
    </w:p>
    <w:p w14:paraId="62A8F6E8" w14:textId="77777777" w:rsidR="00FE0DD9" w:rsidRPr="00FE0DD9" w:rsidRDefault="00FE0DD9" w:rsidP="00AB3E12">
      <w:pPr>
        <w:pStyle w:val="Prrafodelista"/>
        <w:spacing w:after="0"/>
        <w:ind w:left="426" w:firstLine="0"/>
        <w:rPr>
          <w:rFonts w:cs="Arial"/>
          <w:szCs w:val="24"/>
          <w:lang w:val="en-US"/>
        </w:rPr>
      </w:pPr>
    </w:p>
    <w:p w14:paraId="4F67B2EB" w14:textId="3F29C6F3" w:rsidR="00FE0DD9" w:rsidRPr="00FE0DD9" w:rsidRDefault="00FE0DD9" w:rsidP="00AB3E12">
      <w:pPr>
        <w:pStyle w:val="Prrafodelista"/>
        <w:numPr>
          <w:ilvl w:val="0"/>
          <w:numId w:val="6"/>
        </w:numPr>
        <w:spacing w:after="0"/>
        <w:ind w:left="426"/>
        <w:rPr>
          <w:rFonts w:cs="Arial"/>
          <w:szCs w:val="24"/>
          <w:lang w:val="en-US"/>
        </w:rPr>
      </w:pPr>
      <w:r w:rsidRPr="00FE0DD9">
        <w:rPr>
          <w:rFonts w:cs="Arial"/>
          <w:szCs w:val="24"/>
          <w:lang w:val="en-US"/>
        </w:rPr>
        <w:t xml:space="preserve">Bó, G.A. &amp; </w:t>
      </w:r>
      <w:proofErr w:type="spellStart"/>
      <w:r w:rsidRPr="00FE0DD9">
        <w:rPr>
          <w:rFonts w:cs="Arial"/>
          <w:szCs w:val="24"/>
          <w:lang w:val="en-US"/>
        </w:rPr>
        <w:t>Mapletoft</w:t>
      </w:r>
      <w:proofErr w:type="spellEnd"/>
      <w:r w:rsidRPr="00FE0DD9">
        <w:rPr>
          <w:rFonts w:cs="Arial"/>
          <w:szCs w:val="24"/>
          <w:lang w:val="en-US"/>
        </w:rPr>
        <w:t xml:space="preserve">, R.J. (2020). </w:t>
      </w:r>
      <w:proofErr w:type="spellStart"/>
      <w:r w:rsidRPr="00FE0DD9">
        <w:rPr>
          <w:rFonts w:cs="Arial"/>
          <w:szCs w:val="24"/>
          <w:lang w:val="en-US"/>
        </w:rPr>
        <w:t>Superstimulation</w:t>
      </w:r>
      <w:proofErr w:type="spellEnd"/>
      <w:r w:rsidRPr="00FE0DD9">
        <w:rPr>
          <w:rFonts w:cs="Arial"/>
          <w:szCs w:val="24"/>
          <w:lang w:val="en-US"/>
        </w:rPr>
        <w:t xml:space="preserve"> of ovarian follicles in cattle: Gonadotropin treatment protocols and FSH profiles. </w:t>
      </w:r>
      <w:r w:rsidRPr="00FE0DD9">
        <w:rPr>
          <w:rFonts w:cs="Arial"/>
          <w:i/>
          <w:iCs/>
          <w:szCs w:val="24"/>
          <w:lang w:val="en-US"/>
        </w:rPr>
        <w:t>Theriogenology</w:t>
      </w:r>
      <w:r w:rsidRPr="00FE0DD9">
        <w:rPr>
          <w:rFonts w:cs="Arial"/>
          <w:szCs w:val="24"/>
          <w:lang w:val="en-US"/>
        </w:rPr>
        <w:t xml:space="preserve">, </w:t>
      </w:r>
      <w:r w:rsidRPr="00FE0DD9">
        <w:rPr>
          <w:rFonts w:cs="Arial"/>
          <w:i/>
          <w:iCs/>
          <w:szCs w:val="24"/>
          <w:lang w:val="en-US"/>
        </w:rPr>
        <w:t>150</w:t>
      </w:r>
      <w:r w:rsidRPr="00FE0DD9">
        <w:rPr>
          <w:rFonts w:cs="Arial"/>
          <w:szCs w:val="24"/>
          <w:lang w:val="en-US"/>
        </w:rPr>
        <w:t>, 353-</w:t>
      </w:r>
      <w:r w:rsidR="007C3B6A">
        <w:rPr>
          <w:rFonts w:cs="Arial"/>
          <w:szCs w:val="24"/>
          <w:lang w:val="en-US"/>
        </w:rPr>
        <w:t>3</w:t>
      </w:r>
      <w:r w:rsidRPr="00FE0DD9">
        <w:rPr>
          <w:rFonts w:cs="Arial"/>
          <w:szCs w:val="24"/>
          <w:lang w:val="en-US"/>
        </w:rPr>
        <w:t xml:space="preserve">59. </w:t>
      </w:r>
      <w:hyperlink r:id="rId12" w:history="1">
        <w:r w:rsidRPr="00FE0DD9">
          <w:rPr>
            <w:rStyle w:val="Hipervnculo"/>
            <w:rFonts w:cs="Arial"/>
            <w:szCs w:val="24"/>
            <w:lang w:val="en-US"/>
          </w:rPr>
          <w:t>https://doi.org/10.1016/j.theriogenology.2020.02.001</w:t>
        </w:r>
      </w:hyperlink>
    </w:p>
    <w:p w14:paraId="11B9468B" w14:textId="77777777" w:rsidR="00FE0DD9" w:rsidRPr="00FE0DD9" w:rsidRDefault="00FE0DD9" w:rsidP="00AB3E12">
      <w:pPr>
        <w:pStyle w:val="Prrafodelista"/>
        <w:spacing w:after="0"/>
        <w:ind w:left="426" w:firstLine="0"/>
        <w:rPr>
          <w:rFonts w:cs="Arial"/>
          <w:szCs w:val="24"/>
          <w:lang w:val="en-US"/>
        </w:rPr>
      </w:pPr>
    </w:p>
    <w:p w14:paraId="5847D0F0" w14:textId="7AFF8CD3" w:rsidR="00FE0DD9" w:rsidRPr="00FE0DD9" w:rsidRDefault="00FE0DD9" w:rsidP="00AB3E12">
      <w:pPr>
        <w:pStyle w:val="Prrafodelista"/>
        <w:numPr>
          <w:ilvl w:val="0"/>
          <w:numId w:val="6"/>
        </w:numPr>
        <w:spacing w:after="0"/>
        <w:ind w:left="426"/>
        <w:rPr>
          <w:rFonts w:cs="Arial"/>
          <w:szCs w:val="24"/>
          <w:lang w:val="en-US"/>
        </w:rPr>
      </w:pPr>
      <w:r w:rsidRPr="00FE0DD9">
        <w:rPr>
          <w:rFonts w:cs="Arial"/>
          <w:szCs w:val="24"/>
          <w:lang w:val="en-US"/>
        </w:rPr>
        <w:t xml:space="preserve">Bols, P.E.J. &amp; Stout, T.A.E. (2018). Transvaginal Ultrasound-Guided Oocyte Retrieval (OPU: Ovum Pick-Up) in Cows and Mares. </w:t>
      </w:r>
      <w:r w:rsidRPr="00FE0DD9">
        <w:rPr>
          <w:rFonts w:cs="Arial"/>
          <w:i/>
          <w:iCs/>
          <w:szCs w:val="24"/>
          <w:lang w:val="en-US"/>
        </w:rPr>
        <w:t>Anim. Biotech.,</w:t>
      </w:r>
      <w:r w:rsidRPr="00FE0DD9">
        <w:rPr>
          <w:rFonts w:cs="Arial"/>
          <w:szCs w:val="24"/>
          <w:lang w:val="en-US"/>
        </w:rPr>
        <w:t xml:space="preserve"> 1, 209-</w:t>
      </w:r>
      <w:r w:rsidR="007C3B6A">
        <w:rPr>
          <w:rFonts w:cs="Arial"/>
          <w:szCs w:val="24"/>
          <w:lang w:val="en-US"/>
        </w:rPr>
        <w:t>2</w:t>
      </w:r>
      <w:r w:rsidRPr="00FE0DD9">
        <w:rPr>
          <w:rFonts w:cs="Arial"/>
          <w:szCs w:val="24"/>
          <w:lang w:val="en-US"/>
        </w:rPr>
        <w:t xml:space="preserve">33. </w:t>
      </w:r>
      <w:hyperlink r:id="rId13" w:history="1">
        <w:r w:rsidRPr="00FE0DD9">
          <w:rPr>
            <w:rStyle w:val="Hipervnculo"/>
            <w:rFonts w:cs="Arial"/>
            <w:szCs w:val="24"/>
            <w:lang w:val="en-US"/>
          </w:rPr>
          <w:t>https://doi.org/10.1007/978-3-319-92327-7_10</w:t>
        </w:r>
      </w:hyperlink>
      <w:r w:rsidRPr="00FE0DD9">
        <w:rPr>
          <w:rFonts w:cs="Arial"/>
          <w:szCs w:val="24"/>
          <w:lang w:val="en-US"/>
        </w:rPr>
        <w:t xml:space="preserve">  </w:t>
      </w:r>
    </w:p>
    <w:p w14:paraId="759AADC1" w14:textId="77777777" w:rsidR="00FE0DD9" w:rsidRPr="00FE0DD9" w:rsidRDefault="00FE0DD9" w:rsidP="00AB3E12">
      <w:pPr>
        <w:pStyle w:val="Prrafodelista"/>
        <w:spacing w:after="0"/>
        <w:ind w:left="426" w:firstLine="0"/>
        <w:rPr>
          <w:rFonts w:cs="Arial"/>
          <w:szCs w:val="24"/>
          <w:lang w:val="en-US"/>
        </w:rPr>
      </w:pPr>
    </w:p>
    <w:p w14:paraId="6C25F83E" w14:textId="329BF37E" w:rsidR="007C3B6A" w:rsidRPr="007C3B6A" w:rsidRDefault="00FE0DD9" w:rsidP="00AB3E12">
      <w:pPr>
        <w:pStyle w:val="Prrafodelista"/>
        <w:numPr>
          <w:ilvl w:val="0"/>
          <w:numId w:val="6"/>
        </w:numPr>
        <w:spacing w:after="0"/>
        <w:ind w:left="426"/>
        <w:rPr>
          <w:rFonts w:cs="Arial"/>
          <w:szCs w:val="24"/>
          <w:lang w:val="en-US"/>
        </w:rPr>
      </w:pPr>
      <w:r w:rsidRPr="00FE0DD9">
        <w:rPr>
          <w:rFonts w:cs="Arial"/>
          <w:szCs w:val="24"/>
          <w:lang w:val="en-US"/>
        </w:rPr>
        <w:t>Chandana</w:t>
      </w:r>
      <w:r w:rsidR="007C3B6A">
        <w:rPr>
          <w:rFonts w:cs="Arial"/>
          <w:szCs w:val="24"/>
          <w:lang w:val="en-US"/>
        </w:rPr>
        <w:t>,</w:t>
      </w:r>
      <w:r w:rsidRPr="00FE0DD9">
        <w:rPr>
          <w:rFonts w:cs="Arial"/>
          <w:szCs w:val="24"/>
          <w:lang w:val="en-US"/>
        </w:rPr>
        <w:t xml:space="preserve"> B., Allu, T., Katam, V.B., Manda, S., Hari Krishna, N.V.V., Ananda Rao K., Kona, S.S.R., Sandeep, G., Shanawaz, S.M. &amp; Vara Prasad Reddy, L.S.S. (2026). Recombinant FSH (</w:t>
      </w:r>
      <w:proofErr w:type="spellStart"/>
      <w:r w:rsidRPr="00FE0DD9">
        <w:rPr>
          <w:rFonts w:cs="Arial"/>
          <w:szCs w:val="24"/>
          <w:lang w:val="en-US"/>
        </w:rPr>
        <w:t>rFSH</w:t>
      </w:r>
      <w:proofErr w:type="spellEnd"/>
      <w:r w:rsidRPr="00FE0DD9">
        <w:rPr>
          <w:rFonts w:cs="Arial"/>
          <w:szCs w:val="24"/>
          <w:lang w:val="en-US"/>
        </w:rPr>
        <w:t xml:space="preserve">) </w:t>
      </w:r>
      <w:proofErr w:type="spellStart"/>
      <w:r w:rsidRPr="00FE0DD9">
        <w:rPr>
          <w:rFonts w:cs="Arial"/>
          <w:szCs w:val="24"/>
          <w:lang w:val="en-US"/>
        </w:rPr>
        <w:t>superstimulation</w:t>
      </w:r>
      <w:proofErr w:type="spellEnd"/>
      <w:r w:rsidRPr="00FE0DD9">
        <w:rPr>
          <w:rFonts w:cs="Arial"/>
          <w:szCs w:val="24"/>
          <w:lang w:val="en-US"/>
        </w:rPr>
        <w:t xml:space="preserve"> prior to ovum pick-up improved the rate of blastocyst production in zebu (</w:t>
      </w:r>
      <w:r w:rsidRPr="00FE0DD9">
        <w:rPr>
          <w:rFonts w:cs="Arial"/>
          <w:i/>
          <w:iCs/>
          <w:szCs w:val="24"/>
          <w:lang w:val="en-US"/>
        </w:rPr>
        <w:t>Bos Indicus</w:t>
      </w:r>
      <w:r w:rsidRPr="00FE0DD9">
        <w:rPr>
          <w:rFonts w:cs="Arial"/>
          <w:szCs w:val="24"/>
          <w:lang w:val="en-US"/>
        </w:rPr>
        <w:t xml:space="preserve">) cattle. </w:t>
      </w:r>
      <w:r w:rsidRPr="00FE0DD9">
        <w:rPr>
          <w:rFonts w:cs="Arial"/>
          <w:i/>
          <w:iCs/>
          <w:szCs w:val="24"/>
          <w:lang w:val="en-US"/>
        </w:rPr>
        <w:t>Indian J. Dairy Sci.</w:t>
      </w:r>
      <w:r w:rsidRPr="00FE0DD9">
        <w:rPr>
          <w:rFonts w:cs="Arial"/>
          <w:szCs w:val="24"/>
          <w:lang w:val="en-US"/>
        </w:rPr>
        <w:t xml:space="preserve">, </w:t>
      </w:r>
      <w:r w:rsidRPr="00FE0DD9">
        <w:rPr>
          <w:rFonts w:cs="Arial"/>
          <w:i/>
          <w:iCs/>
          <w:szCs w:val="24"/>
          <w:lang w:val="en-US"/>
        </w:rPr>
        <w:t>78</w:t>
      </w:r>
      <w:r w:rsidRPr="00FE0DD9">
        <w:rPr>
          <w:rFonts w:cs="Arial"/>
          <w:szCs w:val="24"/>
          <w:lang w:val="en-US"/>
        </w:rPr>
        <w:t>(6)</w:t>
      </w:r>
      <w:r w:rsidR="007C3B6A">
        <w:rPr>
          <w:rFonts w:cs="Arial"/>
          <w:szCs w:val="24"/>
          <w:lang w:val="en-US"/>
        </w:rPr>
        <w:t>,</w:t>
      </w:r>
      <w:r w:rsidR="007C3B6A" w:rsidRPr="007C3B6A">
        <w:rPr>
          <w:sz w:val="21"/>
          <w:szCs w:val="21"/>
        </w:rPr>
        <w:t xml:space="preserve"> </w:t>
      </w:r>
      <w:r w:rsidR="007C3B6A" w:rsidRPr="007C3B6A">
        <w:rPr>
          <w:rFonts w:cs="Arial"/>
          <w:szCs w:val="24"/>
        </w:rPr>
        <w:t>574</w:t>
      </w:r>
      <w:r w:rsidR="00F2217A" w:rsidRPr="00F2217A">
        <w:rPr>
          <w:rFonts w:cs="Arial"/>
          <w:szCs w:val="24"/>
          <w:lang w:val="en-US"/>
        </w:rPr>
        <w:t>–</w:t>
      </w:r>
      <w:r w:rsidR="007C3B6A">
        <w:rPr>
          <w:rFonts w:cs="Arial"/>
          <w:szCs w:val="24"/>
        </w:rPr>
        <w:t>5</w:t>
      </w:r>
      <w:r w:rsidR="007C3B6A" w:rsidRPr="007C3B6A">
        <w:rPr>
          <w:rFonts w:cs="Arial"/>
          <w:szCs w:val="24"/>
        </w:rPr>
        <w:t>79</w:t>
      </w:r>
      <w:r w:rsidR="007C3B6A">
        <w:rPr>
          <w:rFonts w:cs="Arial"/>
          <w:szCs w:val="24"/>
        </w:rPr>
        <w:t>.</w:t>
      </w:r>
    </w:p>
    <w:p w14:paraId="562772C9" w14:textId="63CE8AB7" w:rsidR="00FE0DD9" w:rsidRPr="00FE0DD9" w:rsidRDefault="00FE0DD9" w:rsidP="007C3B6A">
      <w:pPr>
        <w:pStyle w:val="Prrafodelista"/>
        <w:spacing w:after="0"/>
        <w:ind w:left="426" w:firstLine="0"/>
        <w:rPr>
          <w:rFonts w:cs="Arial"/>
          <w:szCs w:val="24"/>
          <w:lang w:val="en-US"/>
        </w:rPr>
      </w:pPr>
      <w:hyperlink r:id="rId14" w:history="1">
        <w:r w:rsidRPr="00FE0DD9">
          <w:rPr>
            <w:rStyle w:val="Hipervnculo"/>
            <w:rFonts w:cs="Arial"/>
            <w:szCs w:val="24"/>
            <w:lang w:val="en-US"/>
          </w:rPr>
          <w:t>https://doi.org/10.33785/IJDS.2025.v78i06.011</w:t>
        </w:r>
      </w:hyperlink>
    </w:p>
    <w:p w14:paraId="486730F8" w14:textId="77777777" w:rsidR="00FE0DD9" w:rsidRPr="00FE0DD9" w:rsidRDefault="00FE0DD9" w:rsidP="00AB3E12">
      <w:pPr>
        <w:pStyle w:val="Prrafodelista"/>
        <w:spacing w:after="0"/>
        <w:ind w:left="426" w:firstLine="0"/>
        <w:rPr>
          <w:rFonts w:cs="Arial"/>
          <w:szCs w:val="24"/>
          <w:lang w:val="en-US"/>
        </w:rPr>
      </w:pPr>
    </w:p>
    <w:p w14:paraId="426B5C91" w14:textId="77777777" w:rsidR="00FE0DD9" w:rsidRPr="00FE0DD9" w:rsidRDefault="00FE0DD9" w:rsidP="00AB3E12">
      <w:pPr>
        <w:pStyle w:val="Prrafodelista"/>
        <w:numPr>
          <w:ilvl w:val="0"/>
          <w:numId w:val="6"/>
        </w:numPr>
        <w:spacing w:after="0"/>
        <w:ind w:left="426"/>
        <w:rPr>
          <w:rFonts w:cs="Arial"/>
          <w:szCs w:val="24"/>
          <w:lang w:val="en-US"/>
        </w:rPr>
      </w:pPr>
      <w:r w:rsidRPr="00FE0DD9">
        <w:rPr>
          <w:rFonts w:cs="Arial"/>
          <w:szCs w:val="24"/>
        </w:rPr>
        <w:t xml:space="preserve">Boni, R., Roelofsen-Van Der Linden, M.W.A., Gielen, J.T., Van Der Weijden, G.C. &amp; </w:t>
      </w:r>
      <w:proofErr w:type="spellStart"/>
      <w:r w:rsidRPr="00FE0DD9">
        <w:rPr>
          <w:rFonts w:cs="Arial"/>
          <w:szCs w:val="24"/>
        </w:rPr>
        <w:t>Kruip</w:t>
      </w:r>
      <w:proofErr w:type="spellEnd"/>
      <w:r w:rsidRPr="00FE0DD9">
        <w:rPr>
          <w:rFonts w:cs="Arial"/>
          <w:szCs w:val="24"/>
        </w:rPr>
        <w:t xml:space="preserve">, T.A.M. (1999). </w:t>
      </w:r>
      <w:r w:rsidRPr="00FE0DD9">
        <w:rPr>
          <w:rFonts w:cs="Arial"/>
          <w:szCs w:val="24"/>
          <w:lang w:val="en-US"/>
        </w:rPr>
        <w:t xml:space="preserve">Effects of frequency of ovum pick-up on oocyte yield and quality in dairy cows. </w:t>
      </w:r>
      <w:r w:rsidRPr="00FE0DD9">
        <w:rPr>
          <w:rFonts w:cs="Arial"/>
          <w:i/>
          <w:iCs/>
          <w:szCs w:val="24"/>
          <w:lang w:val="en-US"/>
        </w:rPr>
        <w:t>Theriogenology</w:t>
      </w:r>
      <w:r w:rsidRPr="00FE0DD9">
        <w:rPr>
          <w:rFonts w:cs="Arial"/>
          <w:szCs w:val="24"/>
          <w:lang w:val="en-US"/>
        </w:rPr>
        <w:t xml:space="preserve">, </w:t>
      </w:r>
      <w:r w:rsidRPr="00FE0DD9">
        <w:rPr>
          <w:rFonts w:cs="Arial"/>
          <w:i/>
          <w:iCs/>
          <w:szCs w:val="24"/>
          <w:lang w:val="en-US"/>
        </w:rPr>
        <w:t>51(</w:t>
      </w:r>
      <w:r w:rsidRPr="00FE0DD9">
        <w:rPr>
          <w:rFonts w:cs="Arial"/>
          <w:szCs w:val="24"/>
          <w:lang w:val="en-US"/>
        </w:rPr>
        <w:t xml:space="preserve">1), 288. </w:t>
      </w:r>
      <w:hyperlink r:id="rId15" w:history="1">
        <w:r w:rsidRPr="00FE0DD9">
          <w:rPr>
            <w:rStyle w:val="Hipervnculo"/>
            <w:rFonts w:cs="Arial"/>
            <w:szCs w:val="24"/>
            <w:lang w:val="en-US"/>
          </w:rPr>
          <w:t>https://www.researchgate.net/publication/297517475_Ovum_pick-up_in_cattle_A_25_year_retrospective_analysis</w:t>
        </w:r>
      </w:hyperlink>
      <w:r w:rsidRPr="00FE0DD9">
        <w:rPr>
          <w:rFonts w:cs="Arial"/>
          <w:szCs w:val="24"/>
          <w:lang w:val="en-US"/>
        </w:rPr>
        <w:t xml:space="preserve"> </w:t>
      </w:r>
    </w:p>
    <w:p w14:paraId="15104C30" w14:textId="77777777" w:rsidR="00FE0DD9" w:rsidRPr="00FE0DD9" w:rsidRDefault="00FE0DD9" w:rsidP="00AB3E12">
      <w:pPr>
        <w:pStyle w:val="Prrafodelista"/>
        <w:spacing w:after="0"/>
        <w:ind w:left="426" w:firstLine="0"/>
        <w:rPr>
          <w:rFonts w:cs="Arial"/>
          <w:szCs w:val="24"/>
          <w:lang w:val="en-US"/>
        </w:rPr>
      </w:pPr>
    </w:p>
    <w:p w14:paraId="5FA669CB" w14:textId="77777777" w:rsidR="00C22938" w:rsidRDefault="00FE0DD9" w:rsidP="00AB3E12">
      <w:pPr>
        <w:pStyle w:val="Prrafodelista"/>
        <w:numPr>
          <w:ilvl w:val="0"/>
          <w:numId w:val="6"/>
        </w:numPr>
        <w:spacing w:after="0"/>
        <w:ind w:left="426"/>
        <w:rPr>
          <w:rFonts w:cs="Arial"/>
          <w:szCs w:val="24"/>
        </w:rPr>
      </w:pPr>
      <w:r w:rsidRPr="00FE0DD9">
        <w:rPr>
          <w:rFonts w:cs="Arial"/>
          <w:szCs w:val="24"/>
        </w:rPr>
        <w:t xml:space="preserve">Builes-Higuita, L.F. (2025). </w:t>
      </w:r>
      <w:r w:rsidRPr="00FE0DD9">
        <w:rPr>
          <w:rFonts w:cs="Arial"/>
          <w:i/>
          <w:iCs/>
          <w:szCs w:val="24"/>
        </w:rPr>
        <w:t>Evaluación de la incidencia de variables como edad, raza, condición corporal y estado de preñez en la producción de ovocitos en bovinos</w:t>
      </w:r>
      <w:r w:rsidRPr="00FE0DD9">
        <w:rPr>
          <w:rFonts w:cs="Arial"/>
          <w:szCs w:val="24"/>
        </w:rPr>
        <w:t xml:space="preserve">. </w:t>
      </w:r>
    </w:p>
    <w:p w14:paraId="2BCAEE75" w14:textId="029FB7FE" w:rsidR="00FE0DD9" w:rsidRPr="00C22938" w:rsidRDefault="00C22938" w:rsidP="00AB3E12">
      <w:pPr>
        <w:spacing w:after="0"/>
        <w:ind w:left="426" w:firstLine="0"/>
        <w:rPr>
          <w:rFonts w:cs="Arial"/>
          <w:szCs w:val="24"/>
        </w:rPr>
      </w:pPr>
      <w:hyperlink r:id="rId16" w:history="1">
        <w:r w:rsidRPr="0078463D">
          <w:rPr>
            <w:rStyle w:val="Hipervnculo"/>
            <w:rFonts w:cs="Arial"/>
            <w:szCs w:val="24"/>
          </w:rPr>
          <w:t>https://repository.unilasallista.edu.co/server/api/core/bitstreams/8ecba685-0879-4810-b393-6332e73e2f2b/content</w:t>
        </w:r>
      </w:hyperlink>
    </w:p>
    <w:p w14:paraId="30DAF40B" w14:textId="77777777" w:rsidR="00FE0DD9" w:rsidRPr="00FE0DD9" w:rsidRDefault="00FE0DD9" w:rsidP="00AB3E12">
      <w:pPr>
        <w:pStyle w:val="Prrafodelista"/>
        <w:spacing w:after="0"/>
        <w:rPr>
          <w:rFonts w:cs="Arial"/>
          <w:szCs w:val="24"/>
        </w:rPr>
      </w:pPr>
    </w:p>
    <w:p w14:paraId="06314256" w14:textId="14379079" w:rsidR="00C22938" w:rsidRPr="00C22938" w:rsidRDefault="00FE0DD9" w:rsidP="00AB3E12">
      <w:pPr>
        <w:pStyle w:val="Prrafodelista"/>
        <w:numPr>
          <w:ilvl w:val="0"/>
          <w:numId w:val="6"/>
        </w:numPr>
        <w:spacing w:after="0"/>
        <w:ind w:left="426"/>
        <w:rPr>
          <w:rFonts w:cs="Arial"/>
          <w:szCs w:val="24"/>
          <w:lang w:val="en-US"/>
        </w:rPr>
      </w:pPr>
      <w:r w:rsidRPr="00FE0DD9">
        <w:rPr>
          <w:rFonts w:cs="Arial"/>
          <w:szCs w:val="24"/>
        </w:rPr>
        <w:t xml:space="preserve">Carvalho, J.B., Carvalho, N.A., Reis, E., Nichi, M., Souza, A.H. &amp; </w:t>
      </w:r>
      <w:proofErr w:type="spellStart"/>
      <w:r w:rsidRPr="00FE0DD9">
        <w:rPr>
          <w:rFonts w:cs="Arial"/>
          <w:szCs w:val="24"/>
        </w:rPr>
        <w:t>Baruselli</w:t>
      </w:r>
      <w:proofErr w:type="spellEnd"/>
      <w:r w:rsidRPr="00FE0DD9">
        <w:rPr>
          <w:rFonts w:cs="Arial"/>
          <w:szCs w:val="24"/>
        </w:rPr>
        <w:t xml:space="preserve">, P.S. (2008). </w:t>
      </w:r>
      <w:r w:rsidRPr="00FE0DD9">
        <w:rPr>
          <w:rFonts w:cs="Arial"/>
          <w:szCs w:val="24"/>
          <w:lang w:val="en-US"/>
        </w:rPr>
        <w:t xml:space="preserve">Effect of early </w:t>
      </w:r>
      <w:proofErr w:type="spellStart"/>
      <w:r w:rsidRPr="00FE0DD9">
        <w:rPr>
          <w:rFonts w:cs="Arial"/>
          <w:szCs w:val="24"/>
          <w:lang w:val="en-US"/>
        </w:rPr>
        <w:t>luteolysis</w:t>
      </w:r>
      <w:proofErr w:type="spellEnd"/>
      <w:r w:rsidRPr="00FE0DD9">
        <w:rPr>
          <w:rFonts w:cs="Arial"/>
          <w:szCs w:val="24"/>
          <w:lang w:val="en-US"/>
        </w:rPr>
        <w:t xml:space="preserve"> in progesterone-based timed AI </w:t>
      </w:r>
      <w:r w:rsidRPr="00FE0DD9">
        <w:rPr>
          <w:rFonts w:cs="Arial"/>
          <w:szCs w:val="24"/>
          <w:lang w:val="en-US"/>
        </w:rPr>
        <w:lastRenderedPageBreak/>
        <w:t xml:space="preserve">protocols in </w:t>
      </w:r>
      <w:r w:rsidRPr="00FE0DD9">
        <w:rPr>
          <w:rFonts w:cs="Arial"/>
          <w:i/>
          <w:iCs/>
          <w:szCs w:val="24"/>
          <w:lang w:val="en-US"/>
        </w:rPr>
        <w:t>Bos indicus</w:t>
      </w:r>
      <w:r w:rsidRPr="00FE0DD9">
        <w:rPr>
          <w:rFonts w:cs="Arial"/>
          <w:szCs w:val="24"/>
          <w:lang w:val="en-US"/>
        </w:rPr>
        <w:t xml:space="preserve">, </w:t>
      </w:r>
      <w:r w:rsidRPr="00FE0DD9">
        <w:rPr>
          <w:rFonts w:cs="Arial"/>
          <w:i/>
          <w:iCs/>
          <w:szCs w:val="24"/>
          <w:lang w:val="en-US"/>
        </w:rPr>
        <w:t>Bos indicus</w:t>
      </w:r>
      <w:r w:rsidRPr="00FE0DD9">
        <w:rPr>
          <w:rFonts w:cs="Arial"/>
          <w:szCs w:val="24"/>
          <w:lang w:val="en-US"/>
        </w:rPr>
        <w:t xml:space="preserve"> x </w:t>
      </w:r>
      <w:r w:rsidRPr="00FE0DD9">
        <w:rPr>
          <w:rFonts w:cs="Arial"/>
          <w:i/>
          <w:iCs/>
          <w:szCs w:val="24"/>
          <w:lang w:val="en-US"/>
        </w:rPr>
        <w:t>Bos taurus</w:t>
      </w:r>
      <w:r w:rsidRPr="00FE0DD9">
        <w:rPr>
          <w:rFonts w:cs="Arial"/>
          <w:szCs w:val="24"/>
          <w:lang w:val="en-US"/>
        </w:rPr>
        <w:t xml:space="preserve">, and </w:t>
      </w:r>
      <w:r w:rsidRPr="00FE0DD9">
        <w:rPr>
          <w:rFonts w:cs="Arial"/>
          <w:i/>
          <w:iCs/>
          <w:szCs w:val="24"/>
          <w:lang w:val="en-US"/>
        </w:rPr>
        <w:t>Bos taurus</w:t>
      </w:r>
      <w:r w:rsidRPr="00FE0DD9">
        <w:rPr>
          <w:rFonts w:cs="Arial"/>
          <w:szCs w:val="24"/>
          <w:lang w:val="en-US"/>
        </w:rPr>
        <w:t xml:space="preserve"> heifers. </w:t>
      </w:r>
      <w:proofErr w:type="spellStart"/>
      <w:r w:rsidRPr="00FE0DD9">
        <w:rPr>
          <w:rFonts w:cs="Arial"/>
          <w:i/>
          <w:iCs/>
          <w:szCs w:val="24"/>
        </w:rPr>
        <w:t>Theriogenology</w:t>
      </w:r>
      <w:proofErr w:type="spellEnd"/>
      <w:r w:rsidRPr="00FE0DD9">
        <w:rPr>
          <w:rFonts w:cs="Arial"/>
          <w:szCs w:val="24"/>
        </w:rPr>
        <w:t xml:space="preserve">, </w:t>
      </w:r>
      <w:r w:rsidRPr="00FE0DD9">
        <w:rPr>
          <w:rFonts w:cs="Arial"/>
          <w:i/>
          <w:iCs/>
          <w:szCs w:val="24"/>
        </w:rPr>
        <w:t>69</w:t>
      </w:r>
      <w:r w:rsidRPr="00FE0DD9">
        <w:rPr>
          <w:rFonts w:cs="Arial"/>
          <w:szCs w:val="24"/>
        </w:rPr>
        <w:t>(2), 167</w:t>
      </w:r>
      <w:r w:rsidR="00F2217A" w:rsidRPr="00F2217A">
        <w:rPr>
          <w:rFonts w:cs="Arial"/>
          <w:szCs w:val="24"/>
          <w:lang w:val="en-US"/>
        </w:rPr>
        <w:t>–</w:t>
      </w:r>
      <w:r w:rsidR="007C3B6A">
        <w:rPr>
          <w:rFonts w:cs="Arial"/>
          <w:szCs w:val="24"/>
        </w:rPr>
        <w:t>1</w:t>
      </w:r>
      <w:r w:rsidRPr="00FE0DD9">
        <w:rPr>
          <w:rFonts w:cs="Arial"/>
          <w:szCs w:val="24"/>
        </w:rPr>
        <w:t xml:space="preserve">75. </w:t>
      </w:r>
    </w:p>
    <w:p w14:paraId="232AD8CB" w14:textId="7F564EE6" w:rsidR="00FE0DD9" w:rsidRPr="00C22938" w:rsidRDefault="00C22938" w:rsidP="00AB3E12">
      <w:pPr>
        <w:spacing w:after="0"/>
        <w:ind w:firstLine="426"/>
        <w:rPr>
          <w:rFonts w:cs="Arial"/>
          <w:szCs w:val="24"/>
          <w:lang w:val="en-US"/>
        </w:rPr>
      </w:pPr>
      <w:hyperlink r:id="rId17" w:history="1">
        <w:r w:rsidRPr="00C22938">
          <w:rPr>
            <w:rStyle w:val="Hipervnculo"/>
            <w:rFonts w:cs="Arial"/>
            <w:szCs w:val="24"/>
            <w:lang w:val="en-US"/>
          </w:rPr>
          <w:t>https://doi.org/10.1016/j.theriogenology.2007.08.035</w:t>
        </w:r>
      </w:hyperlink>
    </w:p>
    <w:p w14:paraId="6D2C33C2" w14:textId="77777777" w:rsidR="00FE0DD9" w:rsidRPr="00C22938" w:rsidRDefault="00FE0DD9" w:rsidP="00AB3E12">
      <w:pPr>
        <w:spacing w:after="0"/>
        <w:ind w:left="360" w:firstLine="0"/>
        <w:rPr>
          <w:rFonts w:cs="Arial"/>
          <w:szCs w:val="24"/>
          <w:lang w:val="en-US"/>
        </w:rPr>
      </w:pPr>
    </w:p>
    <w:p w14:paraId="3DCBB8DD" w14:textId="4671E267" w:rsidR="00FE0DD9" w:rsidRPr="00FE0DD9" w:rsidRDefault="00FE0DD9" w:rsidP="00AB3E12">
      <w:pPr>
        <w:pStyle w:val="Prrafodelista"/>
        <w:numPr>
          <w:ilvl w:val="0"/>
          <w:numId w:val="6"/>
        </w:numPr>
        <w:spacing w:after="0"/>
        <w:ind w:left="426"/>
        <w:rPr>
          <w:rFonts w:cs="Arial"/>
          <w:szCs w:val="24"/>
          <w:lang w:val="en-US"/>
        </w:rPr>
      </w:pPr>
      <w:r w:rsidRPr="00FE0DD9">
        <w:rPr>
          <w:rFonts w:cs="Arial"/>
          <w:szCs w:val="24"/>
          <w:lang w:val="en-US"/>
        </w:rPr>
        <w:t xml:space="preserve">Demetrio, D.G.B. &amp; Barfield, J. (2021). Appendix 2: Photographic illustrations of bovine cumulus–oocyte complexes. </w:t>
      </w:r>
      <w:r w:rsidR="007C3B6A">
        <w:rPr>
          <w:rFonts w:cs="Arial"/>
          <w:szCs w:val="24"/>
          <w:lang w:val="en-US"/>
        </w:rPr>
        <w:t>I</w:t>
      </w:r>
      <w:r w:rsidRPr="00FE0DD9">
        <w:rPr>
          <w:rFonts w:cs="Arial"/>
          <w:szCs w:val="24"/>
          <w:lang w:val="en-US"/>
        </w:rPr>
        <w:t xml:space="preserve">n </w:t>
      </w:r>
      <w:r w:rsidRPr="00FE0DD9">
        <w:rPr>
          <w:rFonts w:cs="Arial"/>
          <w:i/>
          <w:iCs/>
          <w:szCs w:val="24"/>
          <w:lang w:val="en-US"/>
        </w:rPr>
        <w:t>International Embryo Transfer Society Manual</w:t>
      </w:r>
      <w:r w:rsidRPr="00FE0DD9">
        <w:rPr>
          <w:rFonts w:cs="Arial"/>
          <w:szCs w:val="24"/>
          <w:lang w:val="en-US"/>
        </w:rPr>
        <w:t xml:space="preserve"> (5</w:t>
      </w:r>
      <w:r w:rsidR="007C3B6A" w:rsidRPr="007C3B6A">
        <w:rPr>
          <w:rFonts w:cs="Arial"/>
          <w:szCs w:val="24"/>
          <w:vertAlign w:val="superscript"/>
          <w:lang w:val="en-US"/>
        </w:rPr>
        <w:t>th</w:t>
      </w:r>
      <w:r w:rsidRPr="00FE0DD9">
        <w:rPr>
          <w:rFonts w:cs="Arial"/>
          <w:szCs w:val="24"/>
          <w:lang w:val="en-US"/>
        </w:rPr>
        <w:t xml:space="preserve"> ed., pp. 1</w:t>
      </w:r>
      <w:r w:rsidR="00F2217A" w:rsidRPr="00F2217A">
        <w:rPr>
          <w:rFonts w:cs="Arial"/>
          <w:szCs w:val="24"/>
          <w:lang w:val="en-US"/>
        </w:rPr>
        <w:t>–</w:t>
      </w:r>
      <w:r w:rsidRPr="00FE0DD9">
        <w:rPr>
          <w:rFonts w:cs="Arial"/>
          <w:szCs w:val="24"/>
          <w:lang w:val="en-US"/>
        </w:rPr>
        <w:t>12).</w:t>
      </w:r>
    </w:p>
    <w:p w14:paraId="1116C41E" w14:textId="5F381A4D" w:rsidR="00FE0DD9" w:rsidRPr="007C3B6A" w:rsidRDefault="00FE0DD9" w:rsidP="00AB3E12">
      <w:pPr>
        <w:spacing w:after="0"/>
        <w:ind w:firstLine="0"/>
        <w:rPr>
          <w:rFonts w:cs="Arial"/>
          <w:szCs w:val="24"/>
          <w:lang w:val="en-GB"/>
        </w:rPr>
      </w:pPr>
    </w:p>
    <w:p w14:paraId="2FBFECCF" w14:textId="57150434" w:rsidR="00C22938" w:rsidRDefault="00FE0DD9" w:rsidP="00AB3E12">
      <w:pPr>
        <w:pStyle w:val="Prrafodelista"/>
        <w:numPr>
          <w:ilvl w:val="0"/>
          <w:numId w:val="6"/>
        </w:numPr>
        <w:spacing w:after="0"/>
        <w:ind w:left="426"/>
        <w:rPr>
          <w:rFonts w:cs="Arial"/>
          <w:szCs w:val="24"/>
          <w:lang w:val="en-GB"/>
        </w:rPr>
      </w:pPr>
      <w:r w:rsidRPr="00FE0DD9">
        <w:rPr>
          <w:rFonts w:cs="Arial"/>
          <w:szCs w:val="24"/>
        </w:rPr>
        <w:t xml:space="preserve">Elejalde, J.I. (2001). Estrés oxidativo, enfermedades y tratamientos antioxidantes. </w:t>
      </w:r>
      <w:r w:rsidRPr="00FE0DD9">
        <w:rPr>
          <w:rFonts w:cs="Arial"/>
          <w:i/>
          <w:iCs/>
          <w:szCs w:val="24"/>
          <w:lang w:val="en-GB"/>
        </w:rPr>
        <w:t>An. Med. Int.</w:t>
      </w:r>
      <w:r w:rsidRPr="00FE0DD9">
        <w:rPr>
          <w:rFonts w:cs="Arial"/>
          <w:szCs w:val="24"/>
          <w:lang w:val="en-GB"/>
        </w:rPr>
        <w:t xml:space="preserve">, </w:t>
      </w:r>
      <w:r w:rsidRPr="00FE0DD9">
        <w:rPr>
          <w:rFonts w:cs="Arial"/>
          <w:i/>
          <w:iCs/>
          <w:szCs w:val="24"/>
          <w:lang w:val="en-GB"/>
        </w:rPr>
        <w:t>18</w:t>
      </w:r>
      <w:r w:rsidRPr="00FE0DD9">
        <w:rPr>
          <w:rFonts w:cs="Arial"/>
          <w:szCs w:val="24"/>
          <w:lang w:val="en-GB"/>
        </w:rPr>
        <w:t>(6), 50</w:t>
      </w:r>
      <w:r w:rsidR="00F2217A" w:rsidRPr="00F2217A">
        <w:rPr>
          <w:rFonts w:cs="Arial"/>
          <w:szCs w:val="24"/>
          <w:lang w:val="en-US"/>
        </w:rPr>
        <w:t>–</w:t>
      </w:r>
      <w:r w:rsidR="007C3B6A">
        <w:rPr>
          <w:rFonts w:cs="Arial"/>
          <w:szCs w:val="24"/>
          <w:lang w:val="en-GB"/>
        </w:rPr>
        <w:t>5</w:t>
      </w:r>
      <w:r w:rsidRPr="00FE0DD9">
        <w:rPr>
          <w:rFonts w:cs="Arial"/>
          <w:szCs w:val="24"/>
          <w:lang w:val="en-GB"/>
        </w:rPr>
        <w:t xml:space="preserve">9. </w:t>
      </w:r>
    </w:p>
    <w:p w14:paraId="035A168A" w14:textId="5DD4E9D1" w:rsidR="00FE0DD9" w:rsidRPr="00C22938" w:rsidRDefault="00C22938" w:rsidP="00AB3E12">
      <w:pPr>
        <w:pStyle w:val="Prrafodelista"/>
        <w:spacing w:after="0"/>
        <w:ind w:left="426" w:firstLine="0"/>
        <w:rPr>
          <w:rFonts w:cs="Arial"/>
          <w:szCs w:val="24"/>
          <w:lang w:val="en-GB"/>
        </w:rPr>
      </w:pPr>
      <w:hyperlink r:id="rId18" w:history="1">
        <w:r w:rsidRPr="00C22938">
          <w:rPr>
            <w:rStyle w:val="Hipervnculo"/>
            <w:rFonts w:cs="Arial"/>
            <w:szCs w:val="24"/>
            <w:lang w:val="en-GB"/>
          </w:rPr>
          <w:t>https://scielo.isciii.es/pdf/ami/v18n6/revision1.pdf</w:t>
        </w:r>
      </w:hyperlink>
      <w:r w:rsidR="00FE0DD9" w:rsidRPr="00C22938">
        <w:rPr>
          <w:rFonts w:cs="Arial"/>
          <w:szCs w:val="24"/>
          <w:lang w:val="en-GB"/>
        </w:rPr>
        <w:t xml:space="preserve"> </w:t>
      </w:r>
    </w:p>
    <w:p w14:paraId="3E724157" w14:textId="77777777" w:rsidR="00FE0DD9" w:rsidRPr="00C22938" w:rsidRDefault="00FE0DD9" w:rsidP="00AB3E12">
      <w:pPr>
        <w:pStyle w:val="Prrafodelista"/>
        <w:spacing w:after="0"/>
        <w:ind w:left="426" w:firstLine="0"/>
        <w:rPr>
          <w:rFonts w:cs="Arial"/>
          <w:szCs w:val="24"/>
          <w:lang w:val="en-GB"/>
        </w:rPr>
      </w:pPr>
    </w:p>
    <w:p w14:paraId="5BC946AD" w14:textId="3506AA55" w:rsidR="00C22938" w:rsidRPr="00C22938" w:rsidRDefault="00FE0DD9" w:rsidP="00AB3E12">
      <w:pPr>
        <w:pStyle w:val="Prrafodelista"/>
        <w:numPr>
          <w:ilvl w:val="0"/>
          <w:numId w:val="6"/>
        </w:numPr>
        <w:spacing w:after="0"/>
        <w:ind w:left="426"/>
        <w:rPr>
          <w:rFonts w:cs="Arial"/>
          <w:szCs w:val="24"/>
          <w:lang w:val="en-US"/>
        </w:rPr>
      </w:pPr>
      <w:r w:rsidRPr="00FE0DD9">
        <w:rPr>
          <w:rFonts w:cs="Arial"/>
          <w:szCs w:val="24"/>
        </w:rPr>
        <w:t xml:space="preserve">García-González, E., Heras, S., Ramal, I. &amp; Ruiz, S. (2025). </w:t>
      </w:r>
      <w:proofErr w:type="spellStart"/>
      <w:r w:rsidRPr="00FE0DD9">
        <w:rPr>
          <w:rFonts w:cs="Arial"/>
          <w:szCs w:val="24"/>
        </w:rPr>
        <w:t>Superestimulación</w:t>
      </w:r>
      <w:proofErr w:type="spellEnd"/>
      <w:r w:rsidRPr="00FE0DD9">
        <w:rPr>
          <w:rFonts w:cs="Arial"/>
          <w:szCs w:val="24"/>
        </w:rPr>
        <w:t xml:space="preserve"> ovárica, OPU y calidad </w:t>
      </w:r>
      <w:proofErr w:type="spellStart"/>
      <w:r w:rsidRPr="00FE0DD9">
        <w:rPr>
          <w:rFonts w:cs="Arial"/>
          <w:szCs w:val="24"/>
        </w:rPr>
        <w:t>ovocitaria</w:t>
      </w:r>
      <w:proofErr w:type="spellEnd"/>
      <w:r w:rsidRPr="00FE0DD9">
        <w:rPr>
          <w:rFonts w:cs="Arial"/>
          <w:szCs w:val="24"/>
        </w:rPr>
        <w:t xml:space="preserve"> en vacas de raza </w:t>
      </w:r>
      <w:proofErr w:type="gramStart"/>
      <w:r w:rsidRPr="00FE0DD9">
        <w:rPr>
          <w:rFonts w:cs="Arial"/>
          <w:szCs w:val="24"/>
        </w:rPr>
        <w:t>Murciano</w:t>
      </w:r>
      <w:proofErr w:type="gramEnd"/>
      <w:r w:rsidRPr="00FE0DD9">
        <w:rPr>
          <w:rFonts w:cs="Arial"/>
          <w:szCs w:val="24"/>
        </w:rPr>
        <w:t xml:space="preserve">-Levantina. </w:t>
      </w:r>
      <w:proofErr w:type="spellStart"/>
      <w:r w:rsidRPr="00FE0DD9">
        <w:rPr>
          <w:rFonts w:cs="Arial"/>
          <w:i/>
          <w:iCs/>
          <w:szCs w:val="24"/>
        </w:rPr>
        <w:t>An</w:t>
      </w:r>
      <w:proofErr w:type="spellEnd"/>
      <w:r w:rsidRPr="00FE0DD9">
        <w:rPr>
          <w:rFonts w:cs="Arial"/>
          <w:i/>
          <w:iCs/>
          <w:szCs w:val="24"/>
        </w:rPr>
        <w:t xml:space="preserve">. </w:t>
      </w:r>
      <w:proofErr w:type="spellStart"/>
      <w:r w:rsidRPr="00FE0DD9">
        <w:rPr>
          <w:rFonts w:cs="Arial"/>
          <w:i/>
          <w:iCs/>
          <w:szCs w:val="24"/>
        </w:rPr>
        <w:t>Vet</w:t>
      </w:r>
      <w:proofErr w:type="spellEnd"/>
      <w:r w:rsidRPr="00FE0DD9">
        <w:rPr>
          <w:rFonts w:cs="Arial"/>
          <w:i/>
          <w:iCs/>
          <w:szCs w:val="24"/>
        </w:rPr>
        <w:t>. Murcia</w:t>
      </w:r>
      <w:r w:rsidRPr="00FE0DD9">
        <w:rPr>
          <w:rFonts w:cs="Arial"/>
          <w:szCs w:val="24"/>
        </w:rPr>
        <w:t xml:space="preserve">, </w:t>
      </w:r>
      <w:r w:rsidRPr="00FE0DD9">
        <w:rPr>
          <w:rFonts w:cs="Arial"/>
          <w:i/>
          <w:iCs/>
          <w:szCs w:val="24"/>
        </w:rPr>
        <w:t>39</w:t>
      </w:r>
      <w:r w:rsidRPr="00FE0DD9">
        <w:rPr>
          <w:rFonts w:cs="Arial"/>
          <w:szCs w:val="24"/>
        </w:rPr>
        <w:t>, 1</w:t>
      </w:r>
      <w:r w:rsidR="00F2217A" w:rsidRPr="00F2217A">
        <w:rPr>
          <w:rFonts w:cs="Arial"/>
          <w:szCs w:val="24"/>
          <w:lang w:val="en-US"/>
        </w:rPr>
        <w:t>–</w:t>
      </w:r>
      <w:r w:rsidRPr="00FE0DD9">
        <w:rPr>
          <w:rFonts w:cs="Arial"/>
          <w:szCs w:val="24"/>
        </w:rPr>
        <w:t>15.</w:t>
      </w:r>
    </w:p>
    <w:p w14:paraId="321F62C2" w14:textId="639A32AA" w:rsidR="00FE0DD9" w:rsidRPr="00FE0DD9" w:rsidRDefault="00FE0DD9" w:rsidP="00AB3E12">
      <w:pPr>
        <w:pStyle w:val="Prrafodelista"/>
        <w:spacing w:after="0"/>
        <w:ind w:left="426" w:firstLine="0"/>
        <w:rPr>
          <w:rFonts w:cs="Arial"/>
          <w:szCs w:val="24"/>
          <w:lang w:val="en-US"/>
        </w:rPr>
      </w:pPr>
      <w:hyperlink r:id="rId19" w:tgtFrame="_blank" w:history="1">
        <w:r w:rsidRPr="00FE0DD9">
          <w:rPr>
            <w:rStyle w:val="Hipervnculo"/>
            <w:rFonts w:cs="Arial"/>
            <w:szCs w:val="24"/>
          </w:rPr>
          <w:t>https://doi.org/10.6018/analesvet.683321</w:t>
        </w:r>
      </w:hyperlink>
    </w:p>
    <w:p w14:paraId="309BB3D3" w14:textId="77777777" w:rsidR="00FE0DD9" w:rsidRPr="00FE0DD9" w:rsidRDefault="00FE0DD9" w:rsidP="00AB3E12">
      <w:pPr>
        <w:pStyle w:val="Prrafodelista"/>
        <w:spacing w:after="0"/>
        <w:rPr>
          <w:rFonts w:cs="Arial"/>
          <w:szCs w:val="24"/>
          <w:lang w:val="en-US"/>
        </w:rPr>
      </w:pPr>
    </w:p>
    <w:p w14:paraId="7B95223C" w14:textId="0F6EB3DA" w:rsidR="00FE0DD9" w:rsidRPr="00FE0DD9" w:rsidRDefault="008D2E5A" w:rsidP="00AB3E12">
      <w:pPr>
        <w:pStyle w:val="Prrafodelista"/>
        <w:numPr>
          <w:ilvl w:val="0"/>
          <w:numId w:val="6"/>
        </w:numPr>
        <w:spacing w:after="0"/>
        <w:ind w:left="426"/>
        <w:rPr>
          <w:rFonts w:cs="Arial"/>
          <w:szCs w:val="24"/>
          <w:lang w:val="en-US"/>
        </w:rPr>
      </w:pPr>
      <w:r>
        <w:rPr>
          <w:rFonts w:cs="Arial"/>
          <w:szCs w:val="24"/>
          <w:lang w:val="en-US"/>
        </w:rPr>
        <w:t>Gutiérrez</w:t>
      </w:r>
      <w:r w:rsidR="00FE0DD9" w:rsidRPr="00FE0DD9">
        <w:rPr>
          <w:rFonts w:cs="Arial"/>
          <w:szCs w:val="24"/>
          <w:lang w:val="en-US"/>
        </w:rPr>
        <w:t xml:space="preserve">, A.M., Palomares, R.A., Chaves, M.G. &amp; </w:t>
      </w:r>
      <w:proofErr w:type="spellStart"/>
      <w:r w:rsidR="00FE0DD9" w:rsidRPr="00FE0DD9">
        <w:rPr>
          <w:rFonts w:cs="Arial"/>
          <w:szCs w:val="24"/>
          <w:lang w:val="en-US"/>
        </w:rPr>
        <w:t>Gnemmi</w:t>
      </w:r>
      <w:proofErr w:type="spellEnd"/>
      <w:r w:rsidR="00FE0DD9" w:rsidRPr="00FE0DD9">
        <w:rPr>
          <w:rFonts w:cs="Arial"/>
          <w:szCs w:val="24"/>
          <w:lang w:val="en-US"/>
        </w:rPr>
        <w:t>, G. (2022). Pharmacokinetics and ovarian follicular response after a single injection of recombinant bovine follicle-stimulating hormone (</w:t>
      </w:r>
      <w:proofErr w:type="spellStart"/>
      <w:r w:rsidR="00FE0DD9" w:rsidRPr="00FE0DD9">
        <w:rPr>
          <w:rFonts w:cs="Arial"/>
          <w:szCs w:val="24"/>
          <w:lang w:val="en-US"/>
        </w:rPr>
        <w:t>FSHrb</w:t>
      </w:r>
      <w:proofErr w:type="spellEnd"/>
      <w:r w:rsidR="00FE0DD9" w:rsidRPr="00FE0DD9">
        <w:rPr>
          <w:rFonts w:cs="Arial"/>
          <w:szCs w:val="24"/>
          <w:lang w:val="en-US"/>
        </w:rPr>
        <w:t xml:space="preserve">) in beef cows. </w:t>
      </w:r>
      <w:r w:rsidR="00FE0DD9" w:rsidRPr="00FE0DD9">
        <w:rPr>
          <w:rFonts w:cs="Arial"/>
          <w:i/>
          <w:iCs/>
          <w:szCs w:val="24"/>
          <w:lang w:val="en-US"/>
        </w:rPr>
        <w:t>Theriogenology</w:t>
      </w:r>
      <w:r w:rsidR="00FE0DD9" w:rsidRPr="00FE0DD9">
        <w:rPr>
          <w:rFonts w:cs="Arial"/>
          <w:szCs w:val="24"/>
          <w:lang w:val="en-US"/>
        </w:rPr>
        <w:t xml:space="preserve">, </w:t>
      </w:r>
      <w:r w:rsidR="00FE0DD9" w:rsidRPr="00FE0DD9">
        <w:rPr>
          <w:rFonts w:cs="Arial"/>
          <w:i/>
          <w:iCs/>
          <w:szCs w:val="24"/>
          <w:lang w:val="en-US"/>
        </w:rPr>
        <w:t>189</w:t>
      </w:r>
      <w:r w:rsidR="00FE0DD9" w:rsidRPr="00FE0DD9">
        <w:rPr>
          <w:rFonts w:cs="Arial"/>
          <w:szCs w:val="24"/>
          <w:lang w:val="en-US"/>
        </w:rPr>
        <w:t>, 114</w:t>
      </w:r>
      <w:r w:rsidR="00F2217A" w:rsidRPr="00F2217A">
        <w:rPr>
          <w:rFonts w:cs="Arial"/>
          <w:szCs w:val="24"/>
          <w:lang w:val="en-US"/>
        </w:rPr>
        <w:t>–</w:t>
      </w:r>
      <w:r w:rsidR="00F2217A">
        <w:rPr>
          <w:rFonts w:cs="Arial"/>
          <w:szCs w:val="24"/>
          <w:lang w:val="en-US"/>
        </w:rPr>
        <w:t>1</w:t>
      </w:r>
      <w:r w:rsidR="00FE0DD9" w:rsidRPr="00FE0DD9">
        <w:rPr>
          <w:rFonts w:cs="Arial"/>
          <w:szCs w:val="24"/>
          <w:lang w:val="en-US"/>
        </w:rPr>
        <w:t xml:space="preserve">22. </w:t>
      </w:r>
      <w:hyperlink r:id="rId20" w:history="1">
        <w:r w:rsidR="00FE0DD9" w:rsidRPr="00FE0DD9">
          <w:rPr>
            <w:rStyle w:val="Hipervnculo"/>
            <w:rFonts w:cs="Arial"/>
            <w:szCs w:val="24"/>
          </w:rPr>
          <w:t>https://doi.org/10.3390/ani12020153</w:t>
        </w:r>
      </w:hyperlink>
      <w:r w:rsidR="00FE0DD9" w:rsidRPr="00FE0DD9">
        <w:rPr>
          <w:rFonts w:cs="Arial"/>
          <w:szCs w:val="24"/>
        </w:rPr>
        <w:t xml:space="preserve"> </w:t>
      </w:r>
    </w:p>
    <w:p w14:paraId="32474B89" w14:textId="77777777" w:rsidR="00FE0DD9" w:rsidRPr="00FE0DD9" w:rsidRDefault="00FE0DD9" w:rsidP="00AB3E12">
      <w:pPr>
        <w:spacing w:after="0"/>
        <w:ind w:left="360" w:firstLine="0"/>
        <w:rPr>
          <w:rFonts w:cs="Arial"/>
          <w:szCs w:val="24"/>
          <w:lang w:val="en-US"/>
        </w:rPr>
      </w:pPr>
    </w:p>
    <w:p w14:paraId="119328AE" w14:textId="7CA18600" w:rsidR="00C22938" w:rsidRPr="00C22938" w:rsidRDefault="00FE0DD9" w:rsidP="00AB3E12">
      <w:pPr>
        <w:pStyle w:val="Prrafodelista"/>
        <w:numPr>
          <w:ilvl w:val="0"/>
          <w:numId w:val="6"/>
        </w:numPr>
        <w:spacing w:after="0"/>
        <w:ind w:left="426"/>
        <w:rPr>
          <w:rFonts w:cs="Arial"/>
          <w:szCs w:val="24"/>
          <w:lang w:val="en-US"/>
        </w:rPr>
      </w:pPr>
      <w:r w:rsidRPr="00FE0DD9">
        <w:rPr>
          <w:rFonts w:cs="Arial"/>
          <w:szCs w:val="24"/>
          <w:lang w:val="en-US"/>
        </w:rPr>
        <w:t>Leroy</w:t>
      </w:r>
      <w:r w:rsidR="00F2217A">
        <w:rPr>
          <w:rFonts w:cs="Arial"/>
          <w:szCs w:val="24"/>
          <w:lang w:val="en-US"/>
        </w:rPr>
        <w:t>,</w:t>
      </w:r>
      <w:r w:rsidRPr="00FE0DD9">
        <w:rPr>
          <w:rFonts w:cs="Arial"/>
          <w:szCs w:val="24"/>
          <w:lang w:val="en-US"/>
        </w:rPr>
        <w:t xml:space="preserve"> J.L., </w:t>
      </w:r>
      <w:proofErr w:type="spellStart"/>
      <w:r w:rsidRPr="00FE0DD9">
        <w:rPr>
          <w:rFonts w:cs="Arial"/>
          <w:szCs w:val="24"/>
          <w:lang w:val="en-US"/>
        </w:rPr>
        <w:t>Vanholder</w:t>
      </w:r>
      <w:proofErr w:type="spellEnd"/>
      <w:r w:rsidR="00F2217A">
        <w:rPr>
          <w:rFonts w:cs="Arial"/>
          <w:szCs w:val="24"/>
          <w:lang w:val="en-US"/>
        </w:rPr>
        <w:t>,</w:t>
      </w:r>
      <w:r w:rsidRPr="00FE0DD9">
        <w:rPr>
          <w:rFonts w:cs="Arial"/>
          <w:szCs w:val="24"/>
          <w:lang w:val="en-US"/>
        </w:rPr>
        <w:t xml:space="preserve"> T., </w:t>
      </w:r>
      <w:proofErr w:type="spellStart"/>
      <w:r w:rsidRPr="00FE0DD9">
        <w:rPr>
          <w:rFonts w:cs="Arial"/>
          <w:szCs w:val="24"/>
          <w:lang w:val="en-US"/>
        </w:rPr>
        <w:t>Delanghe</w:t>
      </w:r>
      <w:proofErr w:type="spellEnd"/>
      <w:r w:rsidR="00F2217A">
        <w:rPr>
          <w:rFonts w:cs="Arial"/>
          <w:szCs w:val="24"/>
          <w:lang w:val="en-US"/>
        </w:rPr>
        <w:t>,</w:t>
      </w:r>
      <w:r w:rsidRPr="00FE0DD9">
        <w:rPr>
          <w:rFonts w:cs="Arial"/>
          <w:szCs w:val="24"/>
          <w:lang w:val="en-US"/>
        </w:rPr>
        <w:t xml:space="preserve"> J.R., </w:t>
      </w:r>
      <w:proofErr w:type="spellStart"/>
      <w:r w:rsidRPr="00FE0DD9">
        <w:rPr>
          <w:rFonts w:cs="Arial"/>
          <w:szCs w:val="24"/>
          <w:lang w:val="en-US"/>
        </w:rPr>
        <w:t>Opsomer</w:t>
      </w:r>
      <w:proofErr w:type="spellEnd"/>
      <w:r w:rsidR="00F2217A">
        <w:rPr>
          <w:rFonts w:cs="Arial"/>
          <w:szCs w:val="24"/>
          <w:lang w:val="en-US"/>
        </w:rPr>
        <w:t>,</w:t>
      </w:r>
      <w:r w:rsidRPr="00FE0DD9">
        <w:rPr>
          <w:rFonts w:cs="Arial"/>
          <w:szCs w:val="24"/>
          <w:lang w:val="en-US"/>
        </w:rPr>
        <w:t xml:space="preserve"> G., Van Soom</w:t>
      </w:r>
      <w:r w:rsidR="00F2217A">
        <w:rPr>
          <w:rFonts w:cs="Arial"/>
          <w:szCs w:val="24"/>
          <w:lang w:val="en-US"/>
        </w:rPr>
        <w:t>,</w:t>
      </w:r>
      <w:r w:rsidRPr="00FE0DD9">
        <w:rPr>
          <w:rFonts w:cs="Arial"/>
          <w:szCs w:val="24"/>
          <w:lang w:val="en-US"/>
        </w:rPr>
        <w:t xml:space="preserve"> A., Bols</w:t>
      </w:r>
      <w:r w:rsidR="00F2217A">
        <w:rPr>
          <w:rFonts w:cs="Arial"/>
          <w:szCs w:val="24"/>
          <w:lang w:val="en-US"/>
        </w:rPr>
        <w:t>,</w:t>
      </w:r>
      <w:r w:rsidRPr="00FE0DD9">
        <w:rPr>
          <w:rFonts w:cs="Arial"/>
          <w:szCs w:val="24"/>
          <w:lang w:val="en-US"/>
        </w:rPr>
        <w:t xml:space="preserve"> P.E., Dewulf</w:t>
      </w:r>
      <w:r w:rsidR="00F2217A">
        <w:rPr>
          <w:rFonts w:cs="Arial"/>
          <w:szCs w:val="24"/>
          <w:lang w:val="en-US"/>
        </w:rPr>
        <w:t>,</w:t>
      </w:r>
      <w:r w:rsidRPr="00FE0DD9">
        <w:rPr>
          <w:rFonts w:cs="Arial"/>
          <w:szCs w:val="24"/>
          <w:lang w:val="en-US"/>
        </w:rPr>
        <w:t xml:space="preserve"> J. &amp; de </w:t>
      </w:r>
      <w:proofErr w:type="spellStart"/>
      <w:r w:rsidRPr="00FE0DD9">
        <w:rPr>
          <w:rFonts w:cs="Arial"/>
          <w:szCs w:val="24"/>
          <w:lang w:val="en-US"/>
        </w:rPr>
        <w:t>Kruif</w:t>
      </w:r>
      <w:proofErr w:type="spellEnd"/>
      <w:r w:rsidR="00F2217A">
        <w:rPr>
          <w:rFonts w:cs="Arial"/>
          <w:szCs w:val="24"/>
          <w:lang w:val="en-US"/>
        </w:rPr>
        <w:t>,</w:t>
      </w:r>
      <w:r w:rsidRPr="00FE0DD9">
        <w:rPr>
          <w:rFonts w:cs="Arial"/>
          <w:szCs w:val="24"/>
          <w:lang w:val="en-US"/>
        </w:rPr>
        <w:t xml:space="preserve"> A. (2004). Metabolic changes in follicular fluid of the dominant follicle in high-yielding dairy cows early </w:t>
      </w:r>
      <w:proofErr w:type="spellStart"/>
      <w:r w:rsidRPr="00FE0DD9">
        <w:rPr>
          <w:rFonts w:cs="Arial"/>
          <w:szCs w:val="24"/>
          <w:lang w:val="en-US"/>
        </w:rPr>
        <w:t>post partum</w:t>
      </w:r>
      <w:proofErr w:type="spellEnd"/>
      <w:r w:rsidRPr="00FE0DD9">
        <w:rPr>
          <w:rFonts w:cs="Arial"/>
          <w:szCs w:val="24"/>
          <w:lang w:val="en-US"/>
        </w:rPr>
        <w:t xml:space="preserve">. </w:t>
      </w:r>
      <w:r w:rsidRPr="00FE0DD9">
        <w:rPr>
          <w:rFonts w:cs="Arial"/>
          <w:i/>
          <w:iCs/>
          <w:szCs w:val="24"/>
          <w:lang w:val="en-GB"/>
        </w:rPr>
        <w:t>Theriogenology,</w:t>
      </w:r>
      <w:r w:rsidRPr="00FE0DD9">
        <w:rPr>
          <w:rFonts w:cs="Arial"/>
          <w:szCs w:val="24"/>
          <w:lang w:val="en-GB"/>
        </w:rPr>
        <w:t xml:space="preserve"> </w:t>
      </w:r>
      <w:r w:rsidRPr="00FE0DD9">
        <w:rPr>
          <w:rFonts w:cs="Arial"/>
          <w:i/>
          <w:iCs/>
          <w:szCs w:val="24"/>
          <w:lang w:val="en-GB"/>
        </w:rPr>
        <w:t>62</w:t>
      </w:r>
      <w:r w:rsidRPr="00FE0DD9">
        <w:rPr>
          <w:rFonts w:cs="Arial"/>
          <w:szCs w:val="24"/>
          <w:lang w:val="en-GB"/>
        </w:rPr>
        <w:t>(6):1131</w:t>
      </w:r>
      <w:r w:rsidR="00F2217A" w:rsidRPr="00F2217A">
        <w:rPr>
          <w:rFonts w:cs="Arial"/>
          <w:szCs w:val="24"/>
          <w:lang w:val="en-US"/>
        </w:rPr>
        <w:t>–</w:t>
      </w:r>
      <w:r w:rsidR="00F2217A">
        <w:rPr>
          <w:rFonts w:cs="Arial"/>
          <w:szCs w:val="24"/>
          <w:lang w:val="en-GB"/>
        </w:rPr>
        <w:t>11</w:t>
      </w:r>
      <w:r w:rsidRPr="00FE0DD9">
        <w:rPr>
          <w:rFonts w:cs="Arial"/>
          <w:szCs w:val="24"/>
          <w:lang w:val="en-GB"/>
        </w:rPr>
        <w:t xml:space="preserve">43. </w:t>
      </w:r>
    </w:p>
    <w:p w14:paraId="35B36C8A" w14:textId="2DC98592" w:rsidR="00FE0DD9" w:rsidRPr="00C22938" w:rsidRDefault="00C22938" w:rsidP="00AB3E12">
      <w:pPr>
        <w:pStyle w:val="Prrafodelista"/>
        <w:spacing w:after="0"/>
        <w:ind w:left="426" w:firstLine="0"/>
        <w:rPr>
          <w:rFonts w:cs="Arial"/>
          <w:szCs w:val="24"/>
          <w:lang w:val="en-US"/>
        </w:rPr>
      </w:pPr>
      <w:hyperlink r:id="rId21" w:history="1">
        <w:r w:rsidRPr="00C22938">
          <w:rPr>
            <w:rStyle w:val="Hipervnculo"/>
            <w:rFonts w:cs="Arial"/>
            <w:szCs w:val="24"/>
            <w:lang w:val="en-US"/>
          </w:rPr>
          <w:t>https://doi.org/10.1016/j.theriogenology.2003.12.017</w:t>
        </w:r>
      </w:hyperlink>
    </w:p>
    <w:p w14:paraId="79D96015" w14:textId="77777777" w:rsidR="00FE0DD9" w:rsidRPr="00C22938" w:rsidRDefault="00FE0DD9" w:rsidP="00AB3E12">
      <w:pPr>
        <w:pStyle w:val="Prrafodelista"/>
        <w:spacing w:after="0"/>
        <w:ind w:left="426" w:firstLine="0"/>
        <w:rPr>
          <w:rFonts w:cs="Arial"/>
          <w:szCs w:val="24"/>
          <w:lang w:val="en-US"/>
        </w:rPr>
      </w:pPr>
    </w:p>
    <w:p w14:paraId="3AEC3B48" w14:textId="0C57E8C9" w:rsidR="00C22938" w:rsidRPr="00C22938" w:rsidRDefault="00FE0DD9" w:rsidP="00AB3E12">
      <w:pPr>
        <w:pStyle w:val="Prrafodelista"/>
        <w:numPr>
          <w:ilvl w:val="0"/>
          <w:numId w:val="6"/>
        </w:numPr>
        <w:spacing w:after="0"/>
        <w:ind w:left="426"/>
        <w:rPr>
          <w:rFonts w:cs="Arial"/>
          <w:szCs w:val="24"/>
          <w:lang w:val="en-US"/>
        </w:rPr>
      </w:pPr>
      <w:r w:rsidRPr="00FE0DD9">
        <w:rPr>
          <w:rFonts w:cs="Arial"/>
          <w:szCs w:val="24"/>
        </w:rPr>
        <w:t xml:space="preserve">Merton, J.S., de Roos, A.P.W., </w:t>
      </w:r>
      <w:proofErr w:type="spellStart"/>
      <w:r w:rsidRPr="00FE0DD9">
        <w:rPr>
          <w:rFonts w:cs="Arial"/>
          <w:szCs w:val="24"/>
        </w:rPr>
        <w:t>Mullaart</w:t>
      </w:r>
      <w:proofErr w:type="spellEnd"/>
      <w:r w:rsidRPr="00FE0DD9">
        <w:rPr>
          <w:rFonts w:cs="Arial"/>
          <w:szCs w:val="24"/>
        </w:rPr>
        <w:t xml:space="preserve">, E., de </w:t>
      </w:r>
      <w:proofErr w:type="spellStart"/>
      <w:r w:rsidRPr="00FE0DD9">
        <w:rPr>
          <w:rFonts w:cs="Arial"/>
          <w:szCs w:val="24"/>
        </w:rPr>
        <w:t>Ruigh</w:t>
      </w:r>
      <w:proofErr w:type="spellEnd"/>
      <w:r w:rsidRPr="00FE0DD9">
        <w:rPr>
          <w:rFonts w:cs="Arial"/>
          <w:szCs w:val="24"/>
        </w:rPr>
        <w:t xml:space="preserve">, L., Kaal, L., Vos, P.L.A.M. &amp; Dieleman, S.J. (2003). </w:t>
      </w:r>
      <w:r w:rsidRPr="00FE0DD9">
        <w:rPr>
          <w:rFonts w:cs="Arial"/>
          <w:szCs w:val="24"/>
          <w:lang w:val="en-US"/>
        </w:rPr>
        <w:t xml:space="preserve">Factors affecting oocyte quality and quantity in commercial application of embryo technologies in the cattle breeding industry. </w:t>
      </w:r>
      <w:proofErr w:type="spellStart"/>
      <w:r w:rsidRPr="00FE0DD9">
        <w:rPr>
          <w:rFonts w:cs="Arial"/>
          <w:i/>
          <w:iCs/>
          <w:szCs w:val="24"/>
        </w:rPr>
        <w:t>Theriogenology</w:t>
      </w:r>
      <w:proofErr w:type="spellEnd"/>
      <w:r w:rsidRPr="00FE0DD9">
        <w:rPr>
          <w:rFonts w:cs="Arial"/>
          <w:szCs w:val="24"/>
        </w:rPr>
        <w:t xml:space="preserve">, </w:t>
      </w:r>
      <w:r w:rsidRPr="00FE0DD9">
        <w:rPr>
          <w:rFonts w:cs="Arial"/>
          <w:i/>
          <w:iCs/>
          <w:szCs w:val="24"/>
        </w:rPr>
        <w:t>59</w:t>
      </w:r>
      <w:r w:rsidRPr="00FE0DD9">
        <w:rPr>
          <w:rFonts w:cs="Arial"/>
          <w:szCs w:val="24"/>
        </w:rPr>
        <w:t>(2), 651</w:t>
      </w:r>
      <w:r w:rsidR="00F2217A" w:rsidRPr="00F2217A">
        <w:rPr>
          <w:rFonts w:cs="Arial"/>
          <w:szCs w:val="24"/>
          <w:lang w:val="en-US"/>
        </w:rPr>
        <w:t>–</w:t>
      </w:r>
      <w:r w:rsidR="00F2217A">
        <w:rPr>
          <w:rFonts w:cs="Arial"/>
          <w:szCs w:val="24"/>
        </w:rPr>
        <w:t>6</w:t>
      </w:r>
      <w:r w:rsidRPr="00FE0DD9">
        <w:rPr>
          <w:rFonts w:cs="Arial"/>
          <w:szCs w:val="24"/>
        </w:rPr>
        <w:t>74.</w:t>
      </w:r>
    </w:p>
    <w:p w14:paraId="3F57B4E9" w14:textId="2F6DA653" w:rsidR="00FE0DD9" w:rsidRPr="00C22938" w:rsidRDefault="00FE0DD9" w:rsidP="00AB3E12">
      <w:pPr>
        <w:pStyle w:val="Prrafodelista"/>
        <w:spacing w:after="0"/>
        <w:ind w:left="426" w:firstLine="0"/>
        <w:rPr>
          <w:rFonts w:cs="Arial"/>
          <w:szCs w:val="24"/>
          <w:lang w:val="en-US"/>
        </w:rPr>
      </w:pPr>
      <w:hyperlink r:id="rId22" w:history="1">
        <w:r w:rsidRPr="00C22938">
          <w:rPr>
            <w:rStyle w:val="Hipervnculo"/>
            <w:rFonts w:cs="Arial"/>
            <w:szCs w:val="24"/>
            <w:lang w:val="en-US"/>
          </w:rPr>
          <w:t>https://doi.org/10.1016/s0093-691x(02)01246-3</w:t>
        </w:r>
      </w:hyperlink>
    </w:p>
    <w:p w14:paraId="0EE4360C" w14:textId="77777777" w:rsidR="00FE0DD9" w:rsidRPr="00C22938" w:rsidRDefault="00FE0DD9" w:rsidP="00AB3E12">
      <w:pPr>
        <w:pStyle w:val="Prrafodelista"/>
        <w:spacing w:after="0"/>
        <w:ind w:left="426" w:firstLine="0"/>
        <w:rPr>
          <w:rFonts w:cs="Arial"/>
          <w:szCs w:val="24"/>
          <w:lang w:val="en-US"/>
        </w:rPr>
      </w:pPr>
    </w:p>
    <w:p w14:paraId="22C43320" w14:textId="48809C13" w:rsidR="00FE0DD9" w:rsidRPr="00FE0DD9" w:rsidRDefault="00FE0DD9" w:rsidP="00AB3E12">
      <w:pPr>
        <w:pStyle w:val="Prrafodelista"/>
        <w:numPr>
          <w:ilvl w:val="0"/>
          <w:numId w:val="6"/>
        </w:numPr>
        <w:spacing w:after="0"/>
        <w:ind w:left="426"/>
        <w:rPr>
          <w:rFonts w:cs="Arial"/>
          <w:szCs w:val="24"/>
          <w:lang w:val="en-US"/>
        </w:rPr>
      </w:pPr>
      <w:proofErr w:type="spellStart"/>
      <w:r w:rsidRPr="00FE0DD9">
        <w:rPr>
          <w:rFonts w:cs="Arial"/>
          <w:szCs w:val="24"/>
        </w:rPr>
        <w:t>Metony</w:t>
      </w:r>
      <w:proofErr w:type="spellEnd"/>
      <w:r w:rsidRPr="00FE0DD9">
        <w:rPr>
          <w:rFonts w:cs="Arial"/>
          <w:szCs w:val="24"/>
        </w:rPr>
        <w:t>, O., Heras, S., Ramal, I., Romero-</w:t>
      </w:r>
      <w:proofErr w:type="spellStart"/>
      <w:r w:rsidRPr="00FE0DD9">
        <w:rPr>
          <w:rFonts w:cs="Arial"/>
          <w:szCs w:val="24"/>
        </w:rPr>
        <w:t>Aguirregomezcorta</w:t>
      </w:r>
      <w:proofErr w:type="spellEnd"/>
      <w:r w:rsidRPr="00FE0DD9">
        <w:rPr>
          <w:rFonts w:cs="Arial"/>
          <w:szCs w:val="24"/>
        </w:rPr>
        <w:t xml:space="preserve">, J. &amp; Ruiz, S. (2025). Rendimiento de OPU en vacas de raza </w:t>
      </w:r>
      <w:proofErr w:type="gramStart"/>
      <w:r w:rsidRPr="00FE0DD9">
        <w:rPr>
          <w:rFonts w:cs="Arial"/>
          <w:szCs w:val="24"/>
        </w:rPr>
        <w:t>Murciano</w:t>
      </w:r>
      <w:proofErr w:type="gramEnd"/>
      <w:r w:rsidRPr="00FE0DD9">
        <w:rPr>
          <w:rFonts w:cs="Arial"/>
          <w:szCs w:val="24"/>
        </w:rPr>
        <w:t xml:space="preserve">-Levantina: Respuesta a la estimulación ovárica mediante </w:t>
      </w:r>
      <w:proofErr w:type="spellStart"/>
      <w:r w:rsidRPr="00FE0DD9">
        <w:rPr>
          <w:rFonts w:cs="Arial"/>
          <w:szCs w:val="24"/>
        </w:rPr>
        <w:t>FSHp</w:t>
      </w:r>
      <w:proofErr w:type="spellEnd"/>
      <w:r w:rsidRPr="00FE0DD9">
        <w:rPr>
          <w:rFonts w:cs="Arial"/>
          <w:szCs w:val="24"/>
        </w:rPr>
        <w:t xml:space="preserve"> (</w:t>
      </w:r>
      <w:proofErr w:type="spellStart"/>
      <w:r w:rsidRPr="00FE0DD9">
        <w:rPr>
          <w:rFonts w:cs="Arial"/>
          <w:szCs w:val="24"/>
        </w:rPr>
        <w:t>Pluset</w:t>
      </w:r>
      <w:proofErr w:type="spellEnd"/>
      <w:r w:rsidRPr="00FE0DD9">
        <w:rPr>
          <w:rFonts w:cs="Arial"/>
          <w:szCs w:val="24"/>
          <w:vertAlign w:val="superscript"/>
        </w:rPr>
        <w:t>®</w:t>
      </w:r>
      <w:r w:rsidRPr="00FE0DD9">
        <w:rPr>
          <w:rFonts w:cs="Arial"/>
          <w:szCs w:val="24"/>
        </w:rPr>
        <w:t xml:space="preserve">). </w:t>
      </w:r>
      <w:proofErr w:type="spellStart"/>
      <w:r w:rsidRPr="00FE0DD9">
        <w:rPr>
          <w:rFonts w:cs="Arial"/>
          <w:i/>
          <w:iCs/>
          <w:szCs w:val="24"/>
        </w:rPr>
        <w:t>An</w:t>
      </w:r>
      <w:proofErr w:type="spellEnd"/>
      <w:r w:rsidRPr="00FE0DD9">
        <w:rPr>
          <w:rFonts w:cs="Arial"/>
          <w:i/>
          <w:iCs/>
          <w:szCs w:val="24"/>
        </w:rPr>
        <w:t xml:space="preserve">. </w:t>
      </w:r>
      <w:proofErr w:type="spellStart"/>
      <w:r w:rsidRPr="00FE0DD9">
        <w:rPr>
          <w:rFonts w:cs="Arial"/>
          <w:i/>
          <w:iCs/>
          <w:szCs w:val="24"/>
        </w:rPr>
        <w:t>Vet</w:t>
      </w:r>
      <w:proofErr w:type="spellEnd"/>
      <w:r w:rsidRPr="00FE0DD9">
        <w:rPr>
          <w:rFonts w:cs="Arial"/>
          <w:i/>
          <w:iCs/>
          <w:szCs w:val="24"/>
        </w:rPr>
        <w:t>. Murcia</w:t>
      </w:r>
      <w:r w:rsidRPr="00FE0DD9">
        <w:rPr>
          <w:rFonts w:cs="Arial"/>
          <w:szCs w:val="24"/>
        </w:rPr>
        <w:t xml:space="preserve">, </w:t>
      </w:r>
      <w:r w:rsidRPr="00FE0DD9">
        <w:rPr>
          <w:rFonts w:cs="Arial"/>
          <w:i/>
          <w:iCs/>
          <w:szCs w:val="24"/>
        </w:rPr>
        <w:t>39</w:t>
      </w:r>
      <w:r w:rsidRPr="00FE0DD9">
        <w:rPr>
          <w:rFonts w:cs="Arial"/>
          <w:szCs w:val="24"/>
        </w:rPr>
        <w:t>, 1</w:t>
      </w:r>
      <w:r w:rsidR="00F2217A" w:rsidRPr="00F2217A">
        <w:rPr>
          <w:rFonts w:cs="Arial"/>
          <w:szCs w:val="24"/>
          <w:lang w:val="en-US"/>
        </w:rPr>
        <w:t>–</w:t>
      </w:r>
      <w:r w:rsidRPr="00FE0DD9">
        <w:rPr>
          <w:rFonts w:cs="Arial"/>
          <w:szCs w:val="24"/>
        </w:rPr>
        <w:t xml:space="preserve">15. </w:t>
      </w:r>
      <w:hyperlink r:id="rId23" w:history="1">
        <w:r w:rsidRPr="00FE0DD9">
          <w:rPr>
            <w:rStyle w:val="Hipervnculo"/>
            <w:rFonts w:cs="Arial"/>
            <w:szCs w:val="24"/>
          </w:rPr>
          <w:t>https://doi.org/10.6018/analesvet.631631</w:t>
        </w:r>
      </w:hyperlink>
    </w:p>
    <w:p w14:paraId="09272EBA" w14:textId="77777777" w:rsidR="00FE0DD9" w:rsidRPr="00FE0DD9" w:rsidRDefault="00FE0DD9" w:rsidP="00AB3E12">
      <w:pPr>
        <w:pStyle w:val="Prrafodelista"/>
        <w:spacing w:after="0"/>
        <w:rPr>
          <w:rFonts w:cs="Arial"/>
          <w:szCs w:val="24"/>
          <w:lang w:val="en-US"/>
        </w:rPr>
      </w:pPr>
    </w:p>
    <w:p w14:paraId="7421FC34" w14:textId="77777777" w:rsidR="00C22938" w:rsidRDefault="00FE0DD9" w:rsidP="00AB3E12">
      <w:pPr>
        <w:pStyle w:val="Prrafodelista"/>
        <w:numPr>
          <w:ilvl w:val="0"/>
          <w:numId w:val="6"/>
        </w:numPr>
        <w:spacing w:after="0"/>
        <w:ind w:left="426"/>
        <w:rPr>
          <w:rFonts w:cs="Arial"/>
          <w:szCs w:val="24"/>
        </w:rPr>
      </w:pPr>
      <w:r w:rsidRPr="00FE0DD9">
        <w:rPr>
          <w:rFonts w:cs="Arial"/>
          <w:szCs w:val="24"/>
        </w:rPr>
        <w:t xml:space="preserve">Ministerio de Agricultura, Pesca y Alimentación (MAPA). (2025). </w:t>
      </w:r>
      <w:r w:rsidRPr="00FE0DD9">
        <w:rPr>
          <w:rFonts w:cs="Arial"/>
          <w:i/>
          <w:iCs/>
          <w:szCs w:val="24"/>
        </w:rPr>
        <w:t>Resultados de las encuestas de ganado bovino</w:t>
      </w:r>
      <w:r w:rsidRPr="00FE0DD9">
        <w:rPr>
          <w:rFonts w:cs="Arial"/>
          <w:szCs w:val="24"/>
        </w:rPr>
        <w:t xml:space="preserve">. </w:t>
      </w:r>
    </w:p>
    <w:p w14:paraId="3F4E9EB5" w14:textId="6AEB53A2" w:rsidR="00FE0DD9" w:rsidRPr="00FE0DD9" w:rsidRDefault="00C22938" w:rsidP="00AB3E12">
      <w:pPr>
        <w:pStyle w:val="Prrafodelista"/>
        <w:spacing w:after="0"/>
        <w:ind w:left="426" w:firstLine="0"/>
        <w:rPr>
          <w:rFonts w:cs="Arial"/>
          <w:szCs w:val="24"/>
        </w:rPr>
      </w:pPr>
      <w:hyperlink r:id="rId24" w:history="1">
        <w:r w:rsidRPr="0078463D">
          <w:rPr>
            <w:rStyle w:val="Hipervnculo"/>
            <w:rFonts w:cs="Arial"/>
            <w:szCs w:val="24"/>
          </w:rPr>
          <w:t>https://www.mapa.gob.es/es/estadistica/temas/estadisticas-agrarias/ganaderia/encuestas-ganaderas/</w:t>
        </w:r>
      </w:hyperlink>
    </w:p>
    <w:p w14:paraId="7A407705" w14:textId="77777777" w:rsidR="00FE0DD9" w:rsidRPr="00FE0DD9" w:rsidRDefault="00FE0DD9" w:rsidP="00AB3E12">
      <w:pPr>
        <w:pStyle w:val="Prrafodelista"/>
        <w:spacing w:after="0"/>
        <w:ind w:left="426" w:firstLine="0"/>
        <w:rPr>
          <w:rFonts w:cs="Arial"/>
          <w:szCs w:val="24"/>
        </w:rPr>
      </w:pPr>
    </w:p>
    <w:p w14:paraId="05A81052" w14:textId="41235B0D" w:rsidR="00C22938" w:rsidRDefault="00FE0DD9" w:rsidP="00AB3E12">
      <w:pPr>
        <w:pStyle w:val="Default"/>
        <w:numPr>
          <w:ilvl w:val="0"/>
          <w:numId w:val="6"/>
        </w:numPr>
        <w:spacing w:line="360" w:lineRule="auto"/>
        <w:ind w:left="426"/>
        <w:jc w:val="both"/>
        <w:rPr>
          <w:rFonts w:ascii="Arial" w:hAnsi="Arial" w:cs="Arial"/>
        </w:rPr>
      </w:pPr>
      <w:r w:rsidRPr="00FE0DD9">
        <w:rPr>
          <w:rFonts w:ascii="Arial" w:hAnsi="Arial" w:cs="Arial"/>
        </w:rPr>
        <w:t>Morera-Jiménez, A., Velasco-García, E., Heras, S., Romero, J. &amp; Ruiz, S. (2022). Respuesta a la estimulación ovárica mediante FSH (</w:t>
      </w:r>
      <w:proofErr w:type="spellStart"/>
      <w:r w:rsidRPr="00FE0DD9">
        <w:rPr>
          <w:rFonts w:ascii="Arial" w:hAnsi="Arial" w:cs="Arial"/>
        </w:rPr>
        <w:t>Folltropin</w:t>
      </w:r>
      <w:proofErr w:type="spellEnd"/>
      <w:r w:rsidRPr="00FE0DD9">
        <w:rPr>
          <w:rFonts w:ascii="Arial" w:hAnsi="Arial" w:cs="Arial"/>
          <w:vertAlign w:val="superscript"/>
        </w:rPr>
        <w:t>®</w:t>
      </w:r>
      <w:r w:rsidRPr="00FE0DD9">
        <w:rPr>
          <w:rFonts w:ascii="Arial" w:hAnsi="Arial" w:cs="Arial"/>
        </w:rPr>
        <w:t xml:space="preserve">) y rendimiento de OPU en vacas adultas obtenidas por diferentes técnicas de reproducción asistida. </w:t>
      </w:r>
      <w:proofErr w:type="spellStart"/>
      <w:r w:rsidRPr="00FE0DD9">
        <w:rPr>
          <w:rFonts w:ascii="Arial" w:hAnsi="Arial" w:cs="Arial"/>
          <w:i/>
          <w:iCs/>
        </w:rPr>
        <w:t>An</w:t>
      </w:r>
      <w:proofErr w:type="spellEnd"/>
      <w:r w:rsidRPr="00FE0DD9">
        <w:rPr>
          <w:rFonts w:ascii="Arial" w:hAnsi="Arial" w:cs="Arial"/>
          <w:i/>
          <w:iCs/>
        </w:rPr>
        <w:t xml:space="preserve">. </w:t>
      </w:r>
      <w:proofErr w:type="spellStart"/>
      <w:r w:rsidRPr="00FE0DD9">
        <w:rPr>
          <w:rFonts w:ascii="Arial" w:hAnsi="Arial" w:cs="Arial"/>
          <w:i/>
          <w:iCs/>
        </w:rPr>
        <w:t>Vet</w:t>
      </w:r>
      <w:proofErr w:type="spellEnd"/>
      <w:r w:rsidRPr="00FE0DD9">
        <w:rPr>
          <w:rFonts w:ascii="Arial" w:hAnsi="Arial" w:cs="Arial"/>
          <w:i/>
          <w:iCs/>
        </w:rPr>
        <w:t>. Murcia</w:t>
      </w:r>
      <w:r w:rsidRPr="00FE0DD9">
        <w:rPr>
          <w:rFonts w:ascii="Arial" w:hAnsi="Arial" w:cs="Arial"/>
        </w:rPr>
        <w:t xml:space="preserve">, </w:t>
      </w:r>
      <w:r w:rsidRPr="00FE0DD9">
        <w:rPr>
          <w:rFonts w:ascii="Arial" w:hAnsi="Arial" w:cs="Arial"/>
          <w:i/>
          <w:iCs/>
        </w:rPr>
        <w:t>36</w:t>
      </w:r>
      <w:r w:rsidRPr="00FE0DD9">
        <w:rPr>
          <w:rFonts w:ascii="Arial" w:hAnsi="Arial" w:cs="Arial"/>
        </w:rPr>
        <w:t>, 1</w:t>
      </w:r>
      <w:r w:rsidR="00F2217A" w:rsidRPr="00F2217A">
        <w:rPr>
          <w:rFonts w:cs="Arial"/>
          <w:lang w:val="en-US"/>
        </w:rPr>
        <w:t>–</w:t>
      </w:r>
      <w:r w:rsidRPr="00FE0DD9">
        <w:rPr>
          <w:rFonts w:ascii="Arial" w:hAnsi="Arial" w:cs="Arial"/>
        </w:rPr>
        <w:t>17.</w:t>
      </w:r>
    </w:p>
    <w:p w14:paraId="462B62D1" w14:textId="7715D125" w:rsidR="00FE0DD9" w:rsidRPr="00FE0DD9" w:rsidRDefault="00FE0DD9" w:rsidP="00AB3E12">
      <w:pPr>
        <w:pStyle w:val="Default"/>
        <w:spacing w:line="360" w:lineRule="auto"/>
        <w:ind w:left="426"/>
        <w:jc w:val="both"/>
        <w:rPr>
          <w:rFonts w:ascii="Arial" w:hAnsi="Arial" w:cs="Arial"/>
        </w:rPr>
      </w:pPr>
      <w:hyperlink r:id="rId25" w:history="1">
        <w:r w:rsidRPr="00FE0DD9">
          <w:rPr>
            <w:rStyle w:val="Hipervnculo"/>
            <w:rFonts w:ascii="Arial" w:hAnsi="Arial" w:cs="Arial"/>
          </w:rPr>
          <w:t>https://doi.org/10.6018/analesvet.538651</w:t>
        </w:r>
      </w:hyperlink>
      <w:r w:rsidRPr="00FE0DD9">
        <w:rPr>
          <w:rFonts w:ascii="Arial" w:hAnsi="Arial" w:cs="Arial"/>
          <w:color w:val="0462C1"/>
        </w:rPr>
        <w:t xml:space="preserve"> </w:t>
      </w:r>
    </w:p>
    <w:p w14:paraId="58DF2D1E" w14:textId="77777777" w:rsidR="00FE0DD9" w:rsidRPr="00FE0DD9" w:rsidRDefault="00FE0DD9" w:rsidP="00AB3E12">
      <w:pPr>
        <w:pStyle w:val="Default"/>
        <w:spacing w:line="360" w:lineRule="auto"/>
        <w:ind w:left="426"/>
        <w:jc w:val="both"/>
        <w:rPr>
          <w:rFonts w:ascii="Arial" w:hAnsi="Arial" w:cs="Arial"/>
        </w:rPr>
      </w:pPr>
    </w:p>
    <w:p w14:paraId="097AB655" w14:textId="357D91E5" w:rsidR="00FE0DD9" w:rsidRPr="00FE0DD9" w:rsidRDefault="00FE0DD9" w:rsidP="00AB3E12">
      <w:pPr>
        <w:pStyle w:val="Prrafodelista"/>
        <w:numPr>
          <w:ilvl w:val="0"/>
          <w:numId w:val="6"/>
        </w:numPr>
        <w:spacing w:after="0"/>
        <w:ind w:left="426"/>
        <w:rPr>
          <w:rFonts w:cs="Arial"/>
          <w:szCs w:val="24"/>
          <w:lang w:val="en-US"/>
        </w:rPr>
      </w:pPr>
      <w:r w:rsidRPr="00FE0DD9">
        <w:rPr>
          <w:rFonts w:cs="Arial"/>
          <w:szCs w:val="24"/>
        </w:rPr>
        <w:t xml:space="preserve">Pontes, J.H.F., Melo Sterza, F.A., Basso, A.C., Ferreira, C.R., Sanches, B.V., </w:t>
      </w:r>
      <w:proofErr w:type="spellStart"/>
      <w:r w:rsidRPr="00FE0DD9">
        <w:rPr>
          <w:rFonts w:cs="Arial"/>
          <w:szCs w:val="24"/>
        </w:rPr>
        <w:t>Rubin</w:t>
      </w:r>
      <w:proofErr w:type="spellEnd"/>
      <w:r w:rsidRPr="00FE0DD9">
        <w:rPr>
          <w:rFonts w:cs="Arial"/>
          <w:szCs w:val="24"/>
        </w:rPr>
        <w:t xml:space="preserve">, K.C.P. &amp; </w:t>
      </w:r>
      <w:proofErr w:type="spellStart"/>
      <w:r w:rsidRPr="00FE0DD9">
        <w:rPr>
          <w:rFonts w:cs="Arial"/>
          <w:szCs w:val="24"/>
        </w:rPr>
        <w:t>Seneda</w:t>
      </w:r>
      <w:proofErr w:type="spellEnd"/>
      <w:r w:rsidRPr="00FE0DD9">
        <w:rPr>
          <w:rFonts w:cs="Arial"/>
          <w:szCs w:val="24"/>
        </w:rPr>
        <w:t xml:space="preserve">, M.M. (2011). </w:t>
      </w:r>
      <w:r w:rsidRPr="00FE0DD9">
        <w:rPr>
          <w:rFonts w:cs="Arial"/>
          <w:szCs w:val="24"/>
          <w:lang w:val="en-US"/>
        </w:rPr>
        <w:t xml:space="preserve">Ovum pick up, in vitro embryo production, and pregnancy rates from a large-scale commercial program using </w:t>
      </w:r>
      <w:proofErr w:type="spellStart"/>
      <w:r w:rsidRPr="00FE0DD9">
        <w:rPr>
          <w:rFonts w:cs="Arial"/>
          <w:szCs w:val="24"/>
          <w:lang w:val="en-US"/>
        </w:rPr>
        <w:t>Nelore</w:t>
      </w:r>
      <w:proofErr w:type="spellEnd"/>
      <w:r w:rsidRPr="00FE0DD9">
        <w:rPr>
          <w:rFonts w:cs="Arial"/>
          <w:szCs w:val="24"/>
          <w:lang w:val="en-US"/>
        </w:rPr>
        <w:t xml:space="preserve"> cattle (</w:t>
      </w:r>
      <w:r w:rsidRPr="00FE0DD9">
        <w:rPr>
          <w:rFonts w:cs="Arial"/>
          <w:i/>
          <w:iCs/>
          <w:szCs w:val="24"/>
          <w:lang w:val="en-US"/>
        </w:rPr>
        <w:t>Bos indicus</w:t>
      </w:r>
      <w:r w:rsidRPr="00FE0DD9">
        <w:rPr>
          <w:rFonts w:cs="Arial"/>
          <w:szCs w:val="24"/>
          <w:lang w:val="en-US"/>
        </w:rPr>
        <w:t xml:space="preserve">) donors. </w:t>
      </w:r>
      <w:proofErr w:type="spellStart"/>
      <w:r w:rsidRPr="00FE0DD9">
        <w:rPr>
          <w:rFonts w:cs="Arial"/>
          <w:i/>
          <w:iCs/>
          <w:szCs w:val="24"/>
        </w:rPr>
        <w:t>Theriogenology</w:t>
      </w:r>
      <w:proofErr w:type="spellEnd"/>
      <w:r w:rsidRPr="00FE0DD9">
        <w:rPr>
          <w:rFonts w:cs="Arial"/>
          <w:szCs w:val="24"/>
        </w:rPr>
        <w:t>,</w:t>
      </w:r>
      <w:r w:rsidRPr="00FE0DD9">
        <w:rPr>
          <w:rFonts w:cs="Arial"/>
          <w:i/>
          <w:iCs/>
          <w:szCs w:val="24"/>
        </w:rPr>
        <w:t xml:space="preserve"> 75</w:t>
      </w:r>
      <w:r w:rsidRPr="00FE0DD9">
        <w:rPr>
          <w:rFonts w:cs="Arial"/>
          <w:szCs w:val="24"/>
        </w:rPr>
        <w:t>(9), 1640</w:t>
      </w:r>
      <w:r w:rsidR="00F2217A" w:rsidRPr="00F2217A">
        <w:rPr>
          <w:rFonts w:cs="Arial"/>
          <w:szCs w:val="24"/>
          <w:lang w:val="en-US"/>
        </w:rPr>
        <w:t>–</w:t>
      </w:r>
      <w:r w:rsidR="00F2217A">
        <w:rPr>
          <w:rFonts w:cs="Arial"/>
          <w:szCs w:val="24"/>
        </w:rPr>
        <w:t>16</w:t>
      </w:r>
      <w:r w:rsidRPr="00FE0DD9">
        <w:rPr>
          <w:rFonts w:cs="Arial"/>
          <w:szCs w:val="24"/>
        </w:rPr>
        <w:t xml:space="preserve">46. </w:t>
      </w:r>
      <w:hyperlink r:id="rId26" w:history="1">
        <w:r w:rsidRPr="00FE0DD9">
          <w:rPr>
            <w:rStyle w:val="Hipervnculo"/>
            <w:rFonts w:cs="Arial"/>
            <w:szCs w:val="24"/>
          </w:rPr>
          <w:t>https://doi.org/10.1016/j.theriogenology.2010.12.026</w:t>
        </w:r>
      </w:hyperlink>
    </w:p>
    <w:p w14:paraId="4BAAC953" w14:textId="77777777" w:rsidR="00FE0DD9" w:rsidRPr="00FE0DD9" w:rsidRDefault="00FE0DD9" w:rsidP="00AB3E12">
      <w:pPr>
        <w:pStyle w:val="Prrafodelista"/>
        <w:spacing w:after="0"/>
        <w:ind w:left="426" w:firstLine="0"/>
        <w:rPr>
          <w:rFonts w:cs="Arial"/>
          <w:szCs w:val="24"/>
          <w:lang w:val="en-US"/>
        </w:rPr>
      </w:pPr>
    </w:p>
    <w:p w14:paraId="7937AEA8" w14:textId="77777777" w:rsidR="00FE0DD9" w:rsidRPr="00FE0DD9" w:rsidRDefault="00FE0DD9" w:rsidP="00AB3E12">
      <w:pPr>
        <w:pStyle w:val="Prrafodelista"/>
        <w:numPr>
          <w:ilvl w:val="0"/>
          <w:numId w:val="6"/>
        </w:numPr>
        <w:spacing w:after="0"/>
        <w:ind w:left="426"/>
        <w:rPr>
          <w:rFonts w:cs="Arial"/>
          <w:szCs w:val="24"/>
        </w:rPr>
      </w:pPr>
      <w:r w:rsidRPr="00FE0DD9">
        <w:rPr>
          <w:rFonts w:cs="Arial"/>
          <w:szCs w:val="24"/>
          <w:lang w:val="en-US"/>
        </w:rPr>
        <w:t xml:space="preserve">Reader, K.L., Stanton, J.-A.L. &amp; Juengel, J.L. (2017). The Role of Oocyte Organelles in Determining Developmental Competence. </w:t>
      </w:r>
      <w:proofErr w:type="spellStart"/>
      <w:r w:rsidRPr="00FE0DD9">
        <w:rPr>
          <w:rFonts w:cs="Arial"/>
          <w:i/>
          <w:iCs/>
          <w:szCs w:val="24"/>
        </w:rPr>
        <w:t>Biology</w:t>
      </w:r>
      <w:proofErr w:type="spellEnd"/>
      <w:r w:rsidRPr="00FE0DD9">
        <w:rPr>
          <w:rFonts w:cs="Arial"/>
          <w:szCs w:val="24"/>
        </w:rPr>
        <w:t xml:space="preserve">, </w:t>
      </w:r>
      <w:r w:rsidRPr="00FE0DD9">
        <w:rPr>
          <w:rFonts w:cs="Arial"/>
          <w:i/>
          <w:iCs/>
          <w:szCs w:val="24"/>
        </w:rPr>
        <w:t>6</w:t>
      </w:r>
      <w:r w:rsidRPr="00FE0DD9">
        <w:rPr>
          <w:rFonts w:cs="Arial"/>
          <w:szCs w:val="24"/>
        </w:rPr>
        <w:t xml:space="preserve">(3), 35. </w:t>
      </w:r>
      <w:hyperlink r:id="rId27" w:history="1">
        <w:r w:rsidRPr="00FE0DD9">
          <w:rPr>
            <w:rStyle w:val="Hipervnculo"/>
            <w:rFonts w:cs="Arial"/>
            <w:szCs w:val="24"/>
          </w:rPr>
          <w:t>https://doi.org/10.3390/biology6030035</w:t>
        </w:r>
      </w:hyperlink>
      <w:r w:rsidRPr="00FE0DD9">
        <w:rPr>
          <w:rFonts w:cs="Arial"/>
          <w:szCs w:val="24"/>
        </w:rPr>
        <w:t xml:space="preserve"> </w:t>
      </w:r>
    </w:p>
    <w:p w14:paraId="4212A139" w14:textId="77777777" w:rsidR="00FE0DD9" w:rsidRPr="00FE0DD9" w:rsidRDefault="00FE0DD9" w:rsidP="00AB3E12">
      <w:pPr>
        <w:pStyle w:val="Prrafodelista"/>
        <w:spacing w:after="0"/>
        <w:ind w:left="426" w:firstLine="0"/>
        <w:rPr>
          <w:rFonts w:cs="Arial"/>
          <w:szCs w:val="24"/>
        </w:rPr>
      </w:pPr>
    </w:p>
    <w:p w14:paraId="683451B3" w14:textId="20E419FA" w:rsidR="00FE0DD9" w:rsidRPr="00F2217A" w:rsidRDefault="00DD2626" w:rsidP="00AB3E12">
      <w:pPr>
        <w:pStyle w:val="Prrafodelista"/>
        <w:numPr>
          <w:ilvl w:val="0"/>
          <w:numId w:val="6"/>
        </w:numPr>
        <w:spacing w:after="0"/>
        <w:ind w:left="426"/>
        <w:rPr>
          <w:rFonts w:cs="Arial"/>
          <w:szCs w:val="24"/>
        </w:rPr>
      </w:pPr>
      <w:r w:rsidRPr="00DD2626">
        <w:rPr>
          <w:rFonts w:cs="Arial"/>
          <w:szCs w:val="24"/>
        </w:rPr>
        <w:t>Romero, J., De Souza, J., Sánchez, A., Poto, A., Astiz, S., &amp; Ruiz, S. (2011). Resultados preliminares de un protocolo de estimulación con FSH (</w:t>
      </w:r>
      <w:proofErr w:type="spellStart"/>
      <w:r w:rsidRPr="00DD2626">
        <w:rPr>
          <w:rFonts w:cs="Arial"/>
          <w:szCs w:val="24"/>
        </w:rPr>
        <w:t>Pluset</w:t>
      </w:r>
      <w:proofErr w:type="spellEnd"/>
      <w:r w:rsidRPr="00DD2626">
        <w:rPr>
          <w:rFonts w:cs="Arial"/>
          <w:szCs w:val="24"/>
        </w:rPr>
        <w:t>®) sobre el rendimiento de OPU en vacas secas de raza Holstein [Ponencia]. XVI Congreso Internacional ANEMBE de Medicina Bovina, Ávila, España.</w:t>
      </w:r>
      <w:r w:rsidR="00F2217A" w:rsidRPr="00F2217A">
        <w:rPr>
          <w:rFonts w:cs="Arial"/>
          <w:szCs w:val="24"/>
        </w:rPr>
        <w:t xml:space="preserve"> </w:t>
      </w:r>
    </w:p>
    <w:p w14:paraId="6EB41D15" w14:textId="77777777" w:rsidR="00FE0DD9" w:rsidRPr="00FE0DD9" w:rsidRDefault="00FE0DD9" w:rsidP="00AB3E12">
      <w:pPr>
        <w:pStyle w:val="Prrafodelista"/>
        <w:spacing w:after="0"/>
        <w:ind w:left="426" w:firstLine="0"/>
        <w:rPr>
          <w:rFonts w:cs="Arial"/>
          <w:szCs w:val="24"/>
        </w:rPr>
      </w:pPr>
    </w:p>
    <w:p w14:paraId="3DA3D870" w14:textId="36E99A98" w:rsidR="00FE0DD9" w:rsidRPr="00FE0DD9" w:rsidRDefault="00FE0DD9" w:rsidP="00AB3E12">
      <w:pPr>
        <w:pStyle w:val="Prrafodelista"/>
        <w:numPr>
          <w:ilvl w:val="0"/>
          <w:numId w:val="6"/>
        </w:numPr>
        <w:spacing w:after="0"/>
        <w:ind w:left="426"/>
        <w:rPr>
          <w:rFonts w:cs="Arial"/>
          <w:szCs w:val="24"/>
          <w:lang w:val="en-US"/>
        </w:rPr>
      </w:pPr>
      <w:r w:rsidRPr="00FE0DD9">
        <w:rPr>
          <w:rFonts w:cs="Arial"/>
          <w:szCs w:val="24"/>
          <w:lang w:val="en-US"/>
        </w:rPr>
        <w:t xml:space="preserve">Ruiz, S. (2020). Ovum Pick-Up (OPU) in Cattle: An Update. In: J.C. </w:t>
      </w:r>
      <w:proofErr w:type="spellStart"/>
      <w:r w:rsidRPr="00FE0DD9">
        <w:rPr>
          <w:rFonts w:cs="Arial"/>
          <w:szCs w:val="24"/>
          <w:lang w:val="en-US"/>
        </w:rPr>
        <w:t>Gardón</w:t>
      </w:r>
      <w:proofErr w:type="spellEnd"/>
      <w:r w:rsidRPr="00FE0DD9">
        <w:rPr>
          <w:rFonts w:cs="Arial"/>
          <w:szCs w:val="24"/>
          <w:lang w:val="en-US"/>
        </w:rPr>
        <w:t xml:space="preserve"> &amp; K. </w:t>
      </w:r>
      <w:proofErr w:type="spellStart"/>
      <w:r w:rsidRPr="00FE0DD9">
        <w:rPr>
          <w:rFonts w:cs="Arial"/>
          <w:szCs w:val="24"/>
          <w:lang w:val="en-US"/>
        </w:rPr>
        <w:t>Satué</w:t>
      </w:r>
      <w:proofErr w:type="spellEnd"/>
      <w:r w:rsidRPr="00FE0DD9">
        <w:rPr>
          <w:rFonts w:cs="Arial"/>
          <w:szCs w:val="24"/>
          <w:lang w:val="en-US"/>
        </w:rPr>
        <w:t xml:space="preserve"> (Eds.), </w:t>
      </w:r>
      <w:r w:rsidRPr="00FE0DD9">
        <w:rPr>
          <w:rFonts w:cs="Arial"/>
          <w:i/>
          <w:iCs/>
          <w:szCs w:val="24"/>
          <w:lang w:val="en-US"/>
        </w:rPr>
        <w:t>Biotechnologies Applied to Animal Reproduction: Current Trends and Practical Applications for Reproductive Management</w:t>
      </w:r>
      <w:r w:rsidRPr="00FE0DD9">
        <w:rPr>
          <w:rFonts w:cs="Arial"/>
          <w:szCs w:val="24"/>
          <w:lang w:val="en-US"/>
        </w:rPr>
        <w:t xml:space="preserve"> (pp. 139</w:t>
      </w:r>
      <w:r w:rsidR="00F2217A" w:rsidRPr="00F2217A">
        <w:rPr>
          <w:rFonts w:cs="Arial"/>
          <w:szCs w:val="24"/>
          <w:lang w:val="en-US"/>
        </w:rPr>
        <w:t>–</w:t>
      </w:r>
      <w:r w:rsidR="00F2217A">
        <w:rPr>
          <w:rFonts w:cs="Arial"/>
          <w:szCs w:val="24"/>
          <w:lang w:val="en-US"/>
        </w:rPr>
        <w:t>1</w:t>
      </w:r>
      <w:r w:rsidRPr="00FE0DD9">
        <w:rPr>
          <w:rFonts w:cs="Arial"/>
          <w:szCs w:val="24"/>
          <w:lang w:val="en-US"/>
        </w:rPr>
        <w:t>83). Apple Acad</w:t>
      </w:r>
      <w:r w:rsidR="00F2217A">
        <w:rPr>
          <w:rFonts w:cs="Arial"/>
          <w:szCs w:val="24"/>
          <w:lang w:val="en-US"/>
        </w:rPr>
        <w:t>emic</w:t>
      </w:r>
      <w:r w:rsidRPr="00FE0DD9">
        <w:rPr>
          <w:rFonts w:cs="Arial"/>
          <w:szCs w:val="24"/>
          <w:lang w:val="en-US"/>
        </w:rPr>
        <w:t xml:space="preserve"> Pr</w:t>
      </w:r>
      <w:r w:rsidR="00F2217A">
        <w:rPr>
          <w:rFonts w:cs="Arial"/>
          <w:szCs w:val="24"/>
          <w:lang w:val="en-US"/>
        </w:rPr>
        <w:t>ess</w:t>
      </w:r>
      <w:r w:rsidRPr="00FE0DD9">
        <w:rPr>
          <w:rFonts w:cs="Arial"/>
          <w:szCs w:val="24"/>
          <w:lang w:val="en-US"/>
        </w:rPr>
        <w:t xml:space="preserve">. </w:t>
      </w:r>
      <w:hyperlink r:id="rId28" w:history="1">
        <w:r w:rsidRPr="00FE0DD9">
          <w:rPr>
            <w:rStyle w:val="Hipervnculo"/>
            <w:rFonts w:cs="Arial"/>
            <w:szCs w:val="24"/>
            <w:lang w:val="en-GB"/>
          </w:rPr>
          <w:t>https://doi.org/10.1201/9780367817527</w:t>
        </w:r>
      </w:hyperlink>
    </w:p>
    <w:p w14:paraId="76312F32" w14:textId="77777777" w:rsidR="00FE0DD9" w:rsidRPr="00FE0DD9" w:rsidRDefault="00FE0DD9" w:rsidP="00AB3E12">
      <w:pPr>
        <w:pStyle w:val="Prrafodelista"/>
        <w:spacing w:after="0"/>
        <w:ind w:left="426" w:firstLine="0"/>
        <w:rPr>
          <w:rFonts w:cs="Arial"/>
          <w:szCs w:val="24"/>
          <w:lang w:val="en-US"/>
        </w:rPr>
      </w:pPr>
    </w:p>
    <w:p w14:paraId="51B32637" w14:textId="6AE83A88" w:rsidR="00FE0DD9" w:rsidRPr="00FE0DD9" w:rsidRDefault="00FE0DD9" w:rsidP="00AB3E12">
      <w:pPr>
        <w:pStyle w:val="Prrafodelista"/>
        <w:numPr>
          <w:ilvl w:val="0"/>
          <w:numId w:val="6"/>
        </w:numPr>
        <w:spacing w:after="0"/>
        <w:ind w:left="426"/>
        <w:rPr>
          <w:rFonts w:cs="Arial"/>
          <w:szCs w:val="24"/>
          <w:lang w:val="en-US"/>
        </w:rPr>
      </w:pPr>
      <w:r w:rsidRPr="00FE0DD9">
        <w:rPr>
          <w:rFonts w:cs="Arial"/>
          <w:szCs w:val="24"/>
          <w:lang w:val="en-US"/>
        </w:rPr>
        <w:t>Saldarriaga, J.P., Cooper, D.A., Cartmill, J.A., Zuluaga, J.F., Stanko, R.L. &amp; Williams, G.L. (2007). Ovarian, hormonal, and reproductive events associated with synchronization of ovulation and timed appointment breeding of</w:t>
      </w:r>
      <w:r w:rsidRPr="00FE0DD9">
        <w:rPr>
          <w:rFonts w:cs="Arial"/>
          <w:i/>
          <w:iCs/>
          <w:szCs w:val="24"/>
          <w:lang w:val="en-US"/>
        </w:rPr>
        <w:t xml:space="preserve"> Bos indicus</w:t>
      </w:r>
      <w:r w:rsidRPr="00FE0DD9">
        <w:rPr>
          <w:rFonts w:cs="Arial"/>
          <w:szCs w:val="24"/>
          <w:lang w:val="en-US"/>
        </w:rPr>
        <w:t>-influenced cattle using intravaginal progesterone, gonadotropin-releasing hormone, and prostaglandin F2alpha</w:t>
      </w:r>
      <w:r w:rsidRPr="00FE0DD9">
        <w:rPr>
          <w:rFonts w:cs="Arial"/>
          <w:i/>
          <w:iCs/>
          <w:szCs w:val="24"/>
          <w:lang w:val="en-US"/>
        </w:rPr>
        <w:t xml:space="preserve">. </w:t>
      </w:r>
      <w:r w:rsidRPr="00FE0DD9">
        <w:rPr>
          <w:rFonts w:cs="Arial"/>
          <w:i/>
          <w:iCs/>
          <w:szCs w:val="24"/>
          <w:lang w:val="en-GB"/>
        </w:rPr>
        <w:t>J. Anim. Sci.,</w:t>
      </w:r>
      <w:r w:rsidRPr="00FE0DD9">
        <w:rPr>
          <w:rFonts w:cs="Arial"/>
          <w:szCs w:val="24"/>
          <w:lang w:val="en-GB"/>
        </w:rPr>
        <w:t xml:space="preserve"> </w:t>
      </w:r>
      <w:r w:rsidRPr="00FE0DD9">
        <w:rPr>
          <w:rFonts w:cs="Arial"/>
          <w:i/>
          <w:iCs/>
          <w:szCs w:val="24"/>
          <w:lang w:val="en-GB"/>
        </w:rPr>
        <w:t>85</w:t>
      </w:r>
      <w:r w:rsidRPr="00FE0DD9">
        <w:rPr>
          <w:rFonts w:cs="Arial"/>
          <w:szCs w:val="24"/>
          <w:lang w:val="en-GB"/>
        </w:rPr>
        <w:t>(1):151</w:t>
      </w:r>
      <w:r w:rsidR="00F2217A" w:rsidRPr="00F2217A">
        <w:rPr>
          <w:rFonts w:cs="Arial"/>
          <w:szCs w:val="24"/>
          <w:lang w:val="en-US"/>
        </w:rPr>
        <w:t>–</w:t>
      </w:r>
      <w:r w:rsidR="00F2217A">
        <w:rPr>
          <w:rFonts w:cs="Arial"/>
          <w:szCs w:val="24"/>
          <w:lang w:val="en-GB"/>
        </w:rPr>
        <w:t>1</w:t>
      </w:r>
      <w:r w:rsidRPr="00FE0DD9">
        <w:rPr>
          <w:rFonts w:cs="Arial"/>
          <w:szCs w:val="24"/>
          <w:lang w:val="en-GB"/>
        </w:rPr>
        <w:t xml:space="preserve">62. </w:t>
      </w:r>
      <w:hyperlink r:id="rId29" w:history="1">
        <w:r w:rsidRPr="00FE0DD9">
          <w:rPr>
            <w:rStyle w:val="Hipervnculo"/>
            <w:rFonts w:cs="Arial"/>
            <w:szCs w:val="24"/>
            <w:lang w:val="en-GB"/>
          </w:rPr>
          <w:t>https://doi.org/10.2527/jas.2006-335</w:t>
        </w:r>
      </w:hyperlink>
      <w:r w:rsidRPr="00FE0DD9">
        <w:rPr>
          <w:rFonts w:cs="Arial"/>
          <w:szCs w:val="24"/>
          <w:lang w:val="en-GB"/>
        </w:rPr>
        <w:t xml:space="preserve"> </w:t>
      </w:r>
    </w:p>
    <w:p w14:paraId="59FB5458" w14:textId="77777777" w:rsidR="00FE0DD9" w:rsidRPr="00FE0DD9" w:rsidRDefault="00FE0DD9" w:rsidP="00AB3E12">
      <w:pPr>
        <w:pStyle w:val="Prrafodelista"/>
        <w:spacing w:after="0"/>
        <w:ind w:left="426" w:firstLine="0"/>
        <w:rPr>
          <w:rFonts w:cs="Arial"/>
          <w:szCs w:val="24"/>
          <w:lang w:val="en-US"/>
        </w:rPr>
      </w:pPr>
    </w:p>
    <w:p w14:paraId="1D326C28" w14:textId="03BEF6D4" w:rsidR="00C22938" w:rsidRDefault="00FE0DD9" w:rsidP="00AB3E12">
      <w:pPr>
        <w:pStyle w:val="Prrafodelista"/>
        <w:numPr>
          <w:ilvl w:val="0"/>
          <w:numId w:val="6"/>
        </w:numPr>
        <w:spacing w:after="0"/>
        <w:ind w:left="426"/>
        <w:rPr>
          <w:rFonts w:cs="Arial"/>
          <w:szCs w:val="24"/>
          <w:lang w:val="en-US"/>
        </w:rPr>
      </w:pPr>
      <w:r w:rsidRPr="00FE0DD9">
        <w:rPr>
          <w:rFonts w:cs="Arial"/>
          <w:szCs w:val="24"/>
          <w:lang w:val="en-US"/>
        </w:rPr>
        <w:t>Sarker, P.K., Rahman, M.M., Bhuiyan, M.U. &amp; Shamsuddin, M. (2015). Effects of GnRH analogue and vitamin AD</w:t>
      </w:r>
      <w:r w:rsidRPr="00FE0DD9">
        <w:rPr>
          <w:rFonts w:cs="Arial"/>
          <w:szCs w:val="24"/>
          <w:vertAlign w:val="subscript"/>
          <w:lang w:val="en-US"/>
        </w:rPr>
        <w:t>3</w:t>
      </w:r>
      <w:r w:rsidRPr="00FE0DD9">
        <w:rPr>
          <w:rFonts w:cs="Arial"/>
          <w:szCs w:val="24"/>
          <w:lang w:val="en-US"/>
        </w:rPr>
        <w:t xml:space="preserve">E on induction of cyclicity in </w:t>
      </w:r>
      <w:proofErr w:type="spellStart"/>
      <w:r w:rsidRPr="00FE0DD9">
        <w:rPr>
          <w:rFonts w:cs="Arial"/>
          <w:szCs w:val="24"/>
          <w:lang w:val="en-US"/>
        </w:rPr>
        <w:t>anoestrus</w:t>
      </w:r>
      <w:proofErr w:type="spellEnd"/>
      <w:r w:rsidRPr="00FE0DD9">
        <w:rPr>
          <w:rFonts w:cs="Arial"/>
          <w:szCs w:val="24"/>
          <w:lang w:val="en-US"/>
        </w:rPr>
        <w:t xml:space="preserve"> heifers. </w:t>
      </w:r>
      <w:r w:rsidRPr="00FE0DD9">
        <w:rPr>
          <w:rFonts w:cs="Arial"/>
          <w:i/>
          <w:iCs/>
          <w:szCs w:val="24"/>
          <w:lang w:val="en-US"/>
        </w:rPr>
        <w:t>BJVM</w:t>
      </w:r>
      <w:r w:rsidRPr="00FE0DD9">
        <w:rPr>
          <w:rFonts w:cs="Arial"/>
          <w:szCs w:val="24"/>
          <w:lang w:val="en-US"/>
        </w:rPr>
        <w:t xml:space="preserve">, </w:t>
      </w:r>
      <w:r w:rsidRPr="00FE0DD9">
        <w:rPr>
          <w:rFonts w:cs="Arial"/>
          <w:i/>
          <w:iCs/>
          <w:szCs w:val="24"/>
          <w:lang w:val="en-US"/>
        </w:rPr>
        <w:t>13</w:t>
      </w:r>
      <w:r w:rsidRPr="00FE0DD9">
        <w:rPr>
          <w:rFonts w:cs="Arial"/>
          <w:szCs w:val="24"/>
          <w:lang w:val="en-US"/>
        </w:rPr>
        <w:t>(2), 21</w:t>
      </w:r>
      <w:r w:rsidR="00F2217A" w:rsidRPr="00F2217A">
        <w:rPr>
          <w:rFonts w:cs="Arial"/>
          <w:szCs w:val="24"/>
          <w:lang w:val="en-US"/>
        </w:rPr>
        <w:t>–</w:t>
      </w:r>
      <w:r w:rsidR="00F2217A">
        <w:rPr>
          <w:rFonts w:cs="Arial"/>
          <w:szCs w:val="24"/>
          <w:lang w:val="en-US"/>
        </w:rPr>
        <w:t>2</w:t>
      </w:r>
      <w:r w:rsidRPr="00FE0DD9">
        <w:rPr>
          <w:rFonts w:cs="Arial"/>
          <w:szCs w:val="24"/>
          <w:lang w:val="en-US"/>
        </w:rPr>
        <w:t xml:space="preserve">9. </w:t>
      </w:r>
    </w:p>
    <w:p w14:paraId="60CDEA8A" w14:textId="299B079E" w:rsidR="00FE0DD9" w:rsidRPr="00C22938" w:rsidRDefault="00C22938" w:rsidP="00AB3E12">
      <w:pPr>
        <w:pStyle w:val="Prrafodelista"/>
        <w:spacing w:after="0"/>
        <w:ind w:left="426" w:firstLine="0"/>
        <w:rPr>
          <w:rFonts w:cs="Arial"/>
          <w:szCs w:val="24"/>
          <w:lang w:val="en-US"/>
        </w:rPr>
      </w:pPr>
      <w:hyperlink r:id="rId30" w:history="1">
        <w:r w:rsidRPr="00C22938">
          <w:rPr>
            <w:rStyle w:val="Hipervnculo"/>
            <w:rFonts w:cs="Arial"/>
            <w:szCs w:val="24"/>
            <w:lang w:val="en-US"/>
          </w:rPr>
          <w:t>https://banglajol.info/index.php/BJVM/article/view/26618</w:t>
        </w:r>
      </w:hyperlink>
      <w:r w:rsidR="00FE0DD9" w:rsidRPr="00C22938">
        <w:rPr>
          <w:rFonts w:cs="Arial"/>
          <w:szCs w:val="24"/>
          <w:lang w:val="en-US"/>
        </w:rPr>
        <w:t xml:space="preserve"> </w:t>
      </w:r>
    </w:p>
    <w:p w14:paraId="28BC238F" w14:textId="77777777" w:rsidR="00FE0DD9" w:rsidRPr="00C22938" w:rsidRDefault="00FE0DD9" w:rsidP="00AB3E12">
      <w:pPr>
        <w:pStyle w:val="Prrafodelista"/>
        <w:spacing w:after="0"/>
        <w:ind w:left="426" w:firstLine="0"/>
        <w:rPr>
          <w:rFonts w:cs="Arial"/>
          <w:szCs w:val="24"/>
          <w:lang w:val="en-US"/>
        </w:rPr>
      </w:pPr>
    </w:p>
    <w:p w14:paraId="40FBE049" w14:textId="77777777" w:rsidR="00F2217A" w:rsidRDefault="00FE0DD9" w:rsidP="00AB3E12">
      <w:pPr>
        <w:pStyle w:val="Prrafodelista"/>
        <w:numPr>
          <w:ilvl w:val="0"/>
          <w:numId w:val="6"/>
        </w:numPr>
        <w:spacing w:after="0"/>
        <w:ind w:left="426"/>
        <w:rPr>
          <w:rFonts w:cs="Arial"/>
          <w:szCs w:val="24"/>
          <w:lang w:val="en-US"/>
        </w:rPr>
      </w:pPr>
      <w:r w:rsidRPr="00FE0DD9">
        <w:rPr>
          <w:rFonts w:cs="Arial"/>
          <w:szCs w:val="24"/>
          <w:lang w:val="en-US"/>
        </w:rPr>
        <w:t xml:space="preserve">Viana, J.H.M., </w:t>
      </w:r>
      <w:proofErr w:type="spellStart"/>
      <w:r w:rsidRPr="00FE0DD9">
        <w:rPr>
          <w:rFonts w:cs="Arial"/>
          <w:szCs w:val="24"/>
          <w:lang w:val="en-US"/>
        </w:rPr>
        <w:t>Palhão</w:t>
      </w:r>
      <w:proofErr w:type="spellEnd"/>
      <w:r w:rsidRPr="00FE0DD9">
        <w:rPr>
          <w:rFonts w:cs="Arial"/>
          <w:szCs w:val="24"/>
          <w:lang w:val="en-US"/>
        </w:rPr>
        <w:t>, M.P., Siqueira, L.G.B., Fonseca, J.F. &amp; Camargo, L.S.A. (2010). Ovarian follicular dynamics, follicle deviation, and oocyte yield in Gyr breed (</w:t>
      </w:r>
      <w:r w:rsidRPr="00FE0DD9">
        <w:rPr>
          <w:rFonts w:cs="Arial"/>
          <w:i/>
          <w:iCs/>
          <w:szCs w:val="24"/>
          <w:lang w:val="en-US"/>
        </w:rPr>
        <w:t>Bos indicus</w:t>
      </w:r>
      <w:r w:rsidRPr="00FE0DD9">
        <w:rPr>
          <w:rFonts w:cs="Arial"/>
          <w:szCs w:val="24"/>
          <w:lang w:val="en-US"/>
        </w:rPr>
        <w:t xml:space="preserve">) cows undergoing repeated ovum pick-up, </w:t>
      </w:r>
      <w:r w:rsidRPr="00FE0DD9">
        <w:rPr>
          <w:rFonts w:cs="Arial"/>
          <w:i/>
          <w:iCs/>
          <w:szCs w:val="24"/>
          <w:lang w:val="en-US"/>
        </w:rPr>
        <w:t>Theriogenology</w:t>
      </w:r>
      <w:r w:rsidRPr="00FE0DD9">
        <w:rPr>
          <w:rFonts w:cs="Arial"/>
          <w:szCs w:val="24"/>
          <w:lang w:val="en-US"/>
        </w:rPr>
        <w:t xml:space="preserve">, </w:t>
      </w:r>
      <w:r w:rsidRPr="00FE0DD9">
        <w:rPr>
          <w:rFonts w:cs="Arial"/>
          <w:i/>
          <w:iCs/>
          <w:szCs w:val="24"/>
          <w:lang w:val="en-US"/>
        </w:rPr>
        <w:t>73</w:t>
      </w:r>
      <w:r w:rsidRPr="00FE0DD9">
        <w:rPr>
          <w:rFonts w:cs="Arial"/>
          <w:szCs w:val="24"/>
          <w:lang w:val="en-US"/>
        </w:rPr>
        <w:t xml:space="preserve">, </w:t>
      </w:r>
      <w:r w:rsidR="00F2217A" w:rsidRPr="00F2217A">
        <w:rPr>
          <w:rFonts w:cs="Arial"/>
          <w:szCs w:val="24"/>
          <w:lang w:val="en-US"/>
        </w:rPr>
        <w:t>966–972</w:t>
      </w:r>
      <w:r w:rsidRPr="00FE0DD9">
        <w:rPr>
          <w:rFonts w:cs="Arial"/>
          <w:szCs w:val="24"/>
          <w:lang w:val="en-US"/>
        </w:rPr>
        <w:t xml:space="preserve">. </w:t>
      </w:r>
    </w:p>
    <w:p w14:paraId="56AB92D0" w14:textId="0A98BE42" w:rsidR="00FE0DD9" w:rsidRPr="00FE0DD9" w:rsidRDefault="00F2217A" w:rsidP="00F2217A">
      <w:pPr>
        <w:pStyle w:val="Prrafodelista"/>
        <w:spacing w:after="0"/>
        <w:ind w:left="426" w:firstLine="0"/>
        <w:rPr>
          <w:rFonts w:cs="Arial"/>
          <w:szCs w:val="24"/>
          <w:lang w:val="en-US"/>
        </w:rPr>
      </w:pPr>
      <w:hyperlink r:id="rId31" w:history="1">
        <w:r w:rsidRPr="009C1690">
          <w:rPr>
            <w:rStyle w:val="Hipervnculo"/>
            <w:rFonts w:cs="Arial"/>
            <w:szCs w:val="24"/>
            <w:lang w:val="en-US"/>
          </w:rPr>
          <w:t>https://doi.org/10.1016/j.theriogenology.2009.11.025</w:t>
        </w:r>
      </w:hyperlink>
      <w:r w:rsidR="00FE0DD9" w:rsidRPr="00FE0DD9">
        <w:rPr>
          <w:rFonts w:cs="Arial"/>
          <w:szCs w:val="24"/>
          <w:lang w:val="en-US"/>
        </w:rPr>
        <w:t xml:space="preserve"> </w:t>
      </w:r>
    </w:p>
    <w:p w14:paraId="259EA090" w14:textId="77777777" w:rsidR="00FE0DD9" w:rsidRPr="00FE0DD9" w:rsidRDefault="00FE0DD9" w:rsidP="00AB3E12">
      <w:pPr>
        <w:spacing w:after="0"/>
        <w:ind w:left="360" w:firstLine="0"/>
        <w:rPr>
          <w:rFonts w:cs="Arial"/>
          <w:szCs w:val="24"/>
          <w:lang w:val="en-US"/>
        </w:rPr>
      </w:pPr>
    </w:p>
    <w:p w14:paraId="0F1AEF54" w14:textId="695EEA66" w:rsidR="00C22938" w:rsidRPr="00C22938" w:rsidRDefault="00FE0DD9" w:rsidP="00AB3E12">
      <w:pPr>
        <w:pStyle w:val="Prrafodelista"/>
        <w:numPr>
          <w:ilvl w:val="0"/>
          <w:numId w:val="6"/>
        </w:numPr>
        <w:spacing w:after="0"/>
        <w:ind w:left="426"/>
        <w:rPr>
          <w:rFonts w:cs="Arial"/>
          <w:szCs w:val="24"/>
          <w:lang w:val="en-US"/>
        </w:rPr>
      </w:pPr>
      <w:r w:rsidRPr="00FE0DD9">
        <w:rPr>
          <w:rFonts w:cs="Arial"/>
          <w:szCs w:val="24"/>
          <w:lang w:val="en-US"/>
        </w:rPr>
        <w:t xml:space="preserve">Xiao, J., Tian, M., Ding, Z., Mu, H., She, H., Li, H., Wang, B., Chen, H., Jia, Y., Wang, Y., Jin, Y. &amp; Lin, P. (2026). Supplemental vitamins A, D, and E improve OPU-IVP efficiency in postpartum dairy cows by alleviating oxidative stress. </w:t>
      </w:r>
      <w:proofErr w:type="spellStart"/>
      <w:r w:rsidRPr="00FE0DD9">
        <w:rPr>
          <w:rFonts w:cs="Arial"/>
          <w:i/>
          <w:iCs/>
          <w:szCs w:val="24"/>
        </w:rPr>
        <w:t>Theriogenology</w:t>
      </w:r>
      <w:proofErr w:type="spellEnd"/>
      <w:r w:rsidRPr="00FE0DD9">
        <w:rPr>
          <w:rFonts w:cs="Arial"/>
          <w:szCs w:val="24"/>
        </w:rPr>
        <w:t xml:space="preserve">, </w:t>
      </w:r>
      <w:r w:rsidRPr="00FE0DD9">
        <w:rPr>
          <w:rFonts w:cs="Arial"/>
          <w:i/>
          <w:iCs/>
          <w:szCs w:val="24"/>
        </w:rPr>
        <w:t>2</w:t>
      </w:r>
      <w:r w:rsidR="008D2E5A">
        <w:rPr>
          <w:rFonts w:cs="Arial"/>
          <w:i/>
          <w:iCs/>
          <w:szCs w:val="24"/>
        </w:rPr>
        <w:t>63</w:t>
      </w:r>
      <w:r w:rsidRPr="00FE0DD9">
        <w:rPr>
          <w:rFonts w:cs="Arial"/>
          <w:szCs w:val="24"/>
        </w:rPr>
        <w:t xml:space="preserve">, 118006. </w:t>
      </w:r>
    </w:p>
    <w:p w14:paraId="0F2C17DF" w14:textId="6A33F2F9" w:rsidR="00FE0DD9" w:rsidRPr="00C22938" w:rsidRDefault="00C22938" w:rsidP="00AB3E12">
      <w:pPr>
        <w:pStyle w:val="Prrafodelista"/>
        <w:spacing w:after="0"/>
        <w:ind w:left="426" w:firstLine="0"/>
        <w:rPr>
          <w:rFonts w:cs="Arial"/>
          <w:szCs w:val="24"/>
          <w:lang w:val="en-US"/>
        </w:rPr>
      </w:pPr>
      <w:hyperlink r:id="rId32" w:history="1">
        <w:r w:rsidRPr="00C22938">
          <w:rPr>
            <w:rStyle w:val="Hipervnculo"/>
            <w:rFonts w:cs="Arial"/>
            <w:szCs w:val="24"/>
            <w:lang w:val="en-US"/>
          </w:rPr>
          <w:t>https://doi.org/10.1016/j.theriogenology.2026.118006</w:t>
        </w:r>
      </w:hyperlink>
    </w:p>
    <w:p w14:paraId="6C81CA38" w14:textId="081AE5F1" w:rsidR="00297506" w:rsidRPr="00C22938" w:rsidRDefault="00297506" w:rsidP="00DB0B65">
      <w:pPr>
        <w:ind w:firstLine="425"/>
        <w:rPr>
          <w:rFonts w:cs="Arial"/>
          <w:szCs w:val="24"/>
          <w:lang w:val="en-US"/>
        </w:rPr>
      </w:pPr>
      <w:r w:rsidRPr="00C22938">
        <w:rPr>
          <w:rFonts w:cs="Arial"/>
          <w:szCs w:val="24"/>
          <w:lang w:val="en-US"/>
        </w:rPr>
        <w:br w:type="page"/>
      </w:r>
    </w:p>
    <w:p w14:paraId="7A403A41" w14:textId="77777777" w:rsidR="00297506" w:rsidRDefault="00297506" w:rsidP="006C661A">
      <w:pPr>
        <w:spacing w:after="0"/>
        <w:ind w:right="-1" w:firstLine="0"/>
        <w:rPr>
          <w:rFonts w:eastAsia="Arial" w:cs="Arial"/>
          <w:b/>
          <w:bCs/>
          <w:szCs w:val="24"/>
        </w:rPr>
      </w:pPr>
      <w:r w:rsidRPr="0993F059">
        <w:rPr>
          <w:rFonts w:eastAsia="Arial" w:cs="Arial"/>
          <w:b/>
          <w:bCs/>
          <w:szCs w:val="24"/>
        </w:rPr>
        <w:lastRenderedPageBreak/>
        <w:t>TABLAS</w:t>
      </w:r>
    </w:p>
    <w:p w14:paraId="66354D79" w14:textId="77777777" w:rsidR="005F0342" w:rsidRDefault="005F0342" w:rsidP="006C661A">
      <w:pPr>
        <w:spacing w:after="0"/>
        <w:ind w:right="-1" w:firstLine="0"/>
        <w:rPr>
          <w:rFonts w:eastAsia="Arial" w:cs="Arial"/>
          <w:b/>
          <w:bCs/>
          <w:szCs w:val="24"/>
        </w:rPr>
      </w:pPr>
    </w:p>
    <w:p w14:paraId="4B478DEB" w14:textId="632578D2" w:rsidR="005F0342" w:rsidRDefault="005F0342" w:rsidP="00731EFC">
      <w:pPr>
        <w:spacing w:after="0"/>
        <w:ind w:firstLine="0"/>
        <w:rPr>
          <w:rFonts w:cs="Arial"/>
        </w:rPr>
      </w:pPr>
      <w:r w:rsidRPr="005F0342">
        <w:rPr>
          <w:rFonts w:cs="Arial"/>
          <w:b/>
          <w:bCs/>
        </w:rPr>
        <w:t>Tabla 1.</w:t>
      </w:r>
      <w:r w:rsidRPr="005F0342">
        <w:rPr>
          <w:rFonts w:cs="Arial"/>
        </w:rPr>
        <w:t xml:space="preserve"> Clasificación de los </w:t>
      </w:r>
      <w:r w:rsidR="00693277">
        <w:rPr>
          <w:rFonts w:cs="Arial"/>
        </w:rPr>
        <w:t xml:space="preserve">complejos </w:t>
      </w:r>
      <w:proofErr w:type="spellStart"/>
      <w:r w:rsidR="00693277" w:rsidRPr="00693277">
        <w:rPr>
          <w:rFonts w:cs="Arial"/>
          <w:i/>
          <w:iCs/>
        </w:rPr>
        <w:t>cumulus</w:t>
      </w:r>
      <w:proofErr w:type="spellEnd"/>
      <w:r w:rsidR="00693277">
        <w:rPr>
          <w:rFonts w:cs="Arial"/>
        </w:rPr>
        <w:t>-ovocito (</w:t>
      </w:r>
      <w:proofErr w:type="spellStart"/>
      <w:r w:rsidRPr="005F0342">
        <w:rPr>
          <w:rFonts w:cs="Arial"/>
        </w:rPr>
        <w:t>CCO</w:t>
      </w:r>
      <w:r w:rsidR="00693277">
        <w:rPr>
          <w:rFonts w:cs="Arial"/>
        </w:rPr>
        <w:t>s</w:t>
      </w:r>
      <w:proofErr w:type="spellEnd"/>
      <w:r w:rsidR="00693277">
        <w:rPr>
          <w:rFonts w:cs="Arial"/>
        </w:rPr>
        <w:t>)</w:t>
      </w:r>
      <w:r w:rsidRPr="005F0342">
        <w:rPr>
          <w:rFonts w:cs="Arial"/>
        </w:rPr>
        <w:t xml:space="preserve"> (Demetrio &amp; Barfield, 2021). (Fuente imágenes: elaboración propia).</w:t>
      </w:r>
    </w:p>
    <w:p w14:paraId="561E570A" w14:textId="77777777" w:rsidR="00AF670B" w:rsidRPr="005F0342" w:rsidRDefault="00AF670B" w:rsidP="00731EFC">
      <w:pPr>
        <w:spacing w:after="0"/>
        <w:ind w:firstLine="0"/>
        <w:rPr>
          <w:rFonts w:cs="Arial"/>
        </w:rPr>
      </w:pPr>
    </w:p>
    <w:tbl>
      <w:tblPr>
        <w:tblStyle w:val="Tablaconcuadrcula"/>
        <w:tblW w:w="9073" w:type="dxa"/>
        <w:jc w:val="center"/>
        <w:tblBorders>
          <w:left w:val="none" w:sz="0" w:space="0" w:color="auto"/>
          <w:right w:val="none" w:sz="0" w:space="0" w:color="auto"/>
          <w:insideV w:val="none" w:sz="0" w:space="0" w:color="auto"/>
        </w:tblBorders>
        <w:tblLayout w:type="fixed"/>
        <w:tblLook w:val="04A0" w:firstRow="1" w:lastRow="0" w:firstColumn="1" w:lastColumn="0" w:noHBand="0" w:noVBand="1"/>
      </w:tblPr>
      <w:tblGrid>
        <w:gridCol w:w="1134"/>
        <w:gridCol w:w="3261"/>
        <w:gridCol w:w="4678"/>
      </w:tblGrid>
      <w:tr w:rsidR="005F0342" w:rsidRPr="00054835" w14:paraId="27070927" w14:textId="77777777" w:rsidTr="0087141B">
        <w:trPr>
          <w:jc w:val="center"/>
        </w:trPr>
        <w:tc>
          <w:tcPr>
            <w:tcW w:w="1134" w:type="dxa"/>
            <w:tcBorders>
              <w:bottom w:val="single" w:sz="4" w:space="0" w:color="auto"/>
            </w:tcBorders>
          </w:tcPr>
          <w:p w14:paraId="130F4942" w14:textId="77777777" w:rsidR="005F0342" w:rsidRPr="00C76F0B" w:rsidRDefault="005F0342" w:rsidP="009E0511">
            <w:pPr>
              <w:spacing w:line="360" w:lineRule="auto"/>
              <w:ind w:left="-110" w:right="-50"/>
              <w:jc w:val="center"/>
              <w:rPr>
                <w:rFonts w:ascii="Arial" w:hAnsi="Arial" w:cs="Arial"/>
                <w:b/>
                <w:bCs/>
                <w:sz w:val="24"/>
                <w:szCs w:val="24"/>
              </w:rPr>
            </w:pPr>
            <w:r>
              <w:rPr>
                <w:rFonts w:ascii="Arial" w:hAnsi="Arial" w:cs="Arial"/>
                <w:b/>
                <w:bCs/>
                <w:sz w:val="24"/>
                <w:szCs w:val="24"/>
              </w:rPr>
              <w:t>Grado</w:t>
            </w:r>
          </w:p>
        </w:tc>
        <w:tc>
          <w:tcPr>
            <w:tcW w:w="3261" w:type="dxa"/>
            <w:tcBorders>
              <w:bottom w:val="single" w:sz="4" w:space="0" w:color="auto"/>
            </w:tcBorders>
          </w:tcPr>
          <w:p w14:paraId="4C7A1209" w14:textId="77777777" w:rsidR="005F0342" w:rsidRPr="00C76F0B" w:rsidRDefault="005F0342" w:rsidP="009E0511">
            <w:pPr>
              <w:spacing w:line="360" w:lineRule="auto"/>
              <w:jc w:val="center"/>
              <w:rPr>
                <w:rFonts w:ascii="Arial" w:hAnsi="Arial" w:cs="Arial"/>
                <w:b/>
                <w:bCs/>
                <w:sz w:val="24"/>
                <w:szCs w:val="24"/>
              </w:rPr>
            </w:pPr>
            <w:r w:rsidRPr="00C76F0B">
              <w:rPr>
                <w:rFonts w:ascii="Arial" w:hAnsi="Arial" w:cs="Arial"/>
                <w:b/>
                <w:bCs/>
                <w:sz w:val="24"/>
                <w:szCs w:val="24"/>
              </w:rPr>
              <w:t>Imagen</w:t>
            </w:r>
          </w:p>
        </w:tc>
        <w:tc>
          <w:tcPr>
            <w:tcW w:w="4678" w:type="dxa"/>
            <w:tcBorders>
              <w:bottom w:val="single" w:sz="4" w:space="0" w:color="auto"/>
            </w:tcBorders>
          </w:tcPr>
          <w:p w14:paraId="0212D1CB" w14:textId="77777777" w:rsidR="005F0342" w:rsidRPr="00C76F0B" w:rsidRDefault="005F0342" w:rsidP="009E0511">
            <w:pPr>
              <w:spacing w:line="360" w:lineRule="auto"/>
              <w:jc w:val="center"/>
              <w:rPr>
                <w:rFonts w:ascii="Arial" w:hAnsi="Arial" w:cs="Arial"/>
                <w:b/>
                <w:bCs/>
                <w:sz w:val="24"/>
                <w:szCs w:val="24"/>
              </w:rPr>
            </w:pPr>
            <w:r w:rsidRPr="00C76F0B">
              <w:rPr>
                <w:rFonts w:ascii="Arial" w:hAnsi="Arial" w:cs="Arial"/>
                <w:b/>
                <w:bCs/>
                <w:sz w:val="24"/>
                <w:szCs w:val="24"/>
              </w:rPr>
              <w:t>Características</w:t>
            </w:r>
          </w:p>
        </w:tc>
      </w:tr>
      <w:tr w:rsidR="005F0342" w:rsidRPr="0087141B" w14:paraId="459C2DFB" w14:textId="77777777" w:rsidTr="0087141B">
        <w:trPr>
          <w:jc w:val="center"/>
        </w:trPr>
        <w:tc>
          <w:tcPr>
            <w:tcW w:w="1134" w:type="dxa"/>
            <w:tcBorders>
              <w:bottom w:val="nil"/>
            </w:tcBorders>
            <w:vAlign w:val="center"/>
          </w:tcPr>
          <w:p w14:paraId="5611A0B2" w14:textId="77777777" w:rsidR="005F0342" w:rsidRPr="0087141B" w:rsidRDefault="005F0342" w:rsidP="00877683">
            <w:pPr>
              <w:ind w:right="-50"/>
              <w:jc w:val="center"/>
              <w:rPr>
                <w:rFonts w:ascii="Arial" w:hAnsi="Arial" w:cs="Arial"/>
                <w:b/>
                <w:bCs/>
                <w:sz w:val="21"/>
                <w:szCs w:val="21"/>
              </w:rPr>
            </w:pPr>
            <w:r w:rsidRPr="0087141B">
              <w:rPr>
                <w:rFonts w:ascii="Arial" w:hAnsi="Arial" w:cs="Arial"/>
                <w:b/>
                <w:bCs/>
                <w:sz w:val="21"/>
                <w:szCs w:val="21"/>
              </w:rPr>
              <w:t>I</w:t>
            </w:r>
          </w:p>
        </w:tc>
        <w:tc>
          <w:tcPr>
            <w:tcW w:w="3261" w:type="dxa"/>
            <w:tcBorders>
              <w:bottom w:val="nil"/>
            </w:tcBorders>
            <w:vAlign w:val="center"/>
          </w:tcPr>
          <w:p w14:paraId="7D4EB689" w14:textId="77777777" w:rsidR="005F0342" w:rsidRPr="0087141B" w:rsidRDefault="005F0342" w:rsidP="00877683">
            <w:pPr>
              <w:jc w:val="center"/>
              <w:rPr>
                <w:rFonts w:ascii="Arial" w:hAnsi="Arial" w:cs="Arial"/>
                <w:sz w:val="21"/>
                <w:szCs w:val="21"/>
              </w:rPr>
            </w:pPr>
            <w:r w:rsidRPr="0087141B">
              <w:rPr>
                <w:rFonts w:cs="Arial"/>
                <w:noProof/>
                <w:sz w:val="21"/>
                <w:szCs w:val="21"/>
              </w:rPr>
              <w:drawing>
                <wp:anchor distT="0" distB="0" distL="114300" distR="114300" simplePos="0" relativeHeight="251745280" behindDoc="0" locked="0" layoutInCell="1" allowOverlap="1" wp14:anchorId="244B1557" wp14:editId="348B3093">
                  <wp:simplePos x="0" y="0"/>
                  <wp:positionH relativeFrom="column">
                    <wp:posOffset>565785</wp:posOffset>
                  </wp:positionH>
                  <wp:positionV relativeFrom="paragraph">
                    <wp:posOffset>101600</wp:posOffset>
                  </wp:positionV>
                  <wp:extent cx="1018800" cy="1098000"/>
                  <wp:effectExtent l="0" t="0" r="0" b="6985"/>
                  <wp:wrapThrough wrapText="bothSides">
                    <wp:wrapPolygon edited="0">
                      <wp:start x="7272" y="0"/>
                      <wp:lineTo x="4444" y="1124"/>
                      <wp:lineTo x="0" y="4872"/>
                      <wp:lineTo x="0" y="14242"/>
                      <wp:lineTo x="1616" y="17990"/>
                      <wp:lineTo x="1616" y="18364"/>
                      <wp:lineTo x="6464" y="21363"/>
                      <wp:lineTo x="7272" y="21363"/>
                      <wp:lineTo x="14140" y="21363"/>
                      <wp:lineTo x="14544" y="21363"/>
                      <wp:lineTo x="19392" y="18364"/>
                      <wp:lineTo x="19392" y="17990"/>
                      <wp:lineTo x="21007" y="14617"/>
                      <wp:lineTo x="21007" y="4872"/>
                      <wp:lineTo x="16564" y="1124"/>
                      <wp:lineTo x="13736" y="0"/>
                      <wp:lineTo x="7272" y="0"/>
                    </wp:wrapPolygon>
                  </wp:wrapThrough>
                  <wp:docPr id="247579052" name="Imagen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33">
                            <a:extLst>
                              <a:ext uri="{28A0092B-C50C-407E-A947-70E740481C1C}">
                                <a14:useLocalDpi xmlns:a14="http://schemas.microsoft.com/office/drawing/2010/main" val="0"/>
                              </a:ext>
                            </a:extLst>
                          </a:blip>
                          <a:srcRect/>
                          <a:stretch>
                            <a:fillRect/>
                          </a:stretch>
                        </pic:blipFill>
                        <pic:spPr bwMode="auto">
                          <a:xfrm>
                            <a:off x="0" y="0"/>
                            <a:ext cx="1018800" cy="1098000"/>
                          </a:xfrm>
                          <a:prstGeom prst="flowChartConnector">
                            <a:avLst/>
                          </a:prstGeom>
                          <a:noFill/>
                        </pic:spPr>
                      </pic:pic>
                    </a:graphicData>
                  </a:graphic>
                  <wp14:sizeRelH relativeFrom="margin">
                    <wp14:pctWidth>0</wp14:pctWidth>
                  </wp14:sizeRelH>
                  <wp14:sizeRelV relativeFrom="margin">
                    <wp14:pctHeight>0</wp14:pctHeight>
                  </wp14:sizeRelV>
                </wp:anchor>
              </w:drawing>
            </w:r>
          </w:p>
        </w:tc>
        <w:tc>
          <w:tcPr>
            <w:tcW w:w="4678" w:type="dxa"/>
            <w:tcBorders>
              <w:bottom w:val="nil"/>
            </w:tcBorders>
            <w:vAlign w:val="center"/>
          </w:tcPr>
          <w:p w14:paraId="379E09C3" w14:textId="77777777" w:rsidR="005F0342" w:rsidRPr="0087141B" w:rsidRDefault="005F0342" w:rsidP="00877683">
            <w:pPr>
              <w:ind w:right="-109" w:firstLine="0"/>
              <w:jc w:val="center"/>
              <w:rPr>
                <w:rFonts w:ascii="Arial" w:hAnsi="Arial" w:cs="Arial"/>
                <w:sz w:val="21"/>
                <w:szCs w:val="21"/>
              </w:rPr>
            </w:pPr>
            <w:r w:rsidRPr="0087141B">
              <w:rPr>
                <w:rFonts w:ascii="Arial" w:hAnsi="Arial" w:cs="Arial"/>
                <w:sz w:val="21"/>
                <w:szCs w:val="21"/>
              </w:rPr>
              <w:t xml:space="preserve">Más de 3 capas de células del </w:t>
            </w:r>
            <w:proofErr w:type="spellStart"/>
            <w:r w:rsidRPr="0087141B">
              <w:rPr>
                <w:rFonts w:ascii="Arial" w:hAnsi="Arial" w:cs="Arial"/>
                <w:i/>
                <w:iCs/>
                <w:sz w:val="21"/>
                <w:szCs w:val="21"/>
              </w:rPr>
              <w:t>cumulus</w:t>
            </w:r>
            <w:proofErr w:type="spellEnd"/>
            <w:r w:rsidRPr="0087141B">
              <w:rPr>
                <w:rFonts w:ascii="Arial" w:hAnsi="Arial" w:cs="Arial"/>
                <w:i/>
                <w:iCs/>
                <w:sz w:val="21"/>
                <w:szCs w:val="21"/>
              </w:rPr>
              <w:t xml:space="preserve"> </w:t>
            </w:r>
            <w:r w:rsidRPr="0087141B">
              <w:rPr>
                <w:rFonts w:ascii="Arial" w:hAnsi="Arial" w:cs="Arial"/>
                <w:sz w:val="21"/>
                <w:szCs w:val="21"/>
              </w:rPr>
              <w:t>completas y compactas.</w:t>
            </w:r>
          </w:p>
          <w:p w14:paraId="44E94F83" w14:textId="2EE7ACE3" w:rsidR="00131068" w:rsidRPr="0087141B" w:rsidRDefault="005F0342" w:rsidP="00877683">
            <w:pPr>
              <w:ind w:right="-109" w:firstLine="0"/>
              <w:jc w:val="center"/>
              <w:rPr>
                <w:rFonts w:ascii="Arial" w:hAnsi="Arial" w:cs="Arial"/>
                <w:sz w:val="21"/>
                <w:szCs w:val="21"/>
              </w:rPr>
            </w:pPr>
            <w:proofErr w:type="spellStart"/>
            <w:r w:rsidRPr="0087141B">
              <w:rPr>
                <w:rFonts w:ascii="Arial" w:hAnsi="Arial" w:cs="Arial"/>
                <w:sz w:val="21"/>
                <w:szCs w:val="21"/>
              </w:rPr>
              <w:t>Ooplasma</w:t>
            </w:r>
            <w:proofErr w:type="spellEnd"/>
            <w:r w:rsidRPr="0087141B">
              <w:rPr>
                <w:rFonts w:ascii="Arial" w:hAnsi="Arial" w:cs="Arial"/>
                <w:sz w:val="21"/>
                <w:szCs w:val="21"/>
              </w:rPr>
              <w:t xml:space="preserve"> denso y uniforme.</w:t>
            </w:r>
          </w:p>
        </w:tc>
      </w:tr>
      <w:tr w:rsidR="005F0342" w:rsidRPr="0087141B" w14:paraId="42C27C10" w14:textId="77777777" w:rsidTr="0087141B">
        <w:trPr>
          <w:jc w:val="center"/>
        </w:trPr>
        <w:tc>
          <w:tcPr>
            <w:tcW w:w="1134" w:type="dxa"/>
            <w:tcBorders>
              <w:top w:val="nil"/>
              <w:bottom w:val="nil"/>
            </w:tcBorders>
            <w:vAlign w:val="center"/>
          </w:tcPr>
          <w:p w14:paraId="0F603289" w14:textId="6AF71815" w:rsidR="005F0342" w:rsidRPr="0087141B" w:rsidRDefault="005F0342" w:rsidP="00877683">
            <w:pPr>
              <w:ind w:right="-50"/>
              <w:jc w:val="center"/>
              <w:rPr>
                <w:rFonts w:ascii="Arial" w:hAnsi="Arial" w:cs="Arial"/>
                <w:b/>
                <w:bCs/>
                <w:sz w:val="21"/>
                <w:szCs w:val="21"/>
              </w:rPr>
            </w:pPr>
            <w:r w:rsidRPr="0087141B">
              <w:rPr>
                <w:rFonts w:ascii="Arial" w:hAnsi="Arial" w:cs="Arial"/>
                <w:b/>
                <w:bCs/>
                <w:sz w:val="21"/>
                <w:szCs w:val="21"/>
              </w:rPr>
              <w:t>II</w:t>
            </w:r>
          </w:p>
        </w:tc>
        <w:tc>
          <w:tcPr>
            <w:tcW w:w="3261" w:type="dxa"/>
            <w:tcBorders>
              <w:top w:val="nil"/>
              <w:bottom w:val="nil"/>
            </w:tcBorders>
            <w:vAlign w:val="center"/>
          </w:tcPr>
          <w:p w14:paraId="787F6C49" w14:textId="77777777" w:rsidR="005F0342" w:rsidRPr="0087141B" w:rsidRDefault="005F0342" w:rsidP="00877683">
            <w:pPr>
              <w:jc w:val="center"/>
              <w:rPr>
                <w:rFonts w:ascii="Arial" w:hAnsi="Arial" w:cs="Arial"/>
                <w:sz w:val="21"/>
                <w:szCs w:val="21"/>
              </w:rPr>
            </w:pPr>
            <w:r w:rsidRPr="0087141B">
              <w:rPr>
                <w:rFonts w:cs="Arial"/>
                <w:noProof/>
                <w:sz w:val="21"/>
                <w:szCs w:val="21"/>
              </w:rPr>
              <w:drawing>
                <wp:anchor distT="0" distB="0" distL="114300" distR="114300" simplePos="0" relativeHeight="251744256" behindDoc="0" locked="0" layoutInCell="1" allowOverlap="1" wp14:anchorId="62A0871D" wp14:editId="7BB6F2BD">
                  <wp:simplePos x="0" y="0"/>
                  <wp:positionH relativeFrom="column">
                    <wp:posOffset>367093</wp:posOffset>
                  </wp:positionH>
                  <wp:positionV relativeFrom="paragraph">
                    <wp:posOffset>123190</wp:posOffset>
                  </wp:positionV>
                  <wp:extent cx="1425600" cy="1054800"/>
                  <wp:effectExtent l="0" t="0" r="3175" b="0"/>
                  <wp:wrapThrough wrapText="bothSides">
                    <wp:wrapPolygon edited="0">
                      <wp:start x="7793" y="0"/>
                      <wp:lineTo x="5484" y="390"/>
                      <wp:lineTo x="289" y="4682"/>
                      <wp:lineTo x="0" y="8193"/>
                      <wp:lineTo x="0" y="14825"/>
                      <wp:lineTo x="2886" y="18726"/>
                      <wp:lineTo x="2886" y="19116"/>
                      <wp:lineTo x="6927" y="21067"/>
                      <wp:lineTo x="7505" y="21067"/>
                      <wp:lineTo x="13855" y="21067"/>
                      <wp:lineTo x="14432" y="21067"/>
                      <wp:lineTo x="18473" y="19116"/>
                      <wp:lineTo x="18473" y="18726"/>
                      <wp:lineTo x="21359" y="14825"/>
                      <wp:lineTo x="21359" y="4682"/>
                      <wp:lineTo x="15875" y="390"/>
                      <wp:lineTo x="13566" y="0"/>
                      <wp:lineTo x="7793" y="0"/>
                    </wp:wrapPolygon>
                  </wp:wrapThrough>
                  <wp:docPr id="1231920641" name="Imagen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34">
                            <a:extLst>
                              <a:ext uri="{28A0092B-C50C-407E-A947-70E740481C1C}">
                                <a14:useLocalDpi xmlns:a14="http://schemas.microsoft.com/office/drawing/2010/main" val="0"/>
                              </a:ext>
                            </a:extLst>
                          </a:blip>
                          <a:srcRect/>
                          <a:stretch>
                            <a:fillRect/>
                          </a:stretch>
                        </pic:blipFill>
                        <pic:spPr bwMode="auto">
                          <a:xfrm>
                            <a:off x="0" y="0"/>
                            <a:ext cx="1425600" cy="1054800"/>
                          </a:xfrm>
                          <a:prstGeom prst="flowChartConnector">
                            <a:avLst/>
                          </a:prstGeom>
                          <a:noFill/>
                        </pic:spPr>
                      </pic:pic>
                    </a:graphicData>
                  </a:graphic>
                  <wp14:sizeRelH relativeFrom="margin">
                    <wp14:pctWidth>0</wp14:pctWidth>
                  </wp14:sizeRelH>
                  <wp14:sizeRelV relativeFrom="margin">
                    <wp14:pctHeight>0</wp14:pctHeight>
                  </wp14:sizeRelV>
                </wp:anchor>
              </w:drawing>
            </w:r>
          </w:p>
        </w:tc>
        <w:tc>
          <w:tcPr>
            <w:tcW w:w="4678" w:type="dxa"/>
            <w:tcBorders>
              <w:top w:val="nil"/>
              <w:bottom w:val="nil"/>
            </w:tcBorders>
            <w:vAlign w:val="center"/>
          </w:tcPr>
          <w:p w14:paraId="4B6A35C5" w14:textId="77777777" w:rsidR="005F0342" w:rsidRPr="0087141B" w:rsidRDefault="005F0342" w:rsidP="00877683">
            <w:pPr>
              <w:ind w:firstLine="0"/>
              <w:jc w:val="center"/>
              <w:rPr>
                <w:rFonts w:ascii="Arial" w:hAnsi="Arial" w:cs="Arial"/>
                <w:sz w:val="21"/>
                <w:szCs w:val="21"/>
              </w:rPr>
            </w:pPr>
            <w:r w:rsidRPr="0087141B">
              <w:rPr>
                <w:rFonts w:ascii="Arial" w:hAnsi="Arial" w:cs="Arial"/>
                <w:sz w:val="21"/>
                <w:szCs w:val="21"/>
              </w:rPr>
              <w:t xml:space="preserve">1-2 capas de células del </w:t>
            </w:r>
            <w:proofErr w:type="spellStart"/>
            <w:r w:rsidRPr="0087141B">
              <w:rPr>
                <w:rFonts w:ascii="Arial" w:hAnsi="Arial" w:cs="Arial"/>
                <w:i/>
                <w:iCs/>
                <w:sz w:val="21"/>
                <w:szCs w:val="21"/>
              </w:rPr>
              <w:t>cumulus</w:t>
            </w:r>
            <w:proofErr w:type="spellEnd"/>
            <w:r w:rsidRPr="0087141B">
              <w:rPr>
                <w:rFonts w:ascii="Arial" w:hAnsi="Arial" w:cs="Arial"/>
                <w:i/>
                <w:iCs/>
                <w:sz w:val="21"/>
                <w:szCs w:val="21"/>
              </w:rPr>
              <w:t>.</w:t>
            </w:r>
          </w:p>
          <w:p w14:paraId="449D9F5B" w14:textId="77777777" w:rsidR="005F0342" w:rsidRPr="0087141B" w:rsidRDefault="005F0342" w:rsidP="00877683">
            <w:pPr>
              <w:ind w:firstLine="0"/>
              <w:jc w:val="center"/>
              <w:rPr>
                <w:rFonts w:ascii="Arial" w:hAnsi="Arial" w:cs="Arial"/>
                <w:sz w:val="21"/>
                <w:szCs w:val="21"/>
              </w:rPr>
            </w:pPr>
            <w:proofErr w:type="spellStart"/>
            <w:r w:rsidRPr="0087141B">
              <w:rPr>
                <w:rFonts w:ascii="Arial" w:hAnsi="Arial" w:cs="Arial"/>
                <w:sz w:val="21"/>
                <w:szCs w:val="21"/>
              </w:rPr>
              <w:t>Ooplasma</w:t>
            </w:r>
            <w:proofErr w:type="spellEnd"/>
            <w:r w:rsidRPr="0087141B">
              <w:rPr>
                <w:rFonts w:ascii="Arial" w:hAnsi="Arial" w:cs="Arial"/>
                <w:sz w:val="21"/>
                <w:szCs w:val="21"/>
              </w:rPr>
              <w:t xml:space="preserve"> denso y uniforme con granulación.</w:t>
            </w:r>
          </w:p>
          <w:p w14:paraId="6DF74943" w14:textId="77777777" w:rsidR="005F0342" w:rsidRPr="0087141B" w:rsidRDefault="005F0342" w:rsidP="00877683">
            <w:pPr>
              <w:ind w:firstLine="36"/>
              <w:jc w:val="center"/>
              <w:rPr>
                <w:rFonts w:ascii="Arial" w:hAnsi="Arial" w:cs="Arial"/>
                <w:sz w:val="21"/>
                <w:szCs w:val="21"/>
              </w:rPr>
            </w:pPr>
            <w:r w:rsidRPr="0087141B">
              <w:rPr>
                <w:rFonts w:ascii="Arial" w:hAnsi="Arial" w:cs="Arial"/>
                <w:sz w:val="21"/>
                <w:szCs w:val="21"/>
              </w:rPr>
              <w:t xml:space="preserve">Se incluyen ovocitos Grado I con </w:t>
            </w:r>
            <w:proofErr w:type="spellStart"/>
            <w:r w:rsidRPr="0087141B">
              <w:rPr>
                <w:rFonts w:ascii="Arial" w:hAnsi="Arial" w:cs="Arial"/>
                <w:sz w:val="21"/>
                <w:szCs w:val="21"/>
              </w:rPr>
              <w:t>ooplasma</w:t>
            </w:r>
            <w:proofErr w:type="spellEnd"/>
            <w:r w:rsidRPr="0087141B">
              <w:rPr>
                <w:rFonts w:ascii="Arial" w:hAnsi="Arial" w:cs="Arial"/>
                <w:sz w:val="21"/>
                <w:szCs w:val="21"/>
              </w:rPr>
              <w:t xml:space="preserve"> granulado.</w:t>
            </w:r>
          </w:p>
        </w:tc>
      </w:tr>
      <w:tr w:rsidR="005F0342" w:rsidRPr="0087141B" w14:paraId="4AD40638" w14:textId="77777777" w:rsidTr="0087141B">
        <w:trPr>
          <w:jc w:val="center"/>
        </w:trPr>
        <w:tc>
          <w:tcPr>
            <w:tcW w:w="1134" w:type="dxa"/>
            <w:tcBorders>
              <w:top w:val="nil"/>
              <w:bottom w:val="nil"/>
            </w:tcBorders>
            <w:vAlign w:val="center"/>
          </w:tcPr>
          <w:p w14:paraId="0C74967D" w14:textId="6521F069" w:rsidR="005F0342" w:rsidRPr="0087141B" w:rsidRDefault="005F0342" w:rsidP="00877683">
            <w:pPr>
              <w:ind w:right="-50"/>
              <w:jc w:val="center"/>
              <w:rPr>
                <w:rFonts w:ascii="Arial" w:hAnsi="Arial" w:cs="Arial"/>
                <w:b/>
                <w:bCs/>
                <w:sz w:val="21"/>
                <w:szCs w:val="21"/>
              </w:rPr>
            </w:pPr>
            <w:r w:rsidRPr="0087141B">
              <w:rPr>
                <w:rFonts w:ascii="Arial" w:hAnsi="Arial" w:cs="Arial"/>
                <w:b/>
                <w:bCs/>
                <w:sz w:val="21"/>
                <w:szCs w:val="21"/>
              </w:rPr>
              <w:t>III</w:t>
            </w:r>
          </w:p>
        </w:tc>
        <w:tc>
          <w:tcPr>
            <w:tcW w:w="3261" w:type="dxa"/>
            <w:tcBorders>
              <w:top w:val="nil"/>
              <w:bottom w:val="nil"/>
            </w:tcBorders>
            <w:vAlign w:val="center"/>
          </w:tcPr>
          <w:p w14:paraId="6FBE0071" w14:textId="77777777" w:rsidR="005F0342" w:rsidRPr="0087141B" w:rsidRDefault="005F0342" w:rsidP="00877683">
            <w:pPr>
              <w:jc w:val="center"/>
              <w:rPr>
                <w:rFonts w:ascii="Arial" w:hAnsi="Arial" w:cs="Arial"/>
                <w:sz w:val="21"/>
                <w:szCs w:val="21"/>
              </w:rPr>
            </w:pPr>
            <w:r w:rsidRPr="0087141B">
              <w:rPr>
                <w:rFonts w:cs="Arial"/>
                <w:noProof/>
                <w:sz w:val="21"/>
                <w:szCs w:val="21"/>
              </w:rPr>
              <w:drawing>
                <wp:anchor distT="0" distB="0" distL="114300" distR="114300" simplePos="0" relativeHeight="251746304" behindDoc="0" locked="0" layoutInCell="1" allowOverlap="1" wp14:anchorId="2A5E9ED7" wp14:editId="5AD3513D">
                  <wp:simplePos x="0" y="0"/>
                  <wp:positionH relativeFrom="column">
                    <wp:posOffset>375285</wp:posOffset>
                  </wp:positionH>
                  <wp:positionV relativeFrom="paragraph">
                    <wp:posOffset>50800</wp:posOffset>
                  </wp:positionV>
                  <wp:extent cx="1332000" cy="918000"/>
                  <wp:effectExtent l="0" t="0" r="1905" b="0"/>
                  <wp:wrapThrough wrapText="bothSides">
                    <wp:wrapPolygon edited="0">
                      <wp:start x="7416" y="0"/>
                      <wp:lineTo x="4635" y="897"/>
                      <wp:lineTo x="0" y="5381"/>
                      <wp:lineTo x="0" y="15696"/>
                      <wp:lineTo x="4635" y="20628"/>
                      <wp:lineTo x="5871" y="21077"/>
                      <wp:lineTo x="15451" y="21077"/>
                      <wp:lineTo x="16687" y="20628"/>
                      <wp:lineTo x="21322" y="15696"/>
                      <wp:lineTo x="21322" y="5381"/>
                      <wp:lineTo x="16378" y="448"/>
                      <wp:lineTo x="13906" y="0"/>
                      <wp:lineTo x="7416" y="0"/>
                    </wp:wrapPolygon>
                  </wp:wrapThrough>
                  <wp:docPr id="926149028" name="Imagen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rotWithShape="1">
                          <a:blip r:embed="rId35">
                            <a:extLst>
                              <a:ext uri="{28A0092B-C50C-407E-A947-70E740481C1C}">
                                <a14:useLocalDpi xmlns:a14="http://schemas.microsoft.com/office/drawing/2010/main" val="0"/>
                              </a:ext>
                            </a:extLst>
                          </a:blip>
                          <a:srcRect t="1232" b="-1232"/>
                          <a:stretch>
                            <a:fillRect/>
                          </a:stretch>
                        </pic:blipFill>
                        <pic:spPr bwMode="auto">
                          <a:xfrm>
                            <a:off x="0" y="0"/>
                            <a:ext cx="1332000" cy="918000"/>
                          </a:xfrm>
                          <a:prstGeom prst="flowChartConnector">
                            <a:avLst/>
                          </a:prstGeom>
                          <a:noFill/>
                        </pic:spPr>
                      </pic:pic>
                    </a:graphicData>
                  </a:graphic>
                  <wp14:sizeRelH relativeFrom="margin">
                    <wp14:pctWidth>0</wp14:pctWidth>
                  </wp14:sizeRelH>
                  <wp14:sizeRelV relativeFrom="margin">
                    <wp14:pctHeight>0</wp14:pctHeight>
                  </wp14:sizeRelV>
                </wp:anchor>
              </w:drawing>
            </w:r>
          </w:p>
        </w:tc>
        <w:tc>
          <w:tcPr>
            <w:tcW w:w="4678" w:type="dxa"/>
            <w:tcBorders>
              <w:top w:val="nil"/>
              <w:bottom w:val="nil"/>
            </w:tcBorders>
            <w:vAlign w:val="center"/>
          </w:tcPr>
          <w:p w14:paraId="6723D061" w14:textId="77777777" w:rsidR="005F0342" w:rsidRPr="0087141B" w:rsidRDefault="005F0342" w:rsidP="00877683">
            <w:pPr>
              <w:ind w:firstLine="0"/>
              <w:jc w:val="center"/>
              <w:rPr>
                <w:rFonts w:ascii="Arial" w:hAnsi="Arial" w:cs="Arial"/>
                <w:sz w:val="21"/>
                <w:szCs w:val="21"/>
              </w:rPr>
            </w:pPr>
            <w:r w:rsidRPr="0087141B">
              <w:rPr>
                <w:rFonts w:ascii="Arial" w:hAnsi="Arial" w:cs="Arial"/>
                <w:sz w:val="21"/>
                <w:szCs w:val="21"/>
              </w:rPr>
              <w:t xml:space="preserve">Menos de 1 capa de células del </w:t>
            </w:r>
            <w:proofErr w:type="spellStart"/>
            <w:r w:rsidRPr="0087141B">
              <w:rPr>
                <w:rFonts w:ascii="Arial" w:hAnsi="Arial" w:cs="Arial"/>
                <w:i/>
                <w:iCs/>
                <w:sz w:val="21"/>
                <w:szCs w:val="21"/>
              </w:rPr>
              <w:t>cumulus</w:t>
            </w:r>
            <w:proofErr w:type="spellEnd"/>
            <w:r w:rsidRPr="0087141B">
              <w:rPr>
                <w:rFonts w:ascii="Arial" w:hAnsi="Arial" w:cs="Arial"/>
                <w:sz w:val="21"/>
                <w:szCs w:val="21"/>
              </w:rPr>
              <w:t>.</w:t>
            </w:r>
          </w:p>
          <w:p w14:paraId="25DDD8D4" w14:textId="73AF8FB8" w:rsidR="005F0342" w:rsidRPr="0087141B" w:rsidRDefault="005F0342" w:rsidP="00877683">
            <w:pPr>
              <w:ind w:firstLine="0"/>
              <w:jc w:val="center"/>
              <w:rPr>
                <w:rFonts w:ascii="Arial" w:hAnsi="Arial" w:cs="Arial"/>
                <w:sz w:val="21"/>
                <w:szCs w:val="21"/>
              </w:rPr>
            </w:pPr>
            <w:proofErr w:type="spellStart"/>
            <w:r w:rsidRPr="0087141B">
              <w:rPr>
                <w:rFonts w:ascii="Arial" w:hAnsi="Arial" w:cs="Arial"/>
                <w:sz w:val="21"/>
                <w:szCs w:val="21"/>
              </w:rPr>
              <w:t>Ooplasma</w:t>
            </w:r>
            <w:proofErr w:type="spellEnd"/>
            <w:r w:rsidRPr="0087141B">
              <w:rPr>
                <w:rFonts w:ascii="Arial" w:hAnsi="Arial" w:cs="Arial"/>
                <w:sz w:val="21"/>
                <w:szCs w:val="21"/>
              </w:rPr>
              <w:t xml:space="preserve"> denso y </w:t>
            </w:r>
            <w:proofErr w:type="spellStart"/>
            <w:proofErr w:type="gramStart"/>
            <w:r w:rsidRPr="0087141B">
              <w:rPr>
                <w:rFonts w:ascii="Arial" w:hAnsi="Arial" w:cs="Arial"/>
                <w:sz w:val="21"/>
                <w:szCs w:val="21"/>
              </w:rPr>
              <w:t>uniforme.Se</w:t>
            </w:r>
            <w:proofErr w:type="spellEnd"/>
            <w:proofErr w:type="gramEnd"/>
            <w:r w:rsidRPr="0087141B">
              <w:rPr>
                <w:rFonts w:ascii="Arial" w:hAnsi="Arial" w:cs="Arial"/>
                <w:sz w:val="21"/>
                <w:szCs w:val="21"/>
              </w:rPr>
              <w:t xml:space="preserve"> incluyen ovocitos Grado II con </w:t>
            </w:r>
            <w:proofErr w:type="spellStart"/>
            <w:r w:rsidRPr="0087141B">
              <w:rPr>
                <w:rFonts w:ascii="Arial" w:hAnsi="Arial" w:cs="Arial"/>
                <w:sz w:val="21"/>
                <w:szCs w:val="21"/>
              </w:rPr>
              <w:t>ooplasma</w:t>
            </w:r>
            <w:proofErr w:type="spellEnd"/>
            <w:r w:rsidRPr="0087141B">
              <w:rPr>
                <w:rFonts w:ascii="Arial" w:hAnsi="Arial" w:cs="Arial"/>
                <w:sz w:val="21"/>
                <w:szCs w:val="21"/>
              </w:rPr>
              <w:t xml:space="preserve"> granulado.</w:t>
            </w:r>
          </w:p>
        </w:tc>
      </w:tr>
      <w:tr w:rsidR="005F0342" w:rsidRPr="0087141B" w14:paraId="4749A530" w14:textId="77777777" w:rsidTr="0087141B">
        <w:trPr>
          <w:jc w:val="center"/>
        </w:trPr>
        <w:tc>
          <w:tcPr>
            <w:tcW w:w="1134" w:type="dxa"/>
            <w:tcBorders>
              <w:top w:val="nil"/>
              <w:bottom w:val="nil"/>
            </w:tcBorders>
            <w:vAlign w:val="center"/>
          </w:tcPr>
          <w:p w14:paraId="3C8038DD" w14:textId="77777777" w:rsidR="005F0342" w:rsidRPr="0087141B" w:rsidRDefault="005F0342" w:rsidP="00877683">
            <w:pPr>
              <w:ind w:right="-50"/>
              <w:jc w:val="center"/>
              <w:rPr>
                <w:rFonts w:ascii="Arial" w:hAnsi="Arial" w:cs="Arial"/>
                <w:b/>
                <w:bCs/>
                <w:sz w:val="21"/>
                <w:szCs w:val="21"/>
              </w:rPr>
            </w:pPr>
            <w:r w:rsidRPr="0087141B">
              <w:rPr>
                <w:rFonts w:ascii="Arial" w:hAnsi="Arial" w:cs="Arial"/>
                <w:b/>
                <w:bCs/>
                <w:sz w:val="21"/>
                <w:szCs w:val="21"/>
              </w:rPr>
              <w:t>IV</w:t>
            </w:r>
          </w:p>
        </w:tc>
        <w:tc>
          <w:tcPr>
            <w:tcW w:w="3261" w:type="dxa"/>
            <w:tcBorders>
              <w:top w:val="nil"/>
              <w:bottom w:val="nil"/>
            </w:tcBorders>
            <w:vAlign w:val="center"/>
          </w:tcPr>
          <w:p w14:paraId="1E125093" w14:textId="77777777" w:rsidR="005F0342" w:rsidRPr="0087141B" w:rsidRDefault="005F0342" w:rsidP="00877683">
            <w:pPr>
              <w:jc w:val="center"/>
              <w:rPr>
                <w:rFonts w:ascii="Arial" w:hAnsi="Arial" w:cs="Arial"/>
                <w:sz w:val="21"/>
                <w:szCs w:val="21"/>
              </w:rPr>
            </w:pPr>
            <w:r w:rsidRPr="0087141B">
              <w:rPr>
                <w:rFonts w:cs="Arial"/>
                <w:noProof/>
                <w:sz w:val="21"/>
                <w:szCs w:val="21"/>
              </w:rPr>
              <w:drawing>
                <wp:anchor distT="0" distB="0" distL="114300" distR="114300" simplePos="0" relativeHeight="251748352" behindDoc="0" locked="0" layoutInCell="1" allowOverlap="1" wp14:anchorId="2C624C73" wp14:editId="7BFC1C8D">
                  <wp:simplePos x="0" y="0"/>
                  <wp:positionH relativeFrom="column">
                    <wp:posOffset>407035</wp:posOffset>
                  </wp:positionH>
                  <wp:positionV relativeFrom="paragraph">
                    <wp:posOffset>21590</wp:posOffset>
                  </wp:positionV>
                  <wp:extent cx="1231200" cy="943200"/>
                  <wp:effectExtent l="0" t="0" r="7620" b="0"/>
                  <wp:wrapThrough wrapText="bothSides">
                    <wp:wrapPolygon edited="0">
                      <wp:start x="7690" y="0"/>
                      <wp:lineTo x="5350" y="436"/>
                      <wp:lineTo x="0" y="5236"/>
                      <wp:lineTo x="0" y="15709"/>
                      <wp:lineTo x="5350" y="20945"/>
                      <wp:lineTo x="7022" y="20945"/>
                      <wp:lineTo x="14378" y="20945"/>
                      <wp:lineTo x="16050" y="20945"/>
                      <wp:lineTo x="21399" y="15709"/>
                      <wp:lineTo x="21399" y="5236"/>
                      <wp:lineTo x="16718" y="873"/>
                      <wp:lineTo x="14043" y="0"/>
                      <wp:lineTo x="7690" y="0"/>
                    </wp:wrapPolygon>
                  </wp:wrapThrough>
                  <wp:docPr id="658866715" name="Imagen 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pic:cNvPicPr>
                            <a:picLocks noChangeAspect="1" noChangeArrowheads="1"/>
                          </pic:cNvPicPr>
                        </pic:nvPicPr>
                        <pic:blipFill rotWithShape="1">
                          <a:blip r:embed="rId36" cstate="print">
                            <a:extLst>
                              <a:ext uri="{28A0092B-C50C-407E-A947-70E740481C1C}">
                                <a14:useLocalDpi xmlns:a14="http://schemas.microsoft.com/office/drawing/2010/main" val="0"/>
                              </a:ext>
                            </a:extLst>
                          </a:blip>
                          <a:srcRect l="23583" t="49488" r="26378" b="21739"/>
                          <a:stretch>
                            <a:fillRect/>
                          </a:stretch>
                        </pic:blipFill>
                        <pic:spPr bwMode="auto">
                          <a:xfrm>
                            <a:off x="0" y="0"/>
                            <a:ext cx="1231200" cy="943200"/>
                          </a:xfrm>
                          <a:prstGeom prst="flowChartConnector">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tc>
        <w:tc>
          <w:tcPr>
            <w:tcW w:w="4678" w:type="dxa"/>
            <w:tcBorders>
              <w:top w:val="nil"/>
              <w:bottom w:val="nil"/>
            </w:tcBorders>
            <w:vAlign w:val="center"/>
          </w:tcPr>
          <w:p w14:paraId="74E39157" w14:textId="77777777" w:rsidR="005F0342" w:rsidRPr="0087141B" w:rsidRDefault="005F0342" w:rsidP="00877683">
            <w:pPr>
              <w:ind w:firstLine="0"/>
              <w:jc w:val="center"/>
              <w:rPr>
                <w:rFonts w:ascii="Arial" w:hAnsi="Arial" w:cs="Arial"/>
                <w:sz w:val="21"/>
                <w:szCs w:val="21"/>
              </w:rPr>
            </w:pPr>
            <w:r w:rsidRPr="0087141B">
              <w:rPr>
                <w:rFonts w:ascii="Arial" w:hAnsi="Arial" w:cs="Arial"/>
                <w:sz w:val="21"/>
                <w:szCs w:val="21"/>
              </w:rPr>
              <w:t xml:space="preserve">Células del </w:t>
            </w:r>
            <w:proofErr w:type="spellStart"/>
            <w:r w:rsidRPr="0087141B">
              <w:rPr>
                <w:rFonts w:ascii="Arial" w:hAnsi="Arial" w:cs="Arial"/>
                <w:i/>
                <w:iCs/>
                <w:sz w:val="21"/>
                <w:szCs w:val="21"/>
              </w:rPr>
              <w:t>cumulus</w:t>
            </w:r>
            <w:proofErr w:type="spellEnd"/>
            <w:r w:rsidRPr="0087141B">
              <w:rPr>
                <w:rFonts w:ascii="Arial" w:hAnsi="Arial" w:cs="Arial"/>
                <w:sz w:val="21"/>
                <w:szCs w:val="21"/>
              </w:rPr>
              <w:t xml:space="preserve"> expandidas.</w:t>
            </w:r>
          </w:p>
          <w:p w14:paraId="594BAD71" w14:textId="7B44AA55" w:rsidR="00131068" w:rsidRPr="0087141B" w:rsidRDefault="005F0342" w:rsidP="00877683">
            <w:pPr>
              <w:ind w:firstLine="0"/>
              <w:jc w:val="center"/>
              <w:rPr>
                <w:rFonts w:ascii="Arial" w:hAnsi="Arial" w:cs="Arial"/>
                <w:sz w:val="21"/>
                <w:szCs w:val="21"/>
              </w:rPr>
            </w:pPr>
            <w:r w:rsidRPr="0087141B">
              <w:rPr>
                <w:rFonts w:ascii="Arial" w:hAnsi="Arial" w:cs="Arial"/>
                <w:sz w:val="21"/>
                <w:szCs w:val="21"/>
              </w:rPr>
              <w:t xml:space="preserve">Se incluyen ovocitos Grado III con </w:t>
            </w:r>
            <w:proofErr w:type="spellStart"/>
            <w:r w:rsidRPr="0087141B">
              <w:rPr>
                <w:rFonts w:ascii="Arial" w:hAnsi="Arial" w:cs="Arial"/>
                <w:sz w:val="21"/>
                <w:szCs w:val="21"/>
              </w:rPr>
              <w:t>ooplasma</w:t>
            </w:r>
            <w:proofErr w:type="spellEnd"/>
            <w:r w:rsidRPr="0087141B">
              <w:rPr>
                <w:rFonts w:ascii="Arial" w:hAnsi="Arial" w:cs="Arial"/>
                <w:sz w:val="21"/>
                <w:szCs w:val="21"/>
              </w:rPr>
              <w:t xml:space="preserve"> granulado.</w:t>
            </w:r>
          </w:p>
        </w:tc>
      </w:tr>
      <w:tr w:rsidR="005F0342" w:rsidRPr="0087141B" w14:paraId="4093B6E7" w14:textId="77777777" w:rsidTr="0087141B">
        <w:trPr>
          <w:jc w:val="center"/>
        </w:trPr>
        <w:tc>
          <w:tcPr>
            <w:tcW w:w="1134" w:type="dxa"/>
            <w:tcBorders>
              <w:top w:val="nil"/>
            </w:tcBorders>
            <w:vAlign w:val="center"/>
          </w:tcPr>
          <w:p w14:paraId="71214E0C" w14:textId="631DD001" w:rsidR="005F0342" w:rsidRPr="0087141B" w:rsidRDefault="005F0342" w:rsidP="00877683">
            <w:pPr>
              <w:ind w:right="-50"/>
              <w:jc w:val="center"/>
              <w:rPr>
                <w:rFonts w:ascii="Arial" w:hAnsi="Arial" w:cs="Arial"/>
                <w:b/>
                <w:bCs/>
                <w:sz w:val="21"/>
                <w:szCs w:val="21"/>
              </w:rPr>
            </w:pPr>
            <w:r w:rsidRPr="0087141B">
              <w:rPr>
                <w:rFonts w:ascii="Arial" w:hAnsi="Arial" w:cs="Arial"/>
                <w:b/>
                <w:bCs/>
                <w:sz w:val="21"/>
                <w:szCs w:val="21"/>
              </w:rPr>
              <w:t>DEG</w:t>
            </w:r>
          </w:p>
        </w:tc>
        <w:tc>
          <w:tcPr>
            <w:tcW w:w="3261" w:type="dxa"/>
            <w:tcBorders>
              <w:top w:val="nil"/>
            </w:tcBorders>
            <w:vAlign w:val="center"/>
          </w:tcPr>
          <w:p w14:paraId="25BC19F2" w14:textId="77777777" w:rsidR="005F0342" w:rsidRPr="0087141B" w:rsidRDefault="005F0342" w:rsidP="00877683">
            <w:pPr>
              <w:jc w:val="center"/>
              <w:rPr>
                <w:rFonts w:ascii="Arial" w:hAnsi="Arial" w:cs="Arial"/>
                <w:noProof/>
                <w:sz w:val="21"/>
                <w:szCs w:val="21"/>
              </w:rPr>
            </w:pPr>
            <w:r w:rsidRPr="0087141B">
              <w:rPr>
                <w:rFonts w:cs="Arial"/>
                <w:noProof/>
                <w:sz w:val="21"/>
                <w:szCs w:val="21"/>
              </w:rPr>
              <w:drawing>
                <wp:anchor distT="0" distB="0" distL="114300" distR="114300" simplePos="0" relativeHeight="251747328" behindDoc="0" locked="0" layoutInCell="1" allowOverlap="1" wp14:anchorId="08E4A9D2" wp14:editId="442761F4">
                  <wp:simplePos x="0" y="0"/>
                  <wp:positionH relativeFrom="column">
                    <wp:posOffset>318135</wp:posOffset>
                  </wp:positionH>
                  <wp:positionV relativeFrom="paragraph">
                    <wp:posOffset>57150</wp:posOffset>
                  </wp:positionV>
                  <wp:extent cx="1440000" cy="943200"/>
                  <wp:effectExtent l="0" t="0" r="8255" b="0"/>
                  <wp:wrapThrough wrapText="bothSides">
                    <wp:wrapPolygon edited="0">
                      <wp:start x="7718" y="0"/>
                      <wp:lineTo x="5431" y="436"/>
                      <wp:lineTo x="0" y="5236"/>
                      <wp:lineTo x="0" y="15709"/>
                      <wp:lineTo x="5717" y="20945"/>
                      <wp:lineTo x="7432" y="20945"/>
                      <wp:lineTo x="14292" y="20945"/>
                      <wp:lineTo x="16007" y="20945"/>
                      <wp:lineTo x="21438" y="15709"/>
                      <wp:lineTo x="21438" y="5236"/>
                      <wp:lineTo x="16293" y="436"/>
                      <wp:lineTo x="13720" y="0"/>
                      <wp:lineTo x="7718" y="0"/>
                    </wp:wrapPolygon>
                  </wp:wrapThrough>
                  <wp:docPr id="1332744212" name="Imagen 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pic:cNvPicPr>
                            <a:picLocks noChangeAspect="1" noChangeArrowheads="1"/>
                          </pic:cNvPicPr>
                        </pic:nvPicPr>
                        <pic:blipFill rotWithShape="1">
                          <a:blip r:embed="rId37" cstate="print">
                            <a:extLst>
                              <a:ext uri="{28A0092B-C50C-407E-A947-70E740481C1C}">
                                <a14:useLocalDpi xmlns:a14="http://schemas.microsoft.com/office/drawing/2010/main" val="0"/>
                              </a:ext>
                            </a:extLst>
                          </a:blip>
                          <a:srcRect l="17234" t="43882" r="24610" b="33941"/>
                          <a:stretch>
                            <a:fillRect/>
                          </a:stretch>
                        </pic:blipFill>
                        <pic:spPr bwMode="auto">
                          <a:xfrm>
                            <a:off x="0" y="0"/>
                            <a:ext cx="1440000" cy="943200"/>
                          </a:xfrm>
                          <a:prstGeom prst="flowChartConnector">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tc>
        <w:tc>
          <w:tcPr>
            <w:tcW w:w="4678" w:type="dxa"/>
            <w:tcBorders>
              <w:top w:val="nil"/>
            </w:tcBorders>
            <w:vAlign w:val="center"/>
          </w:tcPr>
          <w:p w14:paraId="3C3C2EDB" w14:textId="77777777" w:rsidR="005F0342" w:rsidRPr="0087141B" w:rsidRDefault="005F0342" w:rsidP="00877683">
            <w:pPr>
              <w:ind w:left="36" w:firstLine="0"/>
              <w:jc w:val="center"/>
              <w:rPr>
                <w:rFonts w:ascii="Arial" w:hAnsi="Arial" w:cs="Arial"/>
                <w:sz w:val="21"/>
                <w:szCs w:val="21"/>
              </w:rPr>
            </w:pPr>
            <w:proofErr w:type="spellStart"/>
            <w:r w:rsidRPr="0087141B">
              <w:rPr>
                <w:rFonts w:ascii="Arial" w:hAnsi="Arial" w:cs="Arial"/>
                <w:sz w:val="21"/>
                <w:szCs w:val="21"/>
              </w:rPr>
              <w:t>Ooplasma</w:t>
            </w:r>
            <w:proofErr w:type="spellEnd"/>
            <w:r w:rsidRPr="0087141B">
              <w:rPr>
                <w:rFonts w:ascii="Arial" w:hAnsi="Arial" w:cs="Arial"/>
                <w:sz w:val="21"/>
                <w:szCs w:val="21"/>
              </w:rPr>
              <w:t xml:space="preserve"> retraído.</w:t>
            </w:r>
          </w:p>
          <w:p w14:paraId="6BDE6E82" w14:textId="77777777" w:rsidR="005F0342" w:rsidRPr="0087141B" w:rsidRDefault="005F0342" w:rsidP="00877683">
            <w:pPr>
              <w:ind w:left="36" w:firstLine="0"/>
              <w:jc w:val="center"/>
              <w:rPr>
                <w:rFonts w:ascii="Arial" w:hAnsi="Arial" w:cs="Arial"/>
                <w:sz w:val="21"/>
                <w:szCs w:val="21"/>
              </w:rPr>
            </w:pPr>
            <w:r w:rsidRPr="0087141B">
              <w:rPr>
                <w:rFonts w:ascii="Arial" w:hAnsi="Arial" w:cs="Arial"/>
                <w:sz w:val="21"/>
                <w:szCs w:val="21"/>
              </w:rPr>
              <w:t xml:space="preserve">Células del </w:t>
            </w:r>
            <w:proofErr w:type="spellStart"/>
            <w:r w:rsidRPr="0087141B">
              <w:rPr>
                <w:rFonts w:ascii="Arial" w:hAnsi="Arial" w:cs="Arial"/>
                <w:i/>
                <w:iCs/>
                <w:sz w:val="21"/>
                <w:szCs w:val="21"/>
              </w:rPr>
              <w:t>cumulus</w:t>
            </w:r>
            <w:proofErr w:type="spellEnd"/>
            <w:r w:rsidRPr="0087141B">
              <w:rPr>
                <w:rFonts w:ascii="Arial" w:hAnsi="Arial" w:cs="Arial"/>
                <w:i/>
                <w:iCs/>
                <w:sz w:val="21"/>
                <w:szCs w:val="21"/>
              </w:rPr>
              <w:t xml:space="preserve"> </w:t>
            </w:r>
            <w:r w:rsidRPr="0087141B">
              <w:rPr>
                <w:rFonts w:ascii="Arial" w:hAnsi="Arial" w:cs="Arial"/>
                <w:sz w:val="21"/>
                <w:szCs w:val="21"/>
              </w:rPr>
              <w:t>fusionadas.</w:t>
            </w:r>
          </w:p>
          <w:p w14:paraId="4F426118" w14:textId="51C733D4" w:rsidR="00131068" w:rsidRPr="0087141B" w:rsidRDefault="005F0342" w:rsidP="00877683">
            <w:pPr>
              <w:ind w:left="36" w:firstLine="0"/>
              <w:jc w:val="center"/>
              <w:rPr>
                <w:rFonts w:ascii="Arial" w:hAnsi="Arial" w:cs="Arial"/>
                <w:sz w:val="21"/>
                <w:szCs w:val="21"/>
              </w:rPr>
            </w:pPr>
            <w:r w:rsidRPr="0087141B">
              <w:rPr>
                <w:rFonts w:ascii="Arial" w:hAnsi="Arial" w:cs="Arial"/>
                <w:sz w:val="21"/>
                <w:szCs w:val="21"/>
              </w:rPr>
              <w:t>Zona pelúcida agrietada o vacía.</w:t>
            </w:r>
          </w:p>
        </w:tc>
      </w:tr>
    </w:tbl>
    <w:p w14:paraId="0C504332" w14:textId="3CDC4B1C" w:rsidR="00693277" w:rsidRPr="0087141B" w:rsidRDefault="00693277" w:rsidP="00693277">
      <w:pPr>
        <w:ind w:firstLine="0"/>
        <w:rPr>
          <w:rFonts w:cs="Arial"/>
          <w:bCs/>
          <w:sz w:val="21"/>
          <w:szCs w:val="21"/>
        </w:rPr>
      </w:pPr>
      <w:r w:rsidRPr="0087141B">
        <w:rPr>
          <w:rFonts w:cs="Arial"/>
          <w:i/>
          <w:iCs/>
          <w:sz w:val="21"/>
          <w:szCs w:val="21"/>
        </w:rPr>
        <w:t>DEG: Degenerados.</w:t>
      </w:r>
    </w:p>
    <w:p w14:paraId="100B8070" w14:textId="73FB5747" w:rsidR="005F0342" w:rsidRDefault="005F0342">
      <w:pPr>
        <w:rPr>
          <w:rFonts w:cs="Arial"/>
          <w:bCs/>
          <w:szCs w:val="24"/>
        </w:rPr>
      </w:pPr>
      <w:r>
        <w:rPr>
          <w:rFonts w:cs="Arial"/>
          <w:bCs/>
          <w:szCs w:val="24"/>
        </w:rPr>
        <w:br w:type="page"/>
      </w:r>
    </w:p>
    <w:p w14:paraId="04A89AE3" w14:textId="2AEB7DDB" w:rsidR="00A14516" w:rsidRDefault="005F0342" w:rsidP="00C42CF2">
      <w:pPr>
        <w:spacing w:after="0"/>
        <w:ind w:firstLine="0"/>
        <w:rPr>
          <w:rFonts w:cs="Arial"/>
        </w:rPr>
      </w:pPr>
      <w:r w:rsidRPr="005F0342">
        <w:rPr>
          <w:rFonts w:cs="Arial"/>
          <w:b/>
          <w:bCs/>
          <w:szCs w:val="24"/>
        </w:rPr>
        <w:lastRenderedPageBreak/>
        <w:t>T</w:t>
      </w:r>
      <w:r w:rsidRPr="005F0342">
        <w:rPr>
          <w:rFonts w:cs="Arial"/>
          <w:b/>
          <w:bCs/>
        </w:rPr>
        <w:t>abla 2.</w:t>
      </w:r>
      <w:r w:rsidRPr="005F0342">
        <w:rPr>
          <w:rFonts w:cs="Arial"/>
        </w:rPr>
        <w:t xml:space="preserve"> Planificación temporal del protocolo </w:t>
      </w:r>
      <w:r w:rsidR="00AB3E12">
        <w:rPr>
          <w:rFonts w:cs="Arial"/>
        </w:rPr>
        <w:t>FSHrb+AD</w:t>
      </w:r>
      <w:r w:rsidR="00AB3E12" w:rsidRPr="00AB3E12">
        <w:rPr>
          <w:rFonts w:cs="Arial"/>
          <w:vertAlign w:val="subscript"/>
        </w:rPr>
        <w:t>3</w:t>
      </w:r>
      <w:r w:rsidR="00AB3E12">
        <w:rPr>
          <w:rFonts w:cs="Arial"/>
        </w:rPr>
        <w:t>E</w:t>
      </w:r>
      <w:r w:rsidRPr="005F0342">
        <w:rPr>
          <w:rFonts w:cs="Arial"/>
        </w:rPr>
        <w:t xml:space="preserve"> de las vacas M-L</w:t>
      </w:r>
      <w:r w:rsidR="00731EFC">
        <w:rPr>
          <w:rFonts w:cs="Arial"/>
        </w:rPr>
        <w:t xml:space="preserve"> sometidas a estudio</w:t>
      </w:r>
      <w:r w:rsidRPr="005F0342">
        <w:rPr>
          <w:rFonts w:cs="Arial"/>
        </w:rPr>
        <w:t>.</w:t>
      </w:r>
    </w:p>
    <w:p w14:paraId="1BE4A306" w14:textId="77777777" w:rsidR="00AF670B" w:rsidRPr="005F0342" w:rsidRDefault="00AF670B" w:rsidP="00C42CF2">
      <w:pPr>
        <w:spacing w:after="0"/>
        <w:ind w:firstLine="0"/>
        <w:rPr>
          <w:rFonts w:cs="Arial"/>
        </w:rPr>
      </w:pPr>
    </w:p>
    <w:tbl>
      <w:tblPr>
        <w:tblStyle w:val="Tablaconcuadrcula"/>
        <w:tblW w:w="8645" w:type="dxa"/>
        <w:jc w:val="center"/>
        <w:tblBorders>
          <w:left w:val="none" w:sz="0" w:space="0" w:color="auto"/>
          <w:right w:val="none" w:sz="0" w:space="0" w:color="auto"/>
          <w:insideV w:val="none" w:sz="0" w:space="0" w:color="auto"/>
        </w:tblBorders>
        <w:tblLook w:val="04A0" w:firstRow="1" w:lastRow="0" w:firstColumn="1" w:lastColumn="0" w:noHBand="0" w:noVBand="1"/>
      </w:tblPr>
      <w:tblGrid>
        <w:gridCol w:w="1183"/>
        <w:gridCol w:w="93"/>
        <w:gridCol w:w="3400"/>
        <w:gridCol w:w="238"/>
        <w:gridCol w:w="3686"/>
        <w:gridCol w:w="45"/>
      </w:tblGrid>
      <w:tr w:rsidR="005F0342" w:rsidRPr="0087141B" w14:paraId="51160F96" w14:textId="77777777" w:rsidTr="0087141B">
        <w:trPr>
          <w:jc w:val="center"/>
        </w:trPr>
        <w:tc>
          <w:tcPr>
            <w:tcW w:w="1183" w:type="dxa"/>
            <w:tcBorders>
              <w:bottom w:val="single" w:sz="4" w:space="0" w:color="auto"/>
            </w:tcBorders>
          </w:tcPr>
          <w:p w14:paraId="27D734BB" w14:textId="6C30811D" w:rsidR="005F0342" w:rsidRPr="0087141B" w:rsidRDefault="005F0342" w:rsidP="00131068">
            <w:pPr>
              <w:spacing w:line="360" w:lineRule="auto"/>
              <w:ind w:right="-54" w:firstLine="32"/>
              <w:jc w:val="center"/>
              <w:rPr>
                <w:rFonts w:ascii="Arial" w:hAnsi="Arial" w:cs="Arial"/>
                <w:b/>
                <w:bCs/>
                <w:sz w:val="21"/>
                <w:szCs w:val="21"/>
                <w:u w:val="single"/>
              </w:rPr>
            </w:pPr>
            <w:r w:rsidRPr="0087141B">
              <w:rPr>
                <w:rFonts w:ascii="Arial" w:hAnsi="Arial" w:cs="Arial"/>
                <w:b/>
                <w:bCs/>
                <w:sz w:val="21"/>
                <w:szCs w:val="21"/>
              </w:rPr>
              <w:t>D</w:t>
            </w:r>
            <w:r w:rsidR="00693277" w:rsidRPr="0087141B">
              <w:rPr>
                <w:rFonts w:ascii="Arial" w:hAnsi="Arial" w:cs="Arial"/>
                <w:b/>
                <w:bCs/>
                <w:sz w:val="21"/>
                <w:szCs w:val="21"/>
              </w:rPr>
              <w:t>ía</w:t>
            </w:r>
          </w:p>
        </w:tc>
        <w:tc>
          <w:tcPr>
            <w:tcW w:w="3493" w:type="dxa"/>
            <w:gridSpan w:val="2"/>
            <w:tcBorders>
              <w:bottom w:val="single" w:sz="4" w:space="0" w:color="auto"/>
            </w:tcBorders>
          </w:tcPr>
          <w:p w14:paraId="060EC4FA" w14:textId="3CDC4E99" w:rsidR="005F0342" w:rsidRPr="0087141B" w:rsidRDefault="00057EAE" w:rsidP="00131068">
            <w:pPr>
              <w:spacing w:line="360" w:lineRule="auto"/>
              <w:ind w:right="-110" w:firstLine="0"/>
              <w:jc w:val="center"/>
              <w:rPr>
                <w:rFonts w:ascii="Arial" w:hAnsi="Arial" w:cs="Arial"/>
                <w:b/>
                <w:bCs/>
                <w:sz w:val="21"/>
                <w:szCs w:val="21"/>
              </w:rPr>
            </w:pPr>
            <w:r w:rsidRPr="0087141B">
              <w:rPr>
                <w:rFonts w:ascii="Arial" w:hAnsi="Arial" w:cs="Arial"/>
                <w:b/>
                <w:bCs/>
                <w:sz w:val="21"/>
                <w:szCs w:val="21"/>
              </w:rPr>
              <w:t>V</w:t>
            </w:r>
            <w:r w:rsidR="00693277" w:rsidRPr="0087141B">
              <w:rPr>
                <w:rFonts w:ascii="Arial" w:hAnsi="Arial" w:cs="Arial"/>
                <w:b/>
                <w:bCs/>
                <w:sz w:val="21"/>
                <w:szCs w:val="21"/>
              </w:rPr>
              <w:t>aca</w:t>
            </w:r>
            <w:r w:rsidRPr="0087141B">
              <w:rPr>
                <w:rFonts w:ascii="Arial" w:hAnsi="Arial" w:cs="Arial"/>
                <w:b/>
                <w:bCs/>
                <w:sz w:val="21"/>
                <w:szCs w:val="21"/>
              </w:rPr>
              <w:t xml:space="preserve"> 1</w:t>
            </w:r>
          </w:p>
        </w:tc>
        <w:tc>
          <w:tcPr>
            <w:tcW w:w="3969" w:type="dxa"/>
            <w:gridSpan w:val="3"/>
            <w:tcBorders>
              <w:bottom w:val="single" w:sz="4" w:space="0" w:color="auto"/>
            </w:tcBorders>
          </w:tcPr>
          <w:p w14:paraId="7FA75287" w14:textId="1693F4EA" w:rsidR="005F0342" w:rsidRPr="0087141B" w:rsidRDefault="00057EAE" w:rsidP="00131068">
            <w:pPr>
              <w:spacing w:line="360" w:lineRule="auto"/>
              <w:ind w:left="-58" w:right="-157" w:firstLine="0"/>
              <w:jc w:val="center"/>
              <w:rPr>
                <w:rFonts w:ascii="Arial" w:hAnsi="Arial" w:cs="Arial"/>
                <w:b/>
                <w:bCs/>
                <w:sz w:val="21"/>
                <w:szCs w:val="21"/>
              </w:rPr>
            </w:pPr>
            <w:r w:rsidRPr="0087141B">
              <w:rPr>
                <w:rFonts w:ascii="Arial" w:hAnsi="Arial" w:cs="Arial"/>
                <w:b/>
                <w:bCs/>
                <w:sz w:val="21"/>
                <w:szCs w:val="21"/>
              </w:rPr>
              <w:t>V</w:t>
            </w:r>
            <w:r w:rsidR="00693277" w:rsidRPr="0087141B">
              <w:rPr>
                <w:rFonts w:ascii="Arial" w:hAnsi="Arial" w:cs="Arial"/>
                <w:b/>
                <w:bCs/>
                <w:sz w:val="21"/>
                <w:szCs w:val="21"/>
              </w:rPr>
              <w:t>aca</w:t>
            </w:r>
            <w:r w:rsidRPr="0087141B">
              <w:rPr>
                <w:rFonts w:ascii="Arial" w:hAnsi="Arial" w:cs="Arial"/>
                <w:b/>
                <w:bCs/>
                <w:sz w:val="21"/>
                <w:szCs w:val="21"/>
              </w:rPr>
              <w:t xml:space="preserve"> 2</w:t>
            </w:r>
          </w:p>
        </w:tc>
      </w:tr>
      <w:tr w:rsidR="005F0342" w:rsidRPr="0087141B" w14:paraId="0A8D93B3" w14:textId="77777777" w:rsidTr="00877683">
        <w:trPr>
          <w:trHeight w:val="599"/>
          <w:jc w:val="center"/>
        </w:trPr>
        <w:tc>
          <w:tcPr>
            <w:tcW w:w="1183" w:type="dxa"/>
            <w:tcBorders>
              <w:bottom w:val="single" w:sz="4" w:space="0" w:color="A6A6A6" w:themeColor="background1" w:themeShade="A6"/>
            </w:tcBorders>
            <w:vAlign w:val="center"/>
          </w:tcPr>
          <w:p w14:paraId="5660C1C9" w14:textId="2BF0066C" w:rsidR="005F0342" w:rsidRPr="0087141B" w:rsidRDefault="005F0342" w:rsidP="00877683">
            <w:pPr>
              <w:ind w:firstLine="32"/>
              <w:jc w:val="center"/>
              <w:rPr>
                <w:rFonts w:ascii="Arial" w:hAnsi="Arial" w:cs="Arial"/>
                <w:b/>
                <w:bCs/>
                <w:sz w:val="21"/>
                <w:szCs w:val="21"/>
              </w:rPr>
            </w:pPr>
            <w:r w:rsidRPr="0087141B">
              <w:rPr>
                <w:rFonts w:ascii="Arial" w:hAnsi="Arial" w:cs="Arial"/>
                <w:b/>
                <w:bCs/>
                <w:sz w:val="21"/>
                <w:szCs w:val="21"/>
              </w:rPr>
              <w:t>21/05/26</w:t>
            </w:r>
          </w:p>
        </w:tc>
        <w:tc>
          <w:tcPr>
            <w:tcW w:w="3493" w:type="dxa"/>
            <w:gridSpan w:val="2"/>
            <w:tcBorders>
              <w:bottom w:val="single" w:sz="4" w:space="0" w:color="A6A6A6" w:themeColor="background1" w:themeShade="A6"/>
            </w:tcBorders>
            <w:vAlign w:val="center"/>
          </w:tcPr>
          <w:p w14:paraId="58F7231F" w14:textId="77777777" w:rsidR="005F0342" w:rsidRPr="0087141B" w:rsidRDefault="005F0342" w:rsidP="00877683">
            <w:pPr>
              <w:ind w:right="-110" w:firstLine="0"/>
              <w:jc w:val="center"/>
              <w:rPr>
                <w:rFonts w:ascii="Arial" w:hAnsi="Arial" w:cs="Arial"/>
                <w:sz w:val="21"/>
                <w:szCs w:val="21"/>
              </w:rPr>
            </w:pPr>
            <w:r w:rsidRPr="0087141B">
              <w:rPr>
                <w:rFonts w:ascii="Arial" w:hAnsi="Arial" w:cs="Arial"/>
                <w:sz w:val="21"/>
                <w:szCs w:val="21"/>
              </w:rPr>
              <w:t>Ecografía inicial</w:t>
            </w:r>
          </w:p>
          <w:p w14:paraId="1C0B33B5" w14:textId="77777777" w:rsidR="005F0342" w:rsidRPr="0087141B" w:rsidRDefault="005F0342" w:rsidP="00877683">
            <w:pPr>
              <w:ind w:right="-110" w:firstLine="0"/>
              <w:jc w:val="center"/>
              <w:rPr>
                <w:rFonts w:ascii="Arial" w:hAnsi="Arial" w:cs="Arial"/>
                <w:sz w:val="21"/>
                <w:szCs w:val="21"/>
              </w:rPr>
            </w:pPr>
            <w:r w:rsidRPr="0087141B">
              <w:rPr>
                <w:rFonts w:ascii="Arial" w:hAnsi="Arial" w:cs="Arial"/>
                <w:sz w:val="21"/>
                <w:szCs w:val="21"/>
              </w:rPr>
              <w:t xml:space="preserve">2 </w:t>
            </w:r>
            <w:proofErr w:type="spellStart"/>
            <w:r w:rsidRPr="0087141B">
              <w:rPr>
                <w:rFonts w:ascii="Arial" w:hAnsi="Arial" w:cs="Arial"/>
                <w:sz w:val="21"/>
                <w:szCs w:val="21"/>
              </w:rPr>
              <w:t>mL</w:t>
            </w:r>
            <w:proofErr w:type="spellEnd"/>
            <w:r w:rsidRPr="0087141B">
              <w:rPr>
                <w:rFonts w:ascii="Arial" w:hAnsi="Arial" w:cs="Arial"/>
                <w:sz w:val="21"/>
                <w:szCs w:val="21"/>
              </w:rPr>
              <w:t xml:space="preserve"> GnRH (</w:t>
            </w:r>
            <w:proofErr w:type="spellStart"/>
            <w:r w:rsidRPr="0087141B">
              <w:rPr>
                <w:rFonts w:ascii="Arial" w:hAnsi="Arial" w:cs="Arial"/>
                <w:sz w:val="21"/>
                <w:szCs w:val="21"/>
              </w:rPr>
              <w:t>Dalmarelin</w:t>
            </w:r>
            <w:proofErr w:type="spellEnd"/>
            <w:r w:rsidRPr="0087141B">
              <w:rPr>
                <w:rFonts w:ascii="Arial" w:hAnsi="Arial" w:cs="Arial"/>
                <w:sz w:val="21"/>
                <w:szCs w:val="21"/>
                <w:vertAlign w:val="superscript"/>
              </w:rPr>
              <w:t>®</w:t>
            </w:r>
            <w:r w:rsidRPr="0087141B">
              <w:rPr>
                <w:rFonts w:ascii="Arial" w:hAnsi="Arial" w:cs="Arial"/>
                <w:sz w:val="21"/>
                <w:szCs w:val="21"/>
              </w:rPr>
              <w:t>)</w:t>
            </w:r>
          </w:p>
        </w:tc>
        <w:tc>
          <w:tcPr>
            <w:tcW w:w="3969" w:type="dxa"/>
            <w:gridSpan w:val="3"/>
            <w:tcBorders>
              <w:bottom w:val="single" w:sz="4" w:space="0" w:color="A6A6A6" w:themeColor="background1" w:themeShade="A6"/>
            </w:tcBorders>
            <w:vAlign w:val="center"/>
          </w:tcPr>
          <w:p w14:paraId="74CB5941" w14:textId="77777777" w:rsidR="005F0342" w:rsidRPr="0087141B" w:rsidRDefault="005F0342" w:rsidP="00877683">
            <w:pPr>
              <w:ind w:left="-58" w:right="-157" w:firstLine="0"/>
              <w:jc w:val="center"/>
              <w:rPr>
                <w:rFonts w:ascii="Arial" w:hAnsi="Arial" w:cs="Arial"/>
                <w:sz w:val="21"/>
                <w:szCs w:val="21"/>
              </w:rPr>
            </w:pPr>
            <w:r w:rsidRPr="0087141B">
              <w:rPr>
                <w:rFonts w:ascii="Arial" w:hAnsi="Arial" w:cs="Arial"/>
                <w:sz w:val="21"/>
                <w:szCs w:val="21"/>
              </w:rPr>
              <w:t>Ecografía inicial</w:t>
            </w:r>
          </w:p>
          <w:p w14:paraId="382BFCCA" w14:textId="77777777" w:rsidR="005F0342" w:rsidRPr="0087141B" w:rsidRDefault="005F0342" w:rsidP="00877683">
            <w:pPr>
              <w:ind w:left="-58" w:right="-157" w:firstLine="0"/>
              <w:jc w:val="center"/>
              <w:rPr>
                <w:rFonts w:ascii="Arial" w:hAnsi="Arial" w:cs="Arial"/>
                <w:sz w:val="21"/>
                <w:szCs w:val="21"/>
              </w:rPr>
            </w:pPr>
            <w:r w:rsidRPr="0087141B">
              <w:rPr>
                <w:rFonts w:ascii="Arial" w:hAnsi="Arial" w:cs="Arial"/>
                <w:sz w:val="21"/>
                <w:szCs w:val="21"/>
              </w:rPr>
              <w:t xml:space="preserve">2 </w:t>
            </w:r>
            <w:proofErr w:type="spellStart"/>
            <w:r w:rsidRPr="0087141B">
              <w:rPr>
                <w:rFonts w:ascii="Arial" w:hAnsi="Arial" w:cs="Arial"/>
                <w:sz w:val="21"/>
                <w:szCs w:val="21"/>
              </w:rPr>
              <w:t>mL</w:t>
            </w:r>
            <w:proofErr w:type="spellEnd"/>
            <w:r w:rsidRPr="0087141B">
              <w:rPr>
                <w:rFonts w:ascii="Arial" w:hAnsi="Arial" w:cs="Arial"/>
                <w:sz w:val="21"/>
                <w:szCs w:val="21"/>
              </w:rPr>
              <w:t xml:space="preserve"> GnRH (</w:t>
            </w:r>
            <w:proofErr w:type="spellStart"/>
            <w:r w:rsidRPr="0087141B">
              <w:rPr>
                <w:rFonts w:ascii="Arial" w:hAnsi="Arial" w:cs="Arial"/>
                <w:sz w:val="21"/>
                <w:szCs w:val="21"/>
              </w:rPr>
              <w:t>Dalmarelin</w:t>
            </w:r>
            <w:proofErr w:type="spellEnd"/>
            <w:r w:rsidRPr="0087141B">
              <w:rPr>
                <w:rFonts w:ascii="Arial" w:hAnsi="Arial" w:cs="Arial"/>
                <w:sz w:val="21"/>
                <w:szCs w:val="21"/>
                <w:vertAlign w:val="superscript"/>
              </w:rPr>
              <w:t>®</w:t>
            </w:r>
            <w:r w:rsidRPr="0087141B">
              <w:rPr>
                <w:rFonts w:ascii="Arial" w:hAnsi="Arial" w:cs="Arial"/>
                <w:sz w:val="21"/>
                <w:szCs w:val="21"/>
              </w:rPr>
              <w:t>)</w:t>
            </w:r>
          </w:p>
        </w:tc>
      </w:tr>
      <w:tr w:rsidR="005F0342" w:rsidRPr="0087141B" w14:paraId="60A25E43" w14:textId="77777777" w:rsidTr="00877683">
        <w:trPr>
          <w:trHeight w:val="1132"/>
          <w:jc w:val="center"/>
        </w:trPr>
        <w:tc>
          <w:tcPr>
            <w:tcW w:w="1183" w:type="dxa"/>
            <w:tcBorders>
              <w:top w:val="single" w:sz="4" w:space="0" w:color="A6A6A6" w:themeColor="background1" w:themeShade="A6"/>
              <w:bottom w:val="single" w:sz="4" w:space="0" w:color="A6A6A6" w:themeColor="background1" w:themeShade="A6"/>
            </w:tcBorders>
            <w:vAlign w:val="center"/>
          </w:tcPr>
          <w:p w14:paraId="50A22FF5" w14:textId="3233368D" w:rsidR="005F0342" w:rsidRPr="0087141B" w:rsidRDefault="005F0342" w:rsidP="00877683">
            <w:pPr>
              <w:ind w:firstLine="32"/>
              <w:jc w:val="center"/>
              <w:rPr>
                <w:rFonts w:ascii="Arial" w:hAnsi="Arial" w:cs="Arial"/>
                <w:b/>
                <w:bCs/>
                <w:sz w:val="21"/>
                <w:szCs w:val="21"/>
              </w:rPr>
            </w:pPr>
            <w:r w:rsidRPr="0087141B">
              <w:rPr>
                <w:rFonts w:ascii="Arial" w:hAnsi="Arial" w:cs="Arial"/>
                <w:b/>
                <w:bCs/>
                <w:sz w:val="21"/>
                <w:szCs w:val="21"/>
              </w:rPr>
              <w:t>22/05/26</w:t>
            </w:r>
          </w:p>
        </w:tc>
        <w:tc>
          <w:tcPr>
            <w:tcW w:w="3493" w:type="dxa"/>
            <w:gridSpan w:val="2"/>
            <w:tcBorders>
              <w:top w:val="single" w:sz="4" w:space="0" w:color="A6A6A6" w:themeColor="background1" w:themeShade="A6"/>
              <w:bottom w:val="single" w:sz="4" w:space="0" w:color="A6A6A6" w:themeColor="background1" w:themeShade="A6"/>
            </w:tcBorders>
            <w:vAlign w:val="center"/>
          </w:tcPr>
          <w:p w14:paraId="7916BC1E" w14:textId="77777777" w:rsidR="005F0342" w:rsidRPr="0087141B" w:rsidRDefault="005F0342" w:rsidP="00877683">
            <w:pPr>
              <w:ind w:right="-110" w:firstLine="0"/>
              <w:jc w:val="center"/>
              <w:rPr>
                <w:rFonts w:ascii="Arial" w:hAnsi="Arial" w:cs="Arial"/>
                <w:sz w:val="21"/>
                <w:szCs w:val="21"/>
              </w:rPr>
            </w:pPr>
          </w:p>
          <w:p w14:paraId="783BBD3C" w14:textId="77777777" w:rsidR="005F0342" w:rsidRPr="0087141B" w:rsidRDefault="005F0342" w:rsidP="00877683">
            <w:pPr>
              <w:ind w:right="-110" w:firstLine="0"/>
              <w:jc w:val="center"/>
              <w:rPr>
                <w:rFonts w:ascii="Arial" w:hAnsi="Arial" w:cs="Arial"/>
                <w:sz w:val="21"/>
                <w:szCs w:val="21"/>
              </w:rPr>
            </w:pPr>
            <w:r w:rsidRPr="0087141B">
              <w:rPr>
                <w:rFonts w:ascii="Arial" w:hAnsi="Arial" w:cs="Arial"/>
                <w:sz w:val="21"/>
                <w:szCs w:val="21"/>
              </w:rPr>
              <w:t xml:space="preserve">6 </w:t>
            </w:r>
            <w:proofErr w:type="spellStart"/>
            <w:r w:rsidRPr="0087141B">
              <w:rPr>
                <w:rFonts w:ascii="Arial" w:hAnsi="Arial" w:cs="Arial"/>
                <w:sz w:val="21"/>
                <w:szCs w:val="21"/>
              </w:rPr>
              <w:t>mL</w:t>
            </w:r>
            <w:proofErr w:type="spellEnd"/>
            <w:r w:rsidRPr="0087141B">
              <w:rPr>
                <w:rFonts w:ascii="Arial" w:hAnsi="Arial" w:cs="Arial"/>
                <w:sz w:val="21"/>
                <w:szCs w:val="21"/>
              </w:rPr>
              <w:t xml:space="preserve"> </w:t>
            </w:r>
            <w:r w:rsidRPr="0087141B">
              <w:rPr>
                <w:rFonts w:ascii="Arial" w:hAnsi="Arial" w:cs="Arial"/>
                <w:b/>
                <w:bCs/>
                <w:sz w:val="21"/>
                <w:szCs w:val="21"/>
              </w:rPr>
              <w:t>AD</w:t>
            </w:r>
            <w:r w:rsidRPr="0087141B">
              <w:rPr>
                <w:rFonts w:ascii="Arial" w:hAnsi="Arial" w:cs="Arial"/>
                <w:b/>
                <w:bCs/>
                <w:sz w:val="21"/>
                <w:szCs w:val="21"/>
                <w:vertAlign w:val="subscript"/>
              </w:rPr>
              <w:t>3</w:t>
            </w:r>
            <w:r w:rsidRPr="0087141B">
              <w:rPr>
                <w:rFonts w:ascii="Arial" w:hAnsi="Arial" w:cs="Arial"/>
                <w:b/>
                <w:bCs/>
                <w:sz w:val="21"/>
                <w:szCs w:val="21"/>
              </w:rPr>
              <w:t xml:space="preserve">E </w:t>
            </w:r>
            <w:r w:rsidRPr="0087141B">
              <w:rPr>
                <w:rFonts w:ascii="Arial" w:hAnsi="Arial" w:cs="Arial"/>
                <w:sz w:val="21"/>
                <w:szCs w:val="21"/>
              </w:rPr>
              <w:t>(</w:t>
            </w:r>
            <w:proofErr w:type="spellStart"/>
            <w:r w:rsidRPr="0087141B">
              <w:rPr>
                <w:rFonts w:ascii="Arial" w:hAnsi="Arial" w:cs="Arial"/>
                <w:sz w:val="21"/>
                <w:szCs w:val="21"/>
              </w:rPr>
              <w:t>Vetidina</w:t>
            </w:r>
            <w:proofErr w:type="spellEnd"/>
            <w:r w:rsidRPr="0087141B">
              <w:rPr>
                <w:rFonts w:ascii="Arial" w:hAnsi="Arial" w:cs="Arial"/>
                <w:sz w:val="21"/>
                <w:szCs w:val="21"/>
                <w:vertAlign w:val="superscript"/>
              </w:rPr>
              <w:t>®</w:t>
            </w:r>
            <w:r w:rsidRPr="0087141B">
              <w:rPr>
                <w:rFonts w:ascii="Arial" w:hAnsi="Arial" w:cs="Arial"/>
                <w:sz w:val="21"/>
                <w:szCs w:val="21"/>
              </w:rPr>
              <w:t>)</w:t>
            </w:r>
          </w:p>
          <w:p w14:paraId="26D7AE32" w14:textId="77777777" w:rsidR="005F0342" w:rsidRPr="0087141B" w:rsidRDefault="005F0342" w:rsidP="00877683">
            <w:pPr>
              <w:ind w:right="-110" w:firstLine="0"/>
              <w:jc w:val="center"/>
              <w:rPr>
                <w:rFonts w:ascii="Arial" w:hAnsi="Arial" w:cs="Arial"/>
                <w:sz w:val="21"/>
                <w:szCs w:val="21"/>
              </w:rPr>
            </w:pPr>
            <w:r w:rsidRPr="0087141B">
              <w:rPr>
                <w:rFonts w:ascii="Arial" w:hAnsi="Arial" w:cs="Arial"/>
                <w:sz w:val="21"/>
                <w:szCs w:val="21"/>
              </w:rPr>
              <w:t xml:space="preserve">5 </w:t>
            </w:r>
            <w:proofErr w:type="spellStart"/>
            <w:r w:rsidRPr="0087141B">
              <w:rPr>
                <w:rFonts w:ascii="Arial" w:hAnsi="Arial" w:cs="Arial"/>
                <w:sz w:val="21"/>
                <w:szCs w:val="21"/>
              </w:rPr>
              <w:t>mL</w:t>
            </w:r>
            <w:proofErr w:type="spellEnd"/>
            <w:r w:rsidRPr="0087141B">
              <w:rPr>
                <w:rFonts w:ascii="Arial" w:hAnsi="Arial" w:cs="Arial"/>
                <w:sz w:val="21"/>
                <w:szCs w:val="21"/>
              </w:rPr>
              <w:t xml:space="preserve"> </w:t>
            </w:r>
            <w:proofErr w:type="spellStart"/>
            <w:r w:rsidRPr="0087141B">
              <w:rPr>
                <w:rFonts w:ascii="Arial" w:hAnsi="Arial" w:cs="Arial"/>
                <w:b/>
                <w:bCs/>
                <w:sz w:val="21"/>
                <w:szCs w:val="21"/>
              </w:rPr>
              <w:t>FSHrb</w:t>
            </w:r>
            <w:proofErr w:type="spellEnd"/>
            <w:r w:rsidRPr="0087141B">
              <w:rPr>
                <w:rFonts w:ascii="Arial" w:hAnsi="Arial" w:cs="Arial"/>
                <w:b/>
                <w:bCs/>
                <w:sz w:val="21"/>
                <w:szCs w:val="21"/>
              </w:rPr>
              <w:t xml:space="preserve"> </w:t>
            </w:r>
            <w:r w:rsidRPr="0087141B">
              <w:rPr>
                <w:rFonts w:ascii="Arial" w:hAnsi="Arial" w:cs="Arial"/>
                <w:sz w:val="21"/>
                <w:szCs w:val="21"/>
              </w:rPr>
              <w:t>(600 UI)</w:t>
            </w:r>
          </w:p>
        </w:tc>
        <w:tc>
          <w:tcPr>
            <w:tcW w:w="3969" w:type="dxa"/>
            <w:gridSpan w:val="3"/>
            <w:tcBorders>
              <w:top w:val="single" w:sz="4" w:space="0" w:color="A6A6A6" w:themeColor="background1" w:themeShade="A6"/>
              <w:bottom w:val="single" w:sz="4" w:space="0" w:color="A6A6A6" w:themeColor="background1" w:themeShade="A6"/>
            </w:tcBorders>
            <w:vAlign w:val="center"/>
          </w:tcPr>
          <w:p w14:paraId="3B427055" w14:textId="77777777" w:rsidR="005F0342" w:rsidRPr="0087141B" w:rsidRDefault="005F0342" w:rsidP="00877683">
            <w:pPr>
              <w:ind w:left="-58" w:right="-157" w:firstLine="0"/>
              <w:jc w:val="center"/>
              <w:rPr>
                <w:rFonts w:ascii="Arial" w:hAnsi="Arial" w:cs="Arial"/>
                <w:sz w:val="21"/>
                <w:szCs w:val="21"/>
              </w:rPr>
            </w:pPr>
            <w:r w:rsidRPr="0087141B">
              <w:rPr>
                <w:rFonts w:ascii="Arial" w:hAnsi="Arial" w:cs="Arial"/>
                <w:sz w:val="21"/>
                <w:szCs w:val="21"/>
              </w:rPr>
              <w:t>Ecografía</w:t>
            </w:r>
          </w:p>
          <w:p w14:paraId="7EDC413F" w14:textId="77777777" w:rsidR="005F0342" w:rsidRPr="0087141B" w:rsidRDefault="005F0342" w:rsidP="00877683">
            <w:pPr>
              <w:ind w:left="-58" w:right="-157" w:firstLine="0"/>
              <w:jc w:val="center"/>
              <w:rPr>
                <w:rFonts w:ascii="Arial" w:hAnsi="Arial" w:cs="Arial"/>
                <w:sz w:val="21"/>
                <w:szCs w:val="21"/>
              </w:rPr>
            </w:pPr>
            <w:r w:rsidRPr="0087141B">
              <w:rPr>
                <w:rFonts w:ascii="Arial" w:hAnsi="Arial" w:cs="Arial"/>
                <w:sz w:val="21"/>
                <w:szCs w:val="21"/>
              </w:rPr>
              <w:t xml:space="preserve">4 </w:t>
            </w:r>
            <w:proofErr w:type="spellStart"/>
            <w:r w:rsidRPr="0087141B">
              <w:rPr>
                <w:rFonts w:ascii="Arial" w:hAnsi="Arial" w:cs="Arial"/>
                <w:sz w:val="21"/>
                <w:szCs w:val="21"/>
              </w:rPr>
              <w:t>mL</w:t>
            </w:r>
            <w:proofErr w:type="spellEnd"/>
            <w:r w:rsidRPr="0087141B">
              <w:rPr>
                <w:rFonts w:ascii="Arial" w:hAnsi="Arial" w:cs="Arial"/>
                <w:sz w:val="21"/>
                <w:szCs w:val="21"/>
              </w:rPr>
              <w:t xml:space="preserve"> GnRH (</w:t>
            </w:r>
            <w:proofErr w:type="spellStart"/>
            <w:r w:rsidRPr="0087141B">
              <w:rPr>
                <w:rFonts w:ascii="Arial" w:hAnsi="Arial" w:cs="Arial"/>
                <w:sz w:val="21"/>
                <w:szCs w:val="21"/>
              </w:rPr>
              <w:t>Dalmarelin</w:t>
            </w:r>
            <w:proofErr w:type="spellEnd"/>
            <w:r w:rsidRPr="0087141B">
              <w:rPr>
                <w:rFonts w:ascii="Arial" w:hAnsi="Arial" w:cs="Arial"/>
                <w:sz w:val="21"/>
                <w:szCs w:val="21"/>
                <w:vertAlign w:val="superscript"/>
              </w:rPr>
              <w:t>®</w:t>
            </w:r>
            <w:r w:rsidRPr="0087141B">
              <w:rPr>
                <w:rFonts w:ascii="Arial" w:hAnsi="Arial" w:cs="Arial"/>
                <w:sz w:val="21"/>
                <w:szCs w:val="21"/>
              </w:rPr>
              <w:t>)</w:t>
            </w:r>
          </w:p>
          <w:p w14:paraId="62BFFBF4" w14:textId="77777777" w:rsidR="005F0342" w:rsidRPr="0087141B" w:rsidRDefault="005F0342" w:rsidP="00877683">
            <w:pPr>
              <w:ind w:left="-58" w:right="-157" w:firstLine="0"/>
              <w:jc w:val="center"/>
              <w:rPr>
                <w:rFonts w:ascii="Arial" w:hAnsi="Arial" w:cs="Arial"/>
                <w:sz w:val="21"/>
                <w:szCs w:val="21"/>
              </w:rPr>
            </w:pPr>
            <w:r w:rsidRPr="0087141B">
              <w:rPr>
                <w:rFonts w:ascii="Arial" w:hAnsi="Arial" w:cs="Arial"/>
                <w:sz w:val="21"/>
                <w:szCs w:val="21"/>
              </w:rPr>
              <w:t xml:space="preserve">6 </w:t>
            </w:r>
            <w:proofErr w:type="spellStart"/>
            <w:r w:rsidRPr="0087141B">
              <w:rPr>
                <w:rFonts w:ascii="Arial" w:hAnsi="Arial" w:cs="Arial"/>
                <w:sz w:val="21"/>
                <w:szCs w:val="21"/>
              </w:rPr>
              <w:t>mL</w:t>
            </w:r>
            <w:proofErr w:type="spellEnd"/>
            <w:r w:rsidRPr="0087141B">
              <w:rPr>
                <w:rFonts w:ascii="Arial" w:hAnsi="Arial" w:cs="Arial"/>
                <w:sz w:val="21"/>
                <w:szCs w:val="21"/>
              </w:rPr>
              <w:t xml:space="preserve"> </w:t>
            </w:r>
            <w:r w:rsidRPr="0087141B">
              <w:rPr>
                <w:rFonts w:ascii="Arial" w:hAnsi="Arial" w:cs="Arial"/>
                <w:b/>
                <w:bCs/>
                <w:sz w:val="21"/>
                <w:szCs w:val="21"/>
              </w:rPr>
              <w:t>AD</w:t>
            </w:r>
            <w:r w:rsidRPr="0087141B">
              <w:rPr>
                <w:rFonts w:ascii="Arial" w:hAnsi="Arial" w:cs="Arial"/>
                <w:b/>
                <w:bCs/>
                <w:sz w:val="21"/>
                <w:szCs w:val="21"/>
                <w:vertAlign w:val="subscript"/>
              </w:rPr>
              <w:t>3</w:t>
            </w:r>
            <w:r w:rsidRPr="0087141B">
              <w:rPr>
                <w:rFonts w:ascii="Arial" w:hAnsi="Arial" w:cs="Arial"/>
                <w:b/>
                <w:bCs/>
                <w:sz w:val="21"/>
                <w:szCs w:val="21"/>
              </w:rPr>
              <w:t xml:space="preserve">E </w:t>
            </w:r>
            <w:r w:rsidRPr="0087141B">
              <w:rPr>
                <w:rFonts w:ascii="Arial" w:hAnsi="Arial" w:cs="Arial"/>
                <w:sz w:val="21"/>
                <w:szCs w:val="21"/>
              </w:rPr>
              <w:t>(</w:t>
            </w:r>
            <w:proofErr w:type="spellStart"/>
            <w:r w:rsidRPr="0087141B">
              <w:rPr>
                <w:rFonts w:ascii="Arial" w:hAnsi="Arial" w:cs="Arial"/>
                <w:sz w:val="21"/>
                <w:szCs w:val="21"/>
              </w:rPr>
              <w:t>Vetidina</w:t>
            </w:r>
            <w:proofErr w:type="spellEnd"/>
            <w:r w:rsidRPr="0087141B">
              <w:rPr>
                <w:rFonts w:ascii="Arial" w:hAnsi="Arial" w:cs="Arial"/>
                <w:sz w:val="21"/>
                <w:szCs w:val="21"/>
                <w:vertAlign w:val="superscript"/>
              </w:rPr>
              <w:t>®</w:t>
            </w:r>
            <w:r w:rsidRPr="0087141B">
              <w:rPr>
                <w:rFonts w:ascii="Arial" w:hAnsi="Arial" w:cs="Arial"/>
                <w:sz w:val="21"/>
                <w:szCs w:val="21"/>
              </w:rPr>
              <w:t>)</w:t>
            </w:r>
          </w:p>
          <w:p w14:paraId="7A31B965" w14:textId="77777777" w:rsidR="005F0342" w:rsidRPr="0087141B" w:rsidRDefault="005F0342" w:rsidP="00877683">
            <w:pPr>
              <w:ind w:left="-58" w:right="-157" w:firstLine="0"/>
              <w:jc w:val="center"/>
              <w:rPr>
                <w:rFonts w:ascii="Arial" w:hAnsi="Arial" w:cs="Arial"/>
                <w:sz w:val="21"/>
                <w:szCs w:val="21"/>
              </w:rPr>
            </w:pPr>
            <w:r w:rsidRPr="0087141B">
              <w:rPr>
                <w:rFonts w:ascii="Arial" w:hAnsi="Arial" w:cs="Arial"/>
                <w:sz w:val="21"/>
                <w:szCs w:val="21"/>
              </w:rPr>
              <w:t xml:space="preserve">5 </w:t>
            </w:r>
            <w:proofErr w:type="spellStart"/>
            <w:r w:rsidRPr="0087141B">
              <w:rPr>
                <w:rFonts w:ascii="Arial" w:hAnsi="Arial" w:cs="Arial"/>
                <w:sz w:val="21"/>
                <w:szCs w:val="21"/>
              </w:rPr>
              <w:t>mL</w:t>
            </w:r>
            <w:proofErr w:type="spellEnd"/>
            <w:r w:rsidRPr="0087141B">
              <w:rPr>
                <w:rFonts w:ascii="Arial" w:hAnsi="Arial" w:cs="Arial"/>
                <w:sz w:val="21"/>
                <w:szCs w:val="21"/>
              </w:rPr>
              <w:t xml:space="preserve"> </w:t>
            </w:r>
            <w:proofErr w:type="spellStart"/>
            <w:r w:rsidRPr="0087141B">
              <w:rPr>
                <w:rFonts w:ascii="Arial" w:hAnsi="Arial" w:cs="Arial"/>
                <w:b/>
                <w:bCs/>
                <w:sz w:val="21"/>
                <w:szCs w:val="21"/>
              </w:rPr>
              <w:t>FSHrb</w:t>
            </w:r>
            <w:proofErr w:type="spellEnd"/>
            <w:r w:rsidRPr="0087141B">
              <w:rPr>
                <w:rFonts w:ascii="Arial" w:hAnsi="Arial" w:cs="Arial"/>
                <w:b/>
                <w:bCs/>
                <w:sz w:val="21"/>
                <w:szCs w:val="21"/>
              </w:rPr>
              <w:t xml:space="preserve"> </w:t>
            </w:r>
            <w:r w:rsidRPr="0087141B">
              <w:rPr>
                <w:rFonts w:ascii="Arial" w:hAnsi="Arial" w:cs="Arial"/>
                <w:sz w:val="21"/>
                <w:szCs w:val="21"/>
              </w:rPr>
              <w:t>(600 UI)</w:t>
            </w:r>
          </w:p>
        </w:tc>
      </w:tr>
      <w:tr w:rsidR="005F0342" w:rsidRPr="0087141B" w14:paraId="7D0BDA04" w14:textId="77777777" w:rsidTr="00877683">
        <w:trPr>
          <w:jc w:val="center"/>
        </w:trPr>
        <w:tc>
          <w:tcPr>
            <w:tcW w:w="1183" w:type="dxa"/>
            <w:tcBorders>
              <w:top w:val="single" w:sz="4" w:space="0" w:color="A6A6A6" w:themeColor="background1" w:themeShade="A6"/>
              <w:bottom w:val="single" w:sz="4" w:space="0" w:color="A6A6A6" w:themeColor="background1" w:themeShade="A6"/>
            </w:tcBorders>
            <w:vAlign w:val="center"/>
          </w:tcPr>
          <w:p w14:paraId="3A6BC962" w14:textId="77777777" w:rsidR="005F0342" w:rsidRPr="0087141B" w:rsidRDefault="005F0342" w:rsidP="00877683">
            <w:pPr>
              <w:ind w:firstLine="32"/>
              <w:jc w:val="center"/>
              <w:rPr>
                <w:rFonts w:ascii="Arial" w:hAnsi="Arial" w:cs="Arial"/>
                <w:b/>
                <w:bCs/>
                <w:sz w:val="21"/>
                <w:szCs w:val="21"/>
              </w:rPr>
            </w:pPr>
            <w:r w:rsidRPr="0087141B">
              <w:rPr>
                <w:rFonts w:ascii="Arial" w:hAnsi="Arial" w:cs="Arial"/>
                <w:b/>
                <w:bCs/>
                <w:sz w:val="21"/>
                <w:szCs w:val="21"/>
              </w:rPr>
              <w:t>25/05/26</w:t>
            </w:r>
          </w:p>
        </w:tc>
        <w:tc>
          <w:tcPr>
            <w:tcW w:w="3493" w:type="dxa"/>
            <w:gridSpan w:val="2"/>
            <w:tcBorders>
              <w:top w:val="single" w:sz="4" w:space="0" w:color="A6A6A6" w:themeColor="background1" w:themeShade="A6"/>
              <w:bottom w:val="single" w:sz="4" w:space="0" w:color="A6A6A6" w:themeColor="background1" w:themeShade="A6"/>
            </w:tcBorders>
            <w:vAlign w:val="center"/>
          </w:tcPr>
          <w:p w14:paraId="54197C4F" w14:textId="77777777" w:rsidR="005F0342" w:rsidRPr="0087141B" w:rsidRDefault="005F0342" w:rsidP="00877683">
            <w:pPr>
              <w:ind w:right="-110" w:firstLine="0"/>
              <w:jc w:val="center"/>
              <w:rPr>
                <w:rFonts w:ascii="Arial" w:hAnsi="Arial" w:cs="Arial"/>
                <w:sz w:val="21"/>
                <w:szCs w:val="21"/>
              </w:rPr>
            </w:pPr>
          </w:p>
          <w:p w14:paraId="70C2B604" w14:textId="77777777" w:rsidR="005F0342" w:rsidRPr="0087141B" w:rsidRDefault="005F0342" w:rsidP="00877683">
            <w:pPr>
              <w:ind w:right="-110" w:firstLine="0"/>
              <w:jc w:val="center"/>
              <w:rPr>
                <w:rFonts w:ascii="Arial" w:hAnsi="Arial" w:cs="Arial"/>
                <w:b/>
                <w:bCs/>
                <w:sz w:val="21"/>
                <w:szCs w:val="21"/>
              </w:rPr>
            </w:pPr>
            <w:r w:rsidRPr="0087141B">
              <w:rPr>
                <w:rFonts w:ascii="Arial" w:hAnsi="Arial" w:cs="Arial"/>
                <w:b/>
                <w:bCs/>
                <w:sz w:val="21"/>
                <w:szCs w:val="21"/>
              </w:rPr>
              <w:t>1ª OPU</w:t>
            </w:r>
          </w:p>
        </w:tc>
        <w:tc>
          <w:tcPr>
            <w:tcW w:w="3969" w:type="dxa"/>
            <w:gridSpan w:val="3"/>
            <w:tcBorders>
              <w:top w:val="single" w:sz="4" w:space="0" w:color="A6A6A6" w:themeColor="background1" w:themeShade="A6"/>
              <w:bottom w:val="single" w:sz="4" w:space="0" w:color="A6A6A6" w:themeColor="background1" w:themeShade="A6"/>
            </w:tcBorders>
            <w:vAlign w:val="center"/>
          </w:tcPr>
          <w:p w14:paraId="78CDB70E" w14:textId="77777777" w:rsidR="005F0342" w:rsidRPr="0087141B" w:rsidRDefault="005F0342" w:rsidP="00877683">
            <w:pPr>
              <w:ind w:left="-58" w:right="-157" w:firstLine="0"/>
              <w:jc w:val="center"/>
              <w:rPr>
                <w:rFonts w:ascii="Arial" w:hAnsi="Arial" w:cs="Arial"/>
                <w:b/>
                <w:bCs/>
                <w:sz w:val="21"/>
                <w:szCs w:val="21"/>
              </w:rPr>
            </w:pPr>
            <w:r w:rsidRPr="0087141B">
              <w:rPr>
                <w:rFonts w:ascii="Arial" w:hAnsi="Arial" w:cs="Arial"/>
                <w:b/>
                <w:bCs/>
                <w:sz w:val="21"/>
                <w:szCs w:val="21"/>
              </w:rPr>
              <w:t>1ª OPU</w:t>
            </w:r>
          </w:p>
          <w:p w14:paraId="06F47AD1" w14:textId="77777777" w:rsidR="005F0342" w:rsidRPr="0087141B" w:rsidRDefault="005F0342" w:rsidP="00877683">
            <w:pPr>
              <w:ind w:left="-58" w:right="-157" w:firstLine="0"/>
              <w:jc w:val="center"/>
              <w:rPr>
                <w:rFonts w:ascii="Arial" w:hAnsi="Arial" w:cs="Arial"/>
                <w:sz w:val="21"/>
                <w:szCs w:val="21"/>
              </w:rPr>
            </w:pPr>
            <w:r w:rsidRPr="0087141B">
              <w:rPr>
                <w:rFonts w:ascii="Arial" w:hAnsi="Arial" w:cs="Arial"/>
                <w:sz w:val="21"/>
                <w:szCs w:val="21"/>
              </w:rPr>
              <w:t xml:space="preserve">6 </w:t>
            </w:r>
            <w:proofErr w:type="spellStart"/>
            <w:r w:rsidRPr="0087141B">
              <w:rPr>
                <w:rFonts w:ascii="Arial" w:hAnsi="Arial" w:cs="Arial"/>
                <w:sz w:val="21"/>
                <w:szCs w:val="21"/>
              </w:rPr>
              <w:t>mL</w:t>
            </w:r>
            <w:proofErr w:type="spellEnd"/>
            <w:r w:rsidRPr="0087141B">
              <w:rPr>
                <w:rFonts w:ascii="Arial" w:hAnsi="Arial" w:cs="Arial"/>
                <w:sz w:val="21"/>
                <w:szCs w:val="21"/>
              </w:rPr>
              <w:t xml:space="preserve"> AD</w:t>
            </w:r>
            <w:r w:rsidRPr="0087141B">
              <w:rPr>
                <w:rFonts w:ascii="Arial" w:hAnsi="Arial" w:cs="Arial"/>
                <w:sz w:val="21"/>
                <w:szCs w:val="21"/>
                <w:vertAlign w:val="subscript"/>
              </w:rPr>
              <w:t>3</w:t>
            </w:r>
            <w:r w:rsidRPr="0087141B">
              <w:rPr>
                <w:rFonts w:ascii="Arial" w:hAnsi="Arial" w:cs="Arial"/>
                <w:sz w:val="21"/>
                <w:szCs w:val="21"/>
              </w:rPr>
              <w:t>E (</w:t>
            </w:r>
            <w:proofErr w:type="spellStart"/>
            <w:r w:rsidRPr="0087141B">
              <w:rPr>
                <w:rFonts w:ascii="Arial" w:hAnsi="Arial" w:cs="Arial"/>
                <w:sz w:val="21"/>
                <w:szCs w:val="21"/>
              </w:rPr>
              <w:t>Vetidina</w:t>
            </w:r>
            <w:proofErr w:type="spellEnd"/>
            <w:r w:rsidRPr="0087141B">
              <w:rPr>
                <w:rFonts w:ascii="Arial" w:hAnsi="Arial" w:cs="Arial"/>
                <w:sz w:val="21"/>
                <w:szCs w:val="21"/>
                <w:vertAlign w:val="superscript"/>
              </w:rPr>
              <w:t>®</w:t>
            </w:r>
            <w:r w:rsidRPr="0087141B">
              <w:rPr>
                <w:rFonts w:ascii="Arial" w:hAnsi="Arial" w:cs="Arial"/>
                <w:sz w:val="21"/>
                <w:szCs w:val="21"/>
              </w:rPr>
              <w:t>)</w:t>
            </w:r>
          </w:p>
          <w:p w14:paraId="6C185899" w14:textId="77777777" w:rsidR="005F0342" w:rsidRPr="0087141B" w:rsidRDefault="005F0342" w:rsidP="00877683">
            <w:pPr>
              <w:ind w:left="-58" w:right="-157" w:firstLine="0"/>
              <w:jc w:val="center"/>
              <w:rPr>
                <w:rFonts w:ascii="Arial" w:hAnsi="Arial" w:cs="Arial"/>
                <w:sz w:val="21"/>
                <w:szCs w:val="21"/>
              </w:rPr>
            </w:pPr>
            <w:r w:rsidRPr="0087141B">
              <w:rPr>
                <w:rFonts w:ascii="Arial" w:hAnsi="Arial" w:cs="Arial"/>
                <w:sz w:val="21"/>
                <w:szCs w:val="21"/>
              </w:rPr>
              <w:t xml:space="preserve">5 </w:t>
            </w:r>
            <w:proofErr w:type="spellStart"/>
            <w:r w:rsidRPr="0087141B">
              <w:rPr>
                <w:rFonts w:ascii="Arial" w:hAnsi="Arial" w:cs="Arial"/>
                <w:sz w:val="21"/>
                <w:szCs w:val="21"/>
              </w:rPr>
              <w:t>mL</w:t>
            </w:r>
            <w:proofErr w:type="spellEnd"/>
            <w:r w:rsidRPr="0087141B">
              <w:rPr>
                <w:rFonts w:ascii="Arial" w:hAnsi="Arial" w:cs="Arial"/>
                <w:sz w:val="21"/>
                <w:szCs w:val="21"/>
              </w:rPr>
              <w:t xml:space="preserve"> </w:t>
            </w:r>
            <w:proofErr w:type="spellStart"/>
            <w:r w:rsidRPr="0087141B">
              <w:rPr>
                <w:rFonts w:ascii="Arial" w:hAnsi="Arial" w:cs="Arial"/>
                <w:sz w:val="21"/>
                <w:szCs w:val="21"/>
              </w:rPr>
              <w:t>FSHrb</w:t>
            </w:r>
            <w:proofErr w:type="spellEnd"/>
            <w:r w:rsidRPr="0087141B">
              <w:rPr>
                <w:rFonts w:ascii="Arial" w:hAnsi="Arial" w:cs="Arial"/>
                <w:sz w:val="21"/>
                <w:szCs w:val="21"/>
              </w:rPr>
              <w:t xml:space="preserve"> (800 UI)</w:t>
            </w:r>
          </w:p>
        </w:tc>
      </w:tr>
      <w:tr w:rsidR="005F0342" w:rsidRPr="0087141B" w14:paraId="5A59BC28" w14:textId="77777777" w:rsidTr="00877683">
        <w:trPr>
          <w:jc w:val="center"/>
        </w:trPr>
        <w:tc>
          <w:tcPr>
            <w:tcW w:w="1183" w:type="dxa"/>
            <w:tcBorders>
              <w:top w:val="single" w:sz="4" w:space="0" w:color="A6A6A6" w:themeColor="background1" w:themeShade="A6"/>
              <w:bottom w:val="single" w:sz="4" w:space="0" w:color="A6A6A6" w:themeColor="background1" w:themeShade="A6"/>
            </w:tcBorders>
            <w:vAlign w:val="center"/>
          </w:tcPr>
          <w:p w14:paraId="4AB7D625" w14:textId="77777777" w:rsidR="005F0342" w:rsidRPr="0087141B" w:rsidRDefault="005F0342" w:rsidP="00877683">
            <w:pPr>
              <w:ind w:firstLine="32"/>
              <w:jc w:val="center"/>
              <w:rPr>
                <w:rFonts w:ascii="Arial" w:hAnsi="Arial" w:cs="Arial"/>
                <w:b/>
                <w:bCs/>
                <w:sz w:val="21"/>
                <w:szCs w:val="21"/>
              </w:rPr>
            </w:pPr>
            <w:r w:rsidRPr="0087141B">
              <w:rPr>
                <w:rFonts w:ascii="Arial" w:hAnsi="Arial" w:cs="Arial"/>
                <w:b/>
                <w:bCs/>
                <w:sz w:val="21"/>
                <w:szCs w:val="21"/>
              </w:rPr>
              <w:t>28/05/26</w:t>
            </w:r>
          </w:p>
        </w:tc>
        <w:tc>
          <w:tcPr>
            <w:tcW w:w="3493" w:type="dxa"/>
            <w:gridSpan w:val="2"/>
            <w:tcBorders>
              <w:top w:val="single" w:sz="4" w:space="0" w:color="A6A6A6" w:themeColor="background1" w:themeShade="A6"/>
              <w:bottom w:val="single" w:sz="4" w:space="0" w:color="A6A6A6" w:themeColor="background1" w:themeShade="A6"/>
            </w:tcBorders>
            <w:vAlign w:val="center"/>
          </w:tcPr>
          <w:p w14:paraId="099F2BAD" w14:textId="77777777" w:rsidR="005F0342" w:rsidRPr="0087141B" w:rsidRDefault="005F0342" w:rsidP="00877683">
            <w:pPr>
              <w:ind w:right="-110" w:firstLine="0"/>
              <w:jc w:val="center"/>
              <w:rPr>
                <w:rFonts w:ascii="Arial" w:hAnsi="Arial" w:cs="Arial"/>
                <w:b/>
                <w:bCs/>
                <w:sz w:val="21"/>
                <w:szCs w:val="21"/>
              </w:rPr>
            </w:pPr>
            <w:r w:rsidRPr="0087141B">
              <w:rPr>
                <w:rFonts w:ascii="Arial" w:hAnsi="Arial" w:cs="Arial"/>
                <w:b/>
                <w:bCs/>
                <w:sz w:val="21"/>
                <w:szCs w:val="21"/>
              </w:rPr>
              <w:t>2ª OPU</w:t>
            </w:r>
          </w:p>
        </w:tc>
        <w:tc>
          <w:tcPr>
            <w:tcW w:w="3969" w:type="dxa"/>
            <w:gridSpan w:val="3"/>
            <w:tcBorders>
              <w:top w:val="single" w:sz="4" w:space="0" w:color="A6A6A6" w:themeColor="background1" w:themeShade="A6"/>
              <w:bottom w:val="single" w:sz="4" w:space="0" w:color="A6A6A6" w:themeColor="background1" w:themeShade="A6"/>
            </w:tcBorders>
            <w:vAlign w:val="center"/>
          </w:tcPr>
          <w:p w14:paraId="3A5B4458" w14:textId="77777777" w:rsidR="005F0342" w:rsidRPr="0087141B" w:rsidRDefault="005F0342" w:rsidP="00877683">
            <w:pPr>
              <w:ind w:left="-58" w:right="-157" w:firstLine="0"/>
              <w:jc w:val="center"/>
              <w:rPr>
                <w:rFonts w:ascii="Arial" w:hAnsi="Arial" w:cs="Arial"/>
                <w:b/>
                <w:bCs/>
                <w:sz w:val="21"/>
                <w:szCs w:val="21"/>
              </w:rPr>
            </w:pPr>
            <w:r w:rsidRPr="0087141B">
              <w:rPr>
                <w:rFonts w:ascii="Arial" w:hAnsi="Arial" w:cs="Arial"/>
                <w:b/>
                <w:bCs/>
                <w:sz w:val="21"/>
                <w:szCs w:val="21"/>
              </w:rPr>
              <w:t>2ª OPU</w:t>
            </w:r>
          </w:p>
        </w:tc>
      </w:tr>
      <w:tr w:rsidR="005F0342" w:rsidRPr="0087141B" w14:paraId="6E9D0C0E" w14:textId="77777777" w:rsidTr="00877683">
        <w:trPr>
          <w:trHeight w:val="275"/>
          <w:jc w:val="center"/>
        </w:trPr>
        <w:tc>
          <w:tcPr>
            <w:tcW w:w="1183" w:type="dxa"/>
            <w:tcBorders>
              <w:top w:val="single" w:sz="4" w:space="0" w:color="A6A6A6" w:themeColor="background1" w:themeShade="A6"/>
              <w:bottom w:val="single" w:sz="4" w:space="0" w:color="A6A6A6" w:themeColor="background1" w:themeShade="A6"/>
            </w:tcBorders>
            <w:vAlign w:val="center"/>
          </w:tcPr>
          <w:p w14:paraId="35D04DCF" w14:textId="77777777" w:rsidR="005F0342" w:rsidRPr="0087141B" w:rsidRDefault="005F0342" w:rsidP="00877683">
            <w:pPr>
              <w:ind w:firstLine="32"/>
              <w:jc w:val="center"/>
              <w:rPr>
                <w:rFonts w:ascii="Arial" w:hAnsi="Arial" w:cs="Arial"/>
                <w:b/>
                <w:bCs/>
                <w:sz w:val="21"/>
                <w:szCs w:val="21"/>
              </w:rPr>
            </w:pPr>
            <w:r w:rsidRPr="0087141B">
              <w:rPr>
                <w:rFonts w:ascii="Arial" w:hAnsi="Arial" w:cs="Arial"/>
                <w:b/>
                <w:bCs/>
                <w:sz w:val="21"/>
                <w:szCs w:val="21"/>
              </w:rPr>
              <w:t>05/06/26</w:t>
            </w:r>
          </w:p>
        </w:tc>
        <w:tc>
          <w:tcPr>
            <w:tcW w:w="3493" w:type="dxa"/>
            <w:gridSpan w:val="2"/>
            <w:tcBorders>
              <w:top w:val="single" w:sz="4" w:space="0" w:color="A6A6A6" w:themeColor="background1" w:themeShade="A6"/>
              <w:bottom w:val="single" w:sz="4" w:space="0" w:color="A6A6A6" w:themeColor="background1" w:themeShade="A6"/>
            </w:tcBorders>
            <w:vAlign w:val="center"/>
          </w:tcPr>
          <w:p w14:paraId="1345C42F" w14:textId="77777777" w:rsidR="005F0342" w:rsidRPr="0087141B" w:rsidRDefault="005F0342" w:rsidP="00877683">
            <w:pPr>
              <w:ind w:right="-110" w:firstLine="0"/>
              <w:jc w:val="center"/>
              <w:rPr>
                <w:rFonts w:ascii="Arial" w:hAnsi="Arial" w:cs="Arial"/>
                <w:sz w:val="21"/>
                <w:szCs w:val="21"/>
              </w:rPr>
            </w:pPr>
            <w:r w:rsidRPr="0087141B">
              <w:rPr>
                <w:rFonts w:ascii="Arial" w:hAnsi="Arial" w:cs="Arial"/>
                <w:sz w:val="21"/>
                <w:szCs w:val="21"/>
              </w:rPr>
              <w:t>Ecografía de revisión</w:t>
            </w:r>
          </w:p>
          <w:p w14:paraId="76840B93" w14:textId="77777777" w:rsidR="005F0342" w:rsidRPr="0087141B" w:rsidRDefault="005F0342" w:rsidP="00877683">
            <w:pPr>
              <w:ind w:right="-110" w:firstLine="0"/>
              <w:jc w:val="center"/>
              <w:rPr>
                <w:rFonts w:ascii="Arial" w:hAnsi="Arial" w:cs="Arial"/>
                <w:sz w:val="21"/>
                <w:szCs w:val="21"/>
              </w:rPr>
            </w:pPr>
            <w:r w:rsidRPr="0087141B">
              <w:rPr>
                <w:rFonts w:ascii="Arial" w:hAnsi="Arial" w:cs="Arial"/>
                <w:sz w:val="21"/>
                <w:szCs w:val="21"/>
              </w:rPr>
              <w:t xml:space="preserve">5 </w:t>
            </w:r>
            <w:proofErr w:type="spellStart"/>
            <w:r w:rsidRPr="0087141B">
              <w:rPr>
                <w:rFonts w:ascii="Arial" w:hAnsi="Arial" w:cs="Arial"/>
                <w:sz w:val="21"/>
                <w:szCs w:val="21"/>
              </w:rPr>
              <w:t>mL</w:t>
            </w:r>
            <w:proofErr w:type="spellEnd"/>
            <w:r w:rsidRPr="0087141B">
              <w:rPr>
                <w:rFonts w:ascii="Arial" w:hAnsi="Arial" w:cs="Arial"/>
                <w:sz w:val="21"/>
                <w:szCs w:val="21"/>
              </w:rPr>
              <w:t xml:space="preserve"> PGF2α (</w:t>
            </w:r>
            <w:proofErr w:type="spellStart"/>
            <w:r w:rsidRPr="0087141B">
              <w:rPr>
                <w:rFonts w:ascii="Arial" w:hAnsi="Arial" w:cs="Arial"/>
                <w:sz w:val="21"/>
                <w:szCs w:val="21"/>
              </w:rPr>
              <w:t>Dalmaprost</w:t>
            </w:r>
            <w:proofErr w:type="spellEnd"/>
            <w:r w:rsidRPr="0087141B">
              <w:rPr>
                <w:rFonts w:ascii="Arial" w:hAnsi="Arial" w:cs="Arial"/>
                <w:sz w:val="21"/>
                <w:szCs w:val="21"/>
                <w:vertAlign w:val="superscript"/>
              </w:rPr>
              <w:t>®</w:t>
            </w:r>
            <w:r w:rsidRPr="0087141B">
              <w:rPr>
                <w:rFonts w:ascii="Arial" w:hAnsi="Arial" w:cs="Arial"/>
                <w:sz w:val="21"/>
                <w:szCs w:val="21"/>
              </w:rPr>
              <w:t>)</w:t>
            </w:r>
          </w:p>
          <w:p w14:paraId="42BCF1B3" w14:textId="77777777" w:rsidR="005F0342" w:rsidRPr="0087141B" w:rsidRDefault="005F0342" w:rsidP="00877683">
            <w:pPr>
              <w:ind w:right="-110" w:firstLine="0"/>
              <w:jc w:val="center"/>
              <w:rPr>
                <w:rFonts w:ascii="Arial" w:hAnsi="Arial" w:cs="Arial"/>
                <w:sz w:val="21"/>
                <w:szCs w:val="21"/>
                <w:lang w:val="en-GB"/>
              </w:rPr>
            </w:pPr>
            <w:r w:rsidRPr="0087141B">
              <w:rPr>
                <w:rFonts w:ascii="Arial" w:hAnsi="Arial" w:cs="Arial"/>
                <w:sz w:val="21"/>
                <w:szCs w:val="21"/>
                <w:lang w:val="en-GB"/>
              </w:rPr>
              <w:t>4 mL GnRH (</w:t>
            </w:r>
            <w:proofErr w:type="spellStart"/>
            <w:r w:rsidRPr="0087141B">
              <w:rPr>
                <w:rFonts w:ascii="Arial" w:hAnsi="Arial" w:cs="Arial"/>
                <w:sz w:val="21"/>
                <w:szCs w:val="21"/>
                <w:lang w:val="en-GB"/>
              </w:rPr>
              <w:t>Dalmarelin</w:t>
            </w:r>
            <w:proofErr w:type="spellEnd"/>
            <w:r w:rsidRPr="0087141B">
              <w:rPr>
                <w:rFonts w:ascii="Arial" w:hAnsi="Arial" w:cs="Arial"/>
                <w:sz w:val="21"/>
                <w:szCs w:val="21"/>
                <w:vertAlign w:val="superscript"/>
                <w:lang w:val="en-GB"/>
              </w:rPr>
              <w:t>®</w:t>
            </w:r>
            <w:r w:rsidRPr="0087141B">
              <w:rPr>
                <w:rFonts w:ascii="Arial" w:hAnsi="Arial" w:cs="Arial"/>
                <w:sz w:val="21"/>
                <w:szCs w:val="21"/>
                <w:lang w:val="en-GB"/>
              </w:rPr>
              <w:t>)</w:t>
            </w:r>
          </w:p>
        </w:tc>
        <w:tc>
          <w:tcPr>
            <w:tcW w:w="3969" w:type="dxa"/>
            <w:gridSpan w:val="3"/>
            <w:tcBorders>
              <w:top w:val="single" w:sz="4" w:space="0" w:color="A6A6A6" w:themeColor="background1" w:themeShade="A6"/>
              <w:bottom w:val="single" w:sz="4" w:space="0" w:color="A6A6A6" w:themeColor="background1" w:themeShade="A6"/>
            </w:tcBorders>
            <w:vAlign w:val="center"/>
          </w:tcPr>
          <w:p w14:paraId="65913E0F" w14:textId="77777777" w:rsidR="005F0342" w:rsidRPr="0087141B" w:rsidRDefault="005F0342" w:rsidP="00877683">
            <w:pPr>
              <w:ind w:left="-58" w:right="-157" w:firstLine="0"/>
              <w:jc w:val="center"/>
              <w:rPr>
                <w:rFonts w:ascii="Arial" w:hAnsi="Arial" w:cs="Arial"/>
                <w:sz w:val="21"/>
                <w:szCs w:val="21"/>
                <w:lang w:val="en-GB"/>
              </w:rPr>
            </w:pPr>
          </w:p>
          <w:p w14:paraId="1006C415" w14:textId="77777777" w:rsidR="005F0342" w:rsidRPr="0087141B" w:rsidRDefault="005F0342" w:rsidP="00877683">
            <w:pPr>
              <w:ind w:left="-58" w:right="-157" w:firstLine="0"/>
              <w:jc w:val="center"/>
              <w:rPr>
                <w:rFonts w:ascii="Arial" w:hAnsi="Arial" w:cs="Arial"/>
                <w:sz w:val="21"/>
                <w:szCs w:val="21"/>
              </w:rPr>
            </w:pPr>
            <w:r w:rsidRPr="0087141B">
              <w:rPr>
                <w:rFonts w:ascii="Arial" w:hAnsi="Arial" w:cs="Arial"/>
                <w:sz w:val="21"/>
                <w:szCs w:val="21"/>
              </w:rPr>
              <w:t>Ecografía de revisión</w:t>
            </w:r>
          </w:p>
        </w:tc>
      </w:tr>
      <w:tr w:rsidR="005F0342" w:rsidRPr="0087141B" w14:paraId="002D393D" w14:textId="77777777" w:rsidTr="00877683">
        <w:trPr>
          <w:trHeight w:val="860"/>
          <w:jc w:val="center"/>
        </w:trPr>
        <w:tc>
          <w:tcPr>
            <w:tcW w:w="1183" w:type="dxa"/>
            <w:tcBorders>
              <w:top w:val="single" w:sz="4" w:space="0" w:color="A6A6A6" w:themeColor="background1" w:themeShade="A6"/>
              <w:bottom w:val="single" w:sz="4" w:space="0" w:color="A6A6A6" w:themeColor="background1" w:themeShade="A6"/>
            </w:tcBorders>
            <w:vAlign w:val="center"/>
          </w:tcPr>
          <w:p w14:paraId="681BFB9A" w14:textId="77777777" w:rsidR="005F0342" w:rsidRPr="0087141B" w:rsidRDefault="005F0342" w:rsidP="00877683">
            <w:pPr>
              <w:ind w:firstLine="32"/>
              <w:jc w:val="center"/>
              <w:rPr>
                <w:rFonts w:ascii="Arial" w:hAnsi="Arial" w:cs="Arial"/>
                <w:b/>
                <w:bCs/>
                <w:sz w:val="21"/>
                <w:szCs w:val="21"/>
              </w:rPr>
            </w:pPr>
            <w:r w:rsidRPr="0087141B">
              <w:rPr>
                <w:rFonts w:ascii="Arial" w:hAnsi="Arial" w:cs="Arial"/>
                <w:b/>
                <w:bCs/>
                <w:sz w:val="21"/>
                <w:szCs w:val="21"/>
              </w:rPr>
              <w:t>10/06/26</w:t>
            </w:r>
          </w:p>
        </w:tc>
        <w:tc>
          <w:tcPr>
            <w:tcW w:w="3493" w:type="dxa"/>
            <w:gridSpan w:val="2"/>
            <w:tcBorders>
              <w:top w:val="single" w:sz="4" w:space="0" w:color="A6A6A6" w:themeColor="background1" w:themeShade="A6"/>
              <w:bottom w:val="single" w:sz="4" w:space="0" w:color="A6A6A6" w:themeColor="background1" w:themeShade="A6"/>
            </w:tcBorders>
            <w:vAlign w:val="center"/>
          </w:tcPr>
          <w:p w14:paraId="1490324B" w14:textId="77777777" w:rsidR="005F0342" w:rsidRPr="0087141B" w:rsidRDefault="005F0342" w:rsidP="00877683">
            <w:pPr>
              <w:ind w:right="-110" w:firstLine="0"/>
              <w:jc w:val="center"/>
              <w:rPr>
                <w:rFonts w:ascii="Arial" w:hAnsi="Arial" w:cs="Arial"/>
                <w:sz w:val="21"/>
                <w:szCs w:val="21"/>
              </w:rPr>
            </w:pPr>
            <w:r w:rsidRPr="0087141B">
              <w:rPr>
                <w:rFonts w:ascii="Arial" w:hAnsi="Arial" w:cs="Arial"/>
                <w:sz w:val="21"/>
                <w:szCs w:val="21"/>
              </w:rPr>
              <w:t>Ecografía de revisión</w:t>
            </w:r>
          </w:p>
          <w:p w14:paraId="7AE61792" w14:textId="77777777" w:rsidR="005F0342" w:rsidRPr="0087141B" w:rsidRDefault="005F0342" w:rsidP="00877683">
            <w:pPr>
              <w:ind w:right="-110" w:firstLine="0"/>
              <w:jc w:val="center"/>
              <w:rPr>
                <w:rFonts w:ascii="Arial" w:hAnsi="Arial" w:cs="Arial"/>
                <w:sz w:val="21"/>
                <w:szCs w:val="21"/>
              </w:rPr>
            </w:pPr>
            <w:r w:rsidRPr="0087141B">
              <w:rPr>
                <w:rFonts w:ascii="Arial" w:hAnsi="Arial" w:cs="Arial"/>
                <w:sz w:val="21"/>
                <w:szCs w:val="21"/>
              </w:rPr>
              <w:t xml:space="preserve">5 </w:t>
            </w:r>
            <w:proofErr w:type="spellStart"/>
            <w:r w:rsidRPr="0087141B">
              <w:rPr>
                <w:rFonts w:ascii="Arial" w:hAnsi="Arial" w:cs="Arial"/>
                <w:sz w:val="21"/>
                <w:szCs w:val="21"/>
              </w:rPr>
              <w:t>mL</w:t>
            </w:r>
            <w:proofErr w:type="spellEnd"/>
            <w:r w:rsidRPr="0087141B">
              <w:rPr>
                <w:rFonts w:ascii="Arial" w:hAnsi="Arial" w:cs="Arial"/>
                <w:sz w:val="21"/>
                <w:szCs w:val="21"/>
              </w:rPr>
              <w:t xml:space="preserve"> PGF2α (</w:t>
            </w:r>
            <w:proofErr w:type="spellStart"/>
            <w:r w:rsidRPr="0087141B">
              <w:rPr>
                <w:rFonts w:ascii="Arial" w:hAnsi="Arial" w:cs="Arial"/>
                <w:sz w:val="21"/>
                <w:szCs w:val="21"/>
              </w:rPr>
              <w:t>Dalmaprost</w:t>
            </w:r>
            <w:proofErr w:type="spellEnd"/>
            <w:r w:rsidRPr="0087141B">
              <w:rPr>
                <w:rFonts w:ascii="Arial" w:hAnsi="Arial" w:cs="Arial"/>
                <w:sz w:val="21"/>
                <w:szCs w:val="21"/>
                <w:vertAlign w:val="superscript"/>
              </w:rPr>
              <w:t>®</w:t>
            </w:r>
            <w:r w:rsidRPr="0087141B">
              <w:rPr>
                <w:rFonts w:ascii="Arial" w:hAnsi="Arial" w:cs="Arial"/>
                <w:sz w:val="21"/>
                <w:szCs w:val="21"/>
              </w:rPr>
              <w:t>)</w:t>
            </w:r>
          </w:p>
          <w:p w14:paraId="6823424F" w14:textId="77777777" w:rsidR="005F0342" w:rsidRPr="0087141B" w:rsidRDefault="005F0342" w:rsidP="00877683">
            <w:pPr>
              <w:ind w:right="-110" w:firstLine="0"/>
              <w:jc w:val="center"/>
              <w:rPr>
                <w:rFonts w:ascii="Arial" w:hAnsi="Arial" w:cs="Arial"/>
                <w:sz w:val="21"/>
                <w:szCs w:val="21"/>
                <w:lang w:val="en-US"/>
              </w:rPr>
            </w:pPr>
            <w:r w:rsidRPr="0087141B">
              <w:rPr>
                <w:rFonts w:ascii="Arial" w:hAnsi="Arial" w:cs="Arial"/>
                <w:sz w:val="21"/>
                <w:szCs w:val="21"/>
                <w:lang w:val="en-US"/>
              </w:rPr>
              <w:t>2 mL GnRH (</w:t>
            </w:r>
            <w:proofErr w:type="spellStart"/>
            <w:r w:rsidRPr="0087141B">
              <w:rPr>
                <w:rFonts w:ascii="Arial" w:hAnsi="Arial" w:cs="Arial"/>
                <w:sz w:val="21"/>
                <w:szCs w:val="21"/>
                <w:lang w:val="en-US"/>
              </w:rPr>
              <w:t>Dalmarelin</w:t>
            </w:r>
            <w:proofErr w:type="spellEnd"/>
            <w:r w:rsidRPr="0087141B">
              <w:rPr>
                <w:rFonts w:ascii="Arial" w:hAnsi="Arial" w:cs="Arial"/>
                <w:sz w:val="21"/>
                <w:szCs w:val="21"/>
                <w:vertAlign w:val="superscript"/>
                <w:lang w:val="en-GB"/>
              </w:rPr>
              <w:t>®</w:t>
            </w:r>
            <w:r w:rsidRPr="0087141B">
              <w:rPr>
                <w:rFonts w:ascii="Arial" w:hAnsi="Arial" w:cs="Arial"/>
                <w:sz w:val="21"/>
                <w:szCs w:val="21"/>
                <w:lang w:val="en-US"/>
              </w:rPr>
              <w:t>)</w:t>
            </w:r>
          </w:p>
        </w:tc>
        <w:tc>
          <w:tcPr>
            <w:tcW w:w="3969" w:type="dxa"/>
            <w:gridSpan w:val="3"/>
            <w:tcBorders>
              <w:top w:val="single" w:sz="4" w:space="0" w:color="A6A6A6" w:themeColor="background1" w:themeShade="A6"/>
              <w:bottom w:val="single" w:sz="4" w:space="0" w:color="A6A6A6" w:themeColor="background1" w:themeShade="A6"/>
            </w:tcBorders>
            <w:vAlign w:val="center"/>
          </w:tcPr>
          <w:p w14:paraId="2BB3BDB9" w14:textId="77777777" w:rsidR="005F0342" w:rsidRPr="0087141B" w:rsidRDefault="005F0342" w:rsidP="00877683">
            <w:pPr>
              <w:ind w:left="-58" w:right="-157" w:firstLine="0"/>
              <w:jc w:val="center"/>
              <w:rPr>
                <w:rFonts w:ascii="Arial" w:hAnsi="Arial" w:cs="Arial"/>
                <w:sz w:val="21"/>
                <w:szCs w:val="21"/>
              </w:rPr>
            </w:pPr>
            <w:r w:rsidRPr="0087141B">
              <w:rPr>
                <w:rFonts w:ascii="Arial" w:hAnsi="Arial" w:cs="Arial"/>
                <w:sz w:val="21"/>
                <w:szCs w:val="21"/>
              </w:rPr>
              <w:t>Ecografía de revisión</w:t>
            </w:r>
          </w:p>
          <w:p w14:paraId="298220B3" w14:textId="77777777" w:rsidR="005F0342" w:rsidRPr="0087141B" w:rsidRDefault="005F0342" w:rsidP="00877683">
            <w:pPr>
              <w:ind w:left="-58" w:right="-157" w:firstLine="0"/>
              <w:jc w:val="center"/>
              <w:rPr>
                <w:rFonts w:ascii="Arial" w:hAnsi="Arial" w:cs="Arial"/>
                <w:sz w:val="21"/>
                <w:szCs w:val="21"/>
              </w:rPr>
            </w:pPr>
            <w:r w:rsidRPr="0087141B">
              <w:rPr>
                <w:rFonts w:ascii="Arial" w:hAnsi="Arial" w:cs="Arial"/>
                <w:sz w:val="21"/>
                <w:szCs w:val="21"/>
              </w:rPr>
              <w:t xml:space="preserve">3 </w:t>
            </w:r>
            <w:proofErr w:type="spellStart"/>
            <w:r w:rsidRPr="0087141B">
              <w:rPr>
                <w:rFonts w:ascii="Arial" w:hAnsi="Arial" w:cs="Arial"/>
                <w:sz w:val="21"/>
                <w:szCs w:val="21"/>
              </w:rPr>
              <w:t>mL</w:t>
            </w:r>
            <w:proofErr w:type="spellEnd"/>
            <w:r w:rsidRPr="0087141B">
              <w:rPr>
                <w:rFonts w:ascii="Arial" w:hAnsi="Arial" w:cs="Arial"/>
                <w:sz w:val="21"/>
                <w:szCs w:val="21"/>
              </w:rPr>
              <w:t xml:space="preserve"> PGF2α (</w:t>
            </w:r>
            <w:proofErr w:type="spellStart"/>
            <w:r w:rsidRPr="0087141B">
              <w:rPr>
                <w:rFonts w:ascii="Arial" w:hAnsi="Arial" w:cs="Arial"/>
                <w:sz w:val="21"/>
                <w:szCs w:val="21"/>
              </w:rPr>
              <w:t>Dalmaprost</w:t>
            </w:r>
            <w:proofErr w:type="spellEnd"/>
            <w:r w:rsidRPr="0087141B">
              <w:rPr>
                <w:rFonts w:ascii="Arial" w:hAnsi="Arial" w:cs="Arial"/>
                <w:sz w:val="21"/>
                <w:szCs w:val="21"/>
                <w:vertAlign w:val="superscript"/>
              </w:rPr>
              <w:t>®</w:t>
            </w:r>
            <w:r w:rsidRPr="0087141B">
              <w:rPr>
                <w:rFonts w:ascii="Arial" w:hAnsi="Arial" w:cs="Arial"/>
                <w:sz w:val="21"/>
                <w:szCs w:val="21"/>
              </w:rPr>
              <w:t>)</w:t>
            </w:r>
          </w:p>
        </w:tc>
      </w:tr>
      <w:tr w:rsidR="005F0342" w:rsidRPr="0087141B" w14:paraId="7BF68A9C" w14:textId="77777777" w:rsidTr="00877683">
        <w:trPr>
          <w:trHeight w:val="560"/>
          <w:jc w:val="center"/>
        </w:trPr>
        <w:tc>
          <w:tcPr>
            <w:tcW w:w="1183" w:type="dxa"/>
            <w:tcBorders>
              <w:top w:val="single" w:sz="4" w:space="0" w:color="A6A6A6" w:themeColor="background1" w:themeShade="A6"/>
              <w:bottom w:val="single" w:sz="4" w:space="0" w:color="A6A6A6" w:themeColor="background1" w:themeShade="A6"/>
            </w:tcBorders>
            <w:vAlign w:val="center"/>
          </w:tcPr>
          <w:p w14:paraId="3EB76DD4" w14:textId="77777777" w:rsidR="005F0342" w:rsidRPr="0087141B" w:rsidRDefault="005F0342" w:rsidP="00877683">
            <w:pPr>
              <w:ind w:firstLine="32"/>
              <w:jc w:val="center"/>
              <w:rPr>
                <w:rFonts w:ascii="Arial" w:hAnsi="Arial" w:cs="Arial"/>
                <w:b/>
                <w:bCs/>
                <w:sz w:val="21"/>
                <w:szCs w:val="21"/>
                <w:lang w:val="en-US"/>
              </w:rPr>
            </w:pPr>
            <w:r w:rsidRPr="0087141B">
              <w:rPr>
                <w:rFonts w:ascii="Arial" w:hAnsi="Arial" w:cs="Arial"/>
                <w:b/>
                <w:bCs/>
                <w:sz w:val="21"/>
                <w:szCs w:val="21"/>
                <w:lang w:val="en-US"/>
              </w:rPr>
              <w:t>11/06/26</w:t>
            </w:r>
          </w:p>
        </w:tc>
        <w:tc>
          <w:tcPr>
            <w:tcW w:w="3493" w:type="dxa"/>
            <w:gridSpan w:val="2"/>
            <w:tcBorders>
              <w:top w:val="single" w:sz="4" w:space="0" w:color="A6A6A6" w:themeColor="background1" w:themeShade="A6"/>
              <w:bottom w:val="single" w:sz="4" w:space="0" w:color="A6A6A6" w:themeColor="background1" w:themeShade="A6"/>
            </w:tcBorders>
            <w:vAlign w:val="center"/>
          </w:tcPr>
          <w:p w14:paraId="1DFD2533" w14:textId="77777777" w:rsidR="005F0342" w:rsidRPr="0087141B" w:rsidRDefault="005F0342" w:rsidP="00877683">
            <w:pPr>
              <w:ind w:right="-110" w:firstLine="0"/>
              <w:jc w:val="center"/>
              <w:rPr>
                <w:rFonts w:ascii="Arial" w:hAnsi="Arial" w:cs="Arial"/>
                <w:sz w:val="21"/>
                <w:szCs w:val="21"/>
                <w:lang w:val="en-US"/>
              </w:rPr>
            </w:pPr>
            <w:r w:rsidRPr="0087141B">
              <w:rPr>
                <w:rFonts w:ascii="Arial" w:hAnsi="Arial" w:cs="Arial"/>
                <w:sz w:val="21"/>
                <w:szCs w:val="21"/>
                <w:lang w:val="en-US"/>
              </w:rPr>
              <w:t>5 mL PGF2</w:t>
            </w:r>
            <w:r w:rsidRPr="0087141B">
              <w:rPr>
                <w:rFonts w:ascii="Arial" w:hAnsi="Arial" w:cs="Arial"/>
                <w:sz w:val="21"/>
                <w:szCs w:val="21"/>
              </w:rPr>
              <w:t>α</w:t>
            </w:r>
            <w:r w:rsidRPr="0087141B">
              <w:rPr>
                <w:rFonts w:ascii="Arial" w:hAnsi="Arial" w:cs="Arial"/>
                <w:sz w:val="21"/>
                <w:szCs w:val="21"/>
                <w:lang w:val="en-US"/>
              </w:rPr>
              <w:t xml:space="preserve"> (</w:t>
            </w:r>
            <w:proofErr w:type="spellStart"/>
            <w:r w:rsidRPr="0087141B">
              <w:rPr>
                <w:rFonts w:ascii="Arial" w:hAnsi="Arial" w:cs="Arial"/>
                <w:sz w:val="21"/>
                <w:szCs w:val="21"/>
                <w:lang w:val="en-US"/>
              </w:rPr>
              <w:t>Dalmaprost</w:t>
            </w:r>
            <w:proofErr w:type="spellEnd"/>
            <w:r w:rsidRPr="0087141B">
              <w:rPr>
                <w:rFonts w:ascii="Arial" w:hAnsi="Arial" w:cs="Arial"/>
                <w:sz w:val="21"/>
                <w:szCs w:val="21"/>
                <w:vertAlign w:val="superscript"/>
                <w:lang w:val="en-GB"/>
              </w:rPr>
              <w:t>®</w:t>
            </w:r>
            <w:r w:rsidRPr="0087141B">
              <w:rPr>
                <w:rFonts w:ascii="Arial" w:hAnsi="Arial" w:cs="Arial"/>
                <w:sz w:val="21"/>
                <w:szCs w:val="21"/>
                <w:lang w:val="en-US"/>
              </w:rPr>
              <w:t>)</w:t>
            </w:r>
          </w:p>
          <w:p w14:paraId="1388DE70" w14:textId="77777777" w:rsidR="005F0342" w:rsidRPr="0087141B" w:rsidRDefault="005F0342" w:rsidP="00877683">
            <w:pPr>
              <w:ind w:right="-110" w:firstLine="0"/>
              <w:jc w:val="center"/>
              <w:rPr>
                <w:rFonts w:ascii="Arial" w:hAnsi="Arial" w:cs="Arial"/>
                <w:sz w:val="21"/>
                <w:szCs w:val="21"/>
                <w:lang w:val="en-US"/>
              </w:rPr>
            </w:pPr>
            <w:r w:rsidRPr="0087141B">
              <w:rPr>
                <w:rFonts w:ascii="Arial" w:hAnsi="Arial" w:cs="Arial"/>
                <w:sz w:val="21"/>
                <w:szCs w:val="21"/>
                <w:lang w:val="en-US"/>
              </w:rPr>
              <w:t>2 mL GnRH (</w:t>
            </w:r>
            <w:proofErr w:type="spellStart"/>
            <w:r w:rsidRPr="0087141B">
              <w:rPr>
                <w:rFonts w:ascii="Arial" w:hAnsi="Arial" w:cs="Arial"/>
                <w:sz w:val="21"/>
                <w:szCs w:val="21"/>
                <w:lang w:val="en-US"/>
              </w:rPr>
              <w:t>Dalmarelin</w:t>
            </w:r>
            <w:proofErr w:type="spellEnd"/>
            <w:r w:rsidRPr="0087141B">
              <w:rPr>
                <w:rFonts w:ascii="Arial" w:hAnsi="Arial" w:cs="Arial"/>
                <w:sz w:val="21"/>
                <w:szCs w:val="21"/>
                <w:vertAlign w:val="superscript"/>
                <w:lang w:val="en-GB"/>
              </w:rPr>
              <w:t>®</w:t>
            </w:r>
            <w:r w:rsidRPr="0087141B">
              <w:rPr>
                <w:rFonts w:ascii="Arial" w:hAnsi="Arial" w:cs="Arial"/>
                <w:sz w:val="21"/>
                <w:szCs w:val="21"/>
                <w:lang w:val="en-US"/>
              </w:rPr>
              <w:t>)</w:t>
            </w:r>
          </w:p>
        </w:tc>
        <w:tc>
          <w:tcPr>
            <w:tcW w:w="3969" w:type="dxa"/>
            <w:gridSpan w:val="3"/>
            <w:tcBorders>
              <w:top w:val="single" w:sz="4" w:space="0" w:color="A6A6A6" w:themeColor="background1" w:themeShade="A6"/>
              <w:bottom w:val="single" w:sz="4" w:space="0" w:color="A6A6A6" w:themeColor="background1" w:themeShade="A6"/>
            </w:tcBorders>
            <w:vAlign w:val="center"/>
          </w:tcPr>
          <w:p w14:paraId="04CA180D" w14:textId="77777777" w:rsidR="005F0342" w:rsidRPr="0087141B" w:rsidRDefault="005F0342" w:rsidP="00877683">
            <w:pPr>
              <w:ind w:left="-58" w:right="-157" w:firstLine="0"/>
              <w:jc w:val="center"/>
              <w:rPr>
                <w:rFonts w:ascii="Arial" w:hAnsi="Arial" w:cs="Arial"/>
                <w:sz w:val="21"/>
                <w:szCs w:val="21"/>
                <w:lang w:val="en-US"/>
              </w:rPr>
            </w:pPr>
            <w:r w:rsidRPr="0087141B">
              <w:rPr>
                <w:rFonts w:ascii="Arial" w:hAnsi="Arial" w:cs="Arial"/>
                <w:sz w:val="21"/>
                <w:szCs w:val="21"/>
                <w:lang w:val="en-US"/>
              </w:rPr>
              <w:t>3 mL PGF2</w:t>
            </w:r>
            <w:r w:rsidRPr="0087141B">
              <w:rPr>
                <w:rFonts w:ascii="Arial" w:hAnsi="Arial" w:cs="Arial"/>
                <w:sz w:val="21"/>
                <w:szCs w:val="21"/>
              </w:rPr>
              <w:t>α</w:t>
            </w:r>
            <w:r w:rsidRPr="0087141B">
              <w:rPr>
                <w:rFonts w:ascii="Arial" w:hAnsi="Arial" w:cs="Arial"/>
                <w:sz w:val="21"/>
                <w:szCs w:val="21"/>
                <w:lang w:val="en-US"/>
              </w:rPr>
              <w:t xml:space="preserve"> (</w:t>
            </w:r>
            <w:proofErr w:type="spellStart"/>
            <w:r w:rsidRPr="0087141B">
              <w:rPr>
                <w:rFonts w:ascii="Arial" w:hAnsi="Arial" w:cs="Arial"/>
                <w:sz w:val="21"/>
                <w:szCs w:val="21"/>
                <w:lang w:val="en-US"/>
              </w:rPr>
              <w:t>Dalmaprost</w:t>
            </w:r>
            <w:proofErr w:type="spellEnd"/>
            <w:r w:rsidRPr="0087141B">
              <w:rPr>
                <w:rFonts w:ascii="Arial" w:hAnsi="Arial" w:cs="Arial"/>
                <w:sz w:val="21"/>
                <w:szCs w:val="21"/>
                <w:vertAlign w:val="superscript"/>
                <w:lang w:val="en-GB"/>
              </w:rPr>
              <w:t>®</w:t>
            </w:r>
            <w:r w:rsidRPr="0087141B">
              <w:rPr>
                <w:rFonts w:ascii="Arial" w:hAnsi="Arial" w:cs="Arial"/>
                <w:sz w:val="21"/>
                <w:szCs w:val="21"/>
                <w:lang w:val="en-US"/>
              </w:rPr>
              <w:t>)</w:t>
            </w:r>
          </w:p>
          <w:p w14:paraId="58096863" w14:textId="77777777" w:rsidR="005F0342" w:rsidRPr="0087141B" w:rsidRDefault="005F0342" w:rsidP="00877683">
            <w:pPr>
              <w:ind w:left="-58" w:right="-157" w:firstLine="0"/>
              <w:jc w:val="center"/>
              <w:rPr>
                <w:rFonts w:ascii="Arial" w:hAnsi="Arial" w:cs="Arial"/>
                <w:sz w:val="21"/>
                <w:szCs w:val="21"/>
                <w:lang w:val="en-US"/>
              </w:rPr>
            </w:pPr>
            <w:r w:rsidRPr="0087141B">
              <w:rPr>
                <w:rFonts w:ascii="Arial" w:hAnsi="Arial" w:cs="Arial"/>
                <w:sz w:val="21"/>
                <w:szCs w:val="21"/>
                <w:lang w:val="en-US"/>
              </w:rPr>
              <w:t>2 mL GnRH (</w:t>
            </w:r>
            <w:proofErr w:type="spellStart"/>
            <w:r w:rsidRPr="0087141B">
              <w:rPr>
                <w:rFonts w:ascii="Arial" w:hAnsi="Arial" w:cs="Arial"/>
                <w:sz w:val="21"/>
                <w:szCs w:val="21"/>
                <w:lang w:val="en-US"/>
              </w:rPr>
              <w:t>Dalmarelin</w:t>
            </w:r>
            <w:proofErr w:type="spellEnd"/>
            <w:r w:rsidRPr="0087141B">
              <w:rPr>
                <w:rFonts w:ascii="Arial" w:hAnsi="Arial" w:cs="Arial"/>
                <w:sz w:val="21"/>
                <w:szCs w:val="21"/>
                <w:vertAlign w:val="superscript"/>
                <w:lang w:val="en-GB"/>
              </w:rPr>
              <w:t>®</w:t>
            </w:r>
            <w:r w:rsidRPr="0087141B">
              <w:rPr>
                <w:rFonts w:ascii="Arial" w:hAnsi="Arial" w:cs="Arial"/>
                <w:sz w:val="21"/>
                <w:szCs w:val="21"/>
                <w:lang w:val="en-US"/>
              </w:rPr>
              <w:t>)</w:t>
            </w:r>
          </w:p>
        </w:tc>
      </w:tr>
      <w:tr w:rsidR="005F0342" w:rsidRPr="0087141B" w14:paraId="5AEB9563" w14:textId="77777777" w:rsidTr="00877683">
        <w:trPr>
          <w:trHeight w:val="1121"/>
          <w:jc w:val="center"/>
        </w:trPr>
        <w:tc>
          <w:tcPr>
            <w:tcW w:w="1183" w:type="dxa"/>
            <w:tcBorders>
              <w:top w:val="single" w:sz="4" w:space="0" w:color="A6A6A6" w:themeColor="background1" w:themeShade="A6"/>
              <w:bottom w:val="single" w:sz="4" w:space="0" w:color="A6A6A6" w:themeColor="background1" w:themeShade="A6"/>
            </w:tcBorders>
            <w:vAlign w:val="center"/>
          </w:tcPr>
          <w:p w14:paraId="28878640" w14:textId="77777777" w:rsidR="005F0342" w:rsidRPr="0087141B" w:rsidRDefault="005F0342" w:rsidP="00877683">
            <w:pPr>
              <w:ind w:firstLine="32"/>
              <w:jc w:val="center"/>
              <w:rPr>
                <w:rFonts w:ascii="Arial" w:hAnsi="Arial" w:cs="Arial"/>
                <w:b/>
                <w:bCs/>
                <w:sz w:val="21"/>
                <w:szCs w:val="21"/>
                <w:lang w:val="en-US"/>
              </w:rPr>
            </w:pPr>
            <w:r w:rsidRPr="0087141B">
              <w:rPr>
                <w:rFonts w:ascii="Arial" w:hAnsi="Arial" w:cs="Arial"/>
                <w:b/>
                <w:bCs/>
                <w:sz w:val="21"/>
                <w:szCs w:val="21"/>
                <w:lang w:val="en-US"/>
              </w:rPr>
              <w:t>12/06/26</w:t>
            </w:r>
          </w:p>
        </w:tc>
        <w:tc>
          <w:tcPr>
            <w:tcW w:w="3493" w:type="dxa"/>
            <w:gridSpan w:val="2"/>
            <w:tcBorders>
              <w:top w:val="single" w:sz="4" w:space="0" w:color="A6A6A6" w:themeColor="background1" w:themeShade="A6"/>
              <w:bottom w:val="single" w:sz="4" w:space="0" w:color="A6A6A6" w:themeColor="background1" w:themeShade="A6"/>
            </w:tcBorders>
            <w:vAlign w:val="center"/>
          </w:tcPr>
          <w:p w14:paraId="72360563" w14:textId="77777777" w:rsidR="005F0342" w:rsidRPr="0087141B" w:rsidRDefault="005F0342" w:rsidP="00877683">
            <w:pPr>
              <w:ind w:right="-110" w:firstLine="0"/>
              <w:jc w:val="center"/>
              <w:rPr>
                <w:rFonts w:ascii="Arial" w:hAnsi="Arial" w:cs="Arial"/>
                <w:sz w:val="21"/>
                <w:szCs w:val="21"/>
                <w:lang w:val="en-US"/>
              </w:rPr>
            </w:pPr>
            <w:r w:rsidRPr="0087141B">
              <w:rPr>
                <w:rFonts w:ascii="Arial" w:hAnsi="Arial" w:cs="Arial"/>
                <w:sz w:val="21"/>
                <w:szCs w:val="21"/>
                <w:lang w:val="en-US"/>
              </w:rPr>
              <w:t>3 mL PGF2</w:t>
            </w:r>
            <w:r w:rsidRPr="0087141B">
              <w:rPr>
                <w:rFonts w:ascii="Arial" w:hAnsi="Arial" w:cs="Arial"/>
                <w:sz w:val="21"/>
                <w:szCs w:val="21"/>
              </w:rPr>
              <w:t>α</w:t>
            </w:r>
            <w:r w:rsidRPr="0087141B">
              <w:rPr>
                <w:rFonts w:ascii="Arial" w:hAnsi="Arial" w:cs="Arial"/>
                <w:sz w:val="21"/>
                <w:szCs w:val="21"/>
                <w:lang w:val="en-US"/>
              </w:rPr>
              <w:t xml:space="preserve"> (</w:t>
            </w:r>
            <w:proofErr w:type="spellStart"/>
            <w:r w:rsidRPr="0087141B">
              <w:rPr>
                <w:rFonts w:ascii="Arial" w:hAnsi="Arial" w:cs="Arial"/>
                <w:sz w:val="21"/>
                <w:szCs w:val="21"/>
                <w:lang w:val="en-US"/>
              </w:rPr>
              <w:t>Dalmaprost</w:t>
            </w:r>
            <w:proofErr w:type="spellEnd"/>
            <w:r w:rsidRPr="0087141B">
              <w:rPr>
                <w:rFonts w:ascii="Arial" w:hAnsi="Arial" w:cs="Arial"/>
                <w:sz w:val="21"/>
                <w:szCs w:val="21"/>
                <w:vertAlign w:val="superscript"/>
                <w:lang w:val="en-GB"/>
              </w:rPr>
              <w:t>®</w:t>
            </w:r>
            <w:r w:rsidRPr="0087141B">
              <w:rPr>
                <w:rFonts w:ascii="Arial" w:hAnsi="Arial" w:cs="Arial"/>
                <w:sz w:val="21"/>
                <w:szCs w:val="21"/>
                <w:lang w:val="en-US"/>
              </w:rPr>
              <w:t>)</w:t>
            </w:r>
          </w:p>
          <w:p w14:paraId="1D799363" w14:textId="77777777" w:rsidR="005F0342" w:rsidRPr="0087141B" w:rsidRDefault="005F0342" w:rsidP="00877683">
            <w:pPr>
              <w:ind w:right="-110" w:firstLine="0"/>
              <w:jc w:val="center"/>
              <w:rPr>
                <w:rFonts w:ascii="Arial" w:hAnsi="Arial" w:cs="Arial"/>
                <w:sz w:val="21"/>
                <w:szCs w:val="21"/>
                <w:lang w:val="en-US"/>
              </w:rPr>
            </w:pPr>
            <w:r w:rsidRPr="0087141B">
              <w:rPr>
                <w:rFonts w:ascii="Arial" w:hAnsi="Arial" w:cs="Arial"/>
                <w:sz w:val="21"/>
                <w:szCs w:val="21"/>
                <w:lang w:val="en-US"/>
              </w:rPr>
              <w:t>2 mL GnRH (</w:t>
            </w:r>
            <w:proofErr w:type="spellStart"/>
            <w:r w:rsidRPr="0087141B">
              <w:rPr>
                <w:rFonts w:ascii="Arial" w:hAnsi="Arial" w:cs="Arial"/>
                <w:sz w:val="21"/>
                <w:szCs w:val="21"/>
                <w:lang w:val="en-US"/>
              </w:rPr>
              <w:t>Dalmarelin</w:t>
            </w:r>
            <w:proofErr w:type="spellEnd"/>
            <w:r w:rsidRPr="0087141B">
              <w:rPr>
                <w:rFonts w:ascii="Arial" w:hAnsi="Arial" w:cs="Arial"/>
                <w:sz w:val="21"/>
                <w:szCs w:val="21"/>
                <w:vertAlign w:val="superscript"/>
                <w:lang w:val="en-GB"/>
              </w:rPr>
              <w:t>®</w:t>
            </w:r>
            <w:r w:rsidRPr="0087141B">
              <w:rPr>
                <w:rFonts w:ascii="Arial" w:hAnsi="Arial" w:cs="Arial"/>
                <w:sz w:val="21"/>
                <w:szCs w:val="21"/>
                <w:lang w:val="en-US"/>
              </w:rPr>
              <w:t>)</w:t>
            </w:r>
          </w:p>
          <w:p w14:paraId="5C181082" w14:textId="77777777" w:rsidR="005F0342" w:rsidRPr="0087141B" w:rsidRDefault="005F0342" w:rsidP="00877683">
            <w:pPr>
              <w:ind w:right="-110" w:firstLine="0"/>
              <w:jc w:val="center"/>
              <w:rPr>
                <w:rFonts w:ascii="Arial" w:hAnsi="Arial" w:cs="Arial"/>
                <w:sz w:val="21"/>
                <w:szCs w:val="21"/>
              </w:rPr>
            </w:pPr>
            <w:r w:rsidRPr="0087141B">
              <w:rPr>
                <w:rFonts w:ascii="Arial" w:hAnsi="Arial" w:cs="Arial"/>
                <w:sz w:val="21"/>
                <w:szCs w:val="21"/>
              </w:rPr>
              <w:t xml:space="preserve">6 </w:t>
            </w:r>
            <w:proofErr w:type="spellStart"/>
            <w:r w:rsidRPr="0087141B">
              <w:rPr>
                <w:rFonts w:ascii="Arial" w:hAnsi="Arial" w:cs="Arial"/>
                <w:sz w:val="21"/>
                <w:szCs w:val="21"/>
              </w:rPr>
              <w:t>mL</w:t>
            </w:r>
            <w:proofErr w:type="spellEnd"/>
            <w:r w:rsidRPr="0087141B">
              <w:rPr>
                <w:rFonts w:ascii="Arial" w:hAnsi="Arial" w:cs="Arial"/>
                <w:sz w:val="21"/>
                <w:szCs w:val="21"/>
              </w:rPr>
              <w:t xml:space="preserve"> </w:t>
            </w:r>
            <w:r w:rsidRPr="0087141B">
              <w:rPr>
                <w:rFonts w:ascii="Arial" w:hAnsi="Arial" w:cs="Arial"/>
                <w:b/>
                <w:bCs/>
                <w:sz w:val="21"/>
                <w:szCs w:val="21"/>
              </w:rPr>
              <w:t>AD</w:t>
            </w:r>
            <w:r w:rsidRPr="0087141B">
              <w:rPr>
                <w:rFonts w:ascii="Arial" w:hAnsi="Arial" w:cs="Arial"/>
                <w:b/>
                <w:bCs/>
                <w:sz w:val="21"/>
                <w:szCs w:val="21"/>
                <w:vertAlign w:val="subscript"/>
              </w:rPr>
              <w:t>3</w:t>
            </w:r>
            <w:r w:rsidRPr="0087141B">
              <w:rPr>
                <w:rFonts w:ascii="Arial" w:hAnsi="Arial" w:cs="Arial"/>
                <w:b/>
                <w:bCs/>
                <w:sz w:val="21"/>
                <w:szCs w:val="21"/>
              </w:rPr>
              <w:t>E</w:t>
            </w:r>
            <w:r w:rsidRPr="0087141B">
              <w:rPr>
                <w:rFonts w:ascii="Arial" w:hAnsi="Arial" w:cs="Arial"/>
                <w:sz w:val="21"/>
                <w:szCs w:val="21"/>
              </w:rPr>
              <w:t xml:space="preserve"> (</w:t>
            </w:r>
            <w:proofErr w:type="spellStart"/>
            <w:r w:rsidRPr="0087141B">
              <w:rPr>
                <w:rFonts w:ascii="Arial" w:hAnsi="Arial" w:cs="Arial"/>
                <w:sz w:val="21"/>
                <w:szCs w:val="21"/>
              </w:rPr>
              <w:t>Vetidina</w:t>
            </w:r>
            <w:proofErr w:type="spellEnd"/>
            <w:r w:rsidRPr="0087141B">
              <w:rPr>
                <w:rFonts w:ascii="Arial" w:hAnsi="Arial" w:cs="Arial"/>
                <w:sz w:val="21"/>
                <w:szCs w:val="21"/>
                <w:vertAlign w:val="superscript"/>
              </w:rPr>
              <w:t>®</w:t>
            </w:r>
            <w:r w:rsidRPr="0087141B">
              <w:rPr>
                <w:rFonts w:ascii="Arial" w:hAnsi="Arial" w:cs="Arial"/>
                <w:sz w:val="21"/>
                <w:szCs w:val="21"/>
              </w:rPr>
              <w:t>)</w:t>
            </w:r>
          </w:p>
          <w:p w14:paraId="223E3960" w14:textId="77777777" w:rsidR="005F0342" w:rsidRPr="0087141B" w:rsidRDefault="005F0342" w:rsidP="00877683">
            <w:pPr>
              <w:ind w:right="-110" w:firstLine="0"/>
              <w:jc w:val="center"/>
              <w:rPr>
                <w:rFonts w:ascii="Arial" w:hAnsi="Arial" w:cs="Arial"/>
                <w:sz w:val="21"/>
                <w:szCs w:val="21"/>
              </w:rPr>
            </w:pPr>
            <w:r w:rsidRPr="0087141B">
              <w:rPr>
                <w:rFonts w:ascii="Arial" w:hAnsi="Arial" w:cs="Arial"/>
                <w:sz w:val="21"/>
                <w:szCs w:val="21"/>
              </w:rPr>
              <w:t xml:space="preserve">5 </w:t>
            </w:r>
            <w:proofErr w:type="spellStart"/>
            <w:r w:rsidRPr="0087141B">
              <w:rPr>
                <w:rFonts w:ascii="Arial" w:hAnsi="Arial" w:cs="Arial"/>
                <w:sz w:val="21"/>
                <w:szCs w:val="21"/>
              </w:rPr>
              <w:t>mL</w:t>
            </w:r>
            <w:proofErr w:type="spellEnd"/>
            <w:r w:rsidRPr="0087141B">
              <w:rPr>
                <w:rFonts w:ascii="Arial" w:hAnsi="Arial" w:cs="Arial"/>
                <w:sz w:val="21"/>
                <w:szCs w:val="21"/>
              </w:rPr>
              <w:t xml:space="preserve"> </w:t>
            </w:r>
            <w:proofErr w:type="spellStart"/>
            <w:r w:rsidRPr="0087141B">
              <w:rPr>
                <w:rFonts w:ascii="Arial" w:hAnsi="Arial" w:cs="Arial"/>
                <w:b/>
                <w:bCs/>
                <w:sz w:val="21"/>
                <w:szCs w:val="21"/>
              </w:rPr>
              <w:t>FSHrb</w:t>
            </w:r>
            <w:proofErr w:type="spellEnd"/>
            <w:r w:rsidRPr="0087141B">
              <w:rPr>
                <w:rFonts w:ascii="Arial" w:hAnsi="Arial" w:cs="Arial"/>
                <w:b/>
                <w:bCs/>
                <w:sz w:val="21"/>
                <w:szCs w:val="21"/>
              </w:rPr>
              <w:t xml:space="preserve"> </w:t>
            </w:r>
            <w:r w:rsidRPr="0087141B">
              <w:rPr>
                <w:rFonts w:ascii="Arial" w:hAnsi="Arial" w:cs="Arial"/>
                <w:sz w:val="21"/>
                <w:szCs w:val="21"/>
              </w:rPr>
              <w:t>(600 UI)</w:t>
            </w:r>
          </w:p>
        </w:tc>
        <w:tc>
          <w:tcPr>
            <w:tcW w:w="3969" w:type="dxa"/>
            <w:gridSpan w:val="3"/>
            <w:tcBorders>
              <w:top w:val="single" w:sz="4" w:space="0" w:color="A6A6A6" w:themeColor="background1" w:themeShade="A6"/>
              <w:bottom w:val="single" w:sz="4" w:space="0" w:color="A6A6A6" w:themeColor="background1" w:themeShade="A6"/>
            </w:tcBorders>
            <w:vAlign w:val="center"/>
          </w:tcPr>
          <w:p w14:paraId="482BCBCD" w14:textId="77777777" w:rsidR="005F0342" w:rsidRPr="0087141B" w:rsidRDefault="005F0342" w:rsidP="00877683">
            <w:pPr>
              <w:ind w:left="-58" w:right="-157" w:firstLine="0"/>
              <w:jc w:val="center"/>
              <w:rPr>
                <w:rFonts w:ascii="Arial" w:hAnsi="Arial" w:cs="Arial"/>
                <w:sz w:val="21"/>
                <w:szCs w:val="21"/>
                <w:lang w:val="en-US"/>
              </w:rPr>
            </w:pPr>
            <w:r w:rsidRPr="0087141B">
              <w:rPr>
                <w:rFonts w:ascii="Arial" w:hAnsi="Arial" w:cs="Arial"/>
                <w:sz w:val="21"/>
                <w:szCs w:val="21"/>
                <w:lang w:val="en-US"/>
              </w:rPr>
              <w:t>2 mL PGF2</w:t>
            </w:r>
            <w:r w:rsidRPr="0087141B">
              <w:rPr>
                <w:rFonts w:ascii="Arial" w:hAnsi="Arial" w:cs="Arial"/>
                <w:sz w:val="21"/>
                <w:szCs w:val="21"/>
              </w:rPr>
              <w:t>α</w:t>
            </w:r>
            <w:r w:rsidRPr="0087141B">
              <w:rPr>
                <w:rFonts w:ascii="Arial" w:hAnsi="Arial" w:cs="Arial"/>
                <w:sz w:val="21"/>
                <w:szCs w:val="21"/>
                <w:lang w:val="en-US"/>
              </w:rPr>
              <w:t xml:space="preserve"> (</w:t>
            </w:r>
            <w:proofErr w:type="spellStart"/>
            <w:r w:rsidRPr="0087141B">
              <w:rPr>
                <w:rFonts w:ascii="Arial" w:hAnsi="Arial" w:cs="Arial"/>
                <w:sz w:val="21"/>
                <w:szCs w:val="21"/>
                <w:lang w:val="en-US"/>
              </w:rPr>
              <w:t>Dalmaprost</w:t>
            </w:r>
            <w:proofErr w:type="spellEnd"/>
            <w:r w:rsidRPr="0087141B">
              <w:rPr>
                <w:rFonts w:ascii="Arial" w:hAnsi="Arial" w:cs="Arial"/>
                <w:sz w:val="21"/>
                <w:szCs w:val="21"/>
                <w:vertAlign w:val="superscript"/>
                <w:lang w:val="en-GB"/>
              </w:rPr>
              <w:t>®</w:t>
            </w:r>
            <w:r w:rsidRPr="0087141B">
              <w:rPr>
                <w:rFonts w:ascii="Arial" w:hAnsi="Arial" w:cs="Arial"/>
                <w:sz w:val="21"/>
                <w:szCs w:val="21"/>
                <w:lang w:val="en-US"/>
              </w:rPr>
              <w:t>)</w:t>
            </w:r>
          </w:p>
          <w:p w14:paraId="53364C97" w14:textId="77777777" w:rsidR="005F0342" w:rsidRPr="0087141B" w:rsidRDefault="005F0342" w:rsidP="00877683">
            <w:pPr>
              <w:ind w:left="-58" w:right="-157" w:firstLine="0"/>
              <w:jc w:val="center"/>
              <w:rPr>
                <w:rFonts w:ascii="Arial" w:hAnsi="Arial" w:cs="Arial"/>
                <w:sz w:val="21"/>
                <w:szCs w:val="21"/>
                <w:lang w:val="en-US"/>
              </w:rPr>
            </w:pPr>
            <w:r w:rsidRPr="0087141B">
              <w:rPr>
                <w:rFonts w:ascii="Arial" w:hAnsi="Arial" w:cs="Arial"/>
                <w:sz w:val="21"/>
                <w:szCs w:val="21"/>
                <w:lang w:val="en-US"/>
              </w:rPr>
              <w:t>2 mL GnRH (</w:t>
            </w:r>
            <w:proofErr w:type="spellStart"/>
            <w:r w:rsidRPr="0087141B">
              <w:rPr>
                <w:rFonts w:ascii="Arial" w:hAnsi="Arial" w:cs="Arial"/>
                <w:sz w:val="21"/>
                <w:szCs w:val="21"/>
                <w:lang w:val="en-US"/>
              </w:rPr>
              <w:t>Dalmarelin</w:t>
            </w:r>
            <w:proofErr w:type="spellEnd"/>
            <w:r w:rsidRPr="0087141B">
              <w:rPr>
                <w:rFonts w:ascii="Arial" w:hAnsi="Arial" w:cs="Arial"/>
                <w:sz w:val="21"/>
                <w:szCs w:val="21"/>
                <w:vertAlign w:val="superscript"/>
                <w:lang w:val="en-GB"/>
              </w:rPr>
              <w:t>®</w:t>
            </w:r>
            <w:r w:rsidRPr="0087141B">
              <w:rPr>
                <w:rFonts w:ascii="Arial" w:hAnsi="Arial" w:cs="Arial"/>
                <w:sz w:val="21"/>
                <w:szCs w:val="21"/>
                <w:lang w:val="en-US"/>
              </w:rPr>
              <w:t>)</w:t>
            </w:r>
          </w:p>
          <w:p w14:paraId="652523E1" w14:textId="77777777" w:rsidR="005F0342" w:rsidRPr="0087141B" w:rsidRDefault="005F0342" w:rsidP="00877683">
            <w:pPr>
              <w:ind w:left="-58" w:right="-157" w:firstLine="0"/>
              <w:jc w:val="center"/>
              <w:rPr>
                <w:rFonts w:ascii="Arial" w:hAnsi="Arial" w:cs="Arial"/>
                <w:sz w:val="21"/>
                <w:szCs w:val="21"/>
              </w:rPr>
            </w:pPr>
            <w:r w:rsidRPr="0087141B">
              <w:rPr>
                <w:rFonts w:ascii="Arial" w:hAnsi="Arial" w:cs="Arial"/>
                <w:sz w:val="21"/>
                <w:szCs w:val="21"/>
              </w:rPr>
              <w:t xml:space="preserve">6 </w:t>
            </w:r>
            <w:proofErr w:type="spellStart"/>
            <w:r w:rsidRPr="0087141B">
              <w:rPr>
                <w:rFonts w:ascii="Arial" w:hAnsi="Arial" w:cs="Arial"/>
                <w:sz w:val="21"/>
                <w:szCs w:val="21"/>
              </w:rPr>
              <w:t>mL</w:t>
            </w:r>
            <w:proofErr w:type="spellEnd"/>
            <w:r w:rsidRPr="0087141B">
              <w:rPr>
                <w:rFonts w:ascii="Arial" w:hAnsi="Arial" w:cs="Arial"/>
                <w:sz w:val="21"/>
                <w:szCs w:val="21"/>
              </w:rPr>
              <w:t xml:space="preserve"> </w:t>
            </w:r>
            <w:r w:rsidRPr="0087141B">
              <w:rPr>
                <w:rFonts w:ascii="Arial" w:hAnsi="Arial" w:cs="Arial"/>
                <w:b/>
                <w:bCs/>
                <w:sz w:val="21"/>
                <w:szCs w:val="21"/>
              </w:rPr>
              <w:t>AD</w:t>
            </w:r>
            <w:r w:rsidRPr="0087141B">
              <w:rPr>
                <w:rFonts w:ascii="Arial" w:hAnsi="Arial" w:cs="Arial"/>
                <w:b/>
                <w:bCs/>
                <w:sz w:val="21"/>
                <w:szCs w:val="21"/>
                <w:vertAlign w:val="subscript"/>
              </w:rPr>
              <w:t>3</w:t>
            </w:r>
            <w:r w:rsidRPr="0087141B">
              <w:rPr>
                <w:rFonts w:ascii="Arial" w:hAnsi="Arial" w:cs="Arial"/>
                <w:b/>
                <w:bCs/>
                <w:sz w:val="21"/>
                <w:szCs w:val="21"/>
              </w:rPr>
              <w:t xml:space="preserve">E </w:t>
            </w:r>
            <w:r w:rsidRPr="0087141B">
              <w:rPr>
                <w:rFonts w:ascii="Arial" w:hAnsi="Arial" w:cs="Arial"/>
                <w:sz w:val="21"/>
                <w:szCs w:val="21"/>
              </w:rPr>
              <w:t>(</w:t>
            </w:r>
            <w:proofErr w:type="spellStart"/>
            <w:r w:rsidRPr="0087141B">
              <w:rPr>
                <w:rFonts w:ascii="Arial" w:hAnsi="Arial" w:cs="Arial"/>
                <w:sz w:val="21"/>
                <w:szCs w:val="21"/>
              </w:rPr>
              <w:t>Vetidina</w:t>
            </w:r>
            <w:proofErr w:type="spellEnd"/>
            <w:r w:rsidRPr="0087141B">
              <w:rPr>
                <w:rFonts w:ascii="Arial" w:hAnsi="Arial" w:cs="Arial"/>
                <w:sz w:val="21"/>
                <w:szCs w:val="21"/>
                <w:vertAlign w:val="superscript"/>
              </w:rPr>
              <w:t>®</w:t>
            </w:r>
            <w:r w:rsidRPr="0087141B">
              <w:rPr>
                <w:rFonts w:ascii="Arial" w:hAnsi="Arial" w:cs="Arial"/>
                <w:sz w:val="21"/>
                <w:szCs w:val="21"/>
              </w:rPr>
              <w:t>)</w:t>
            </w:r>
          </w:p>
          <w:p w14:paraId="5CDE6593" w14:textId="77777777" w:rsidR="005F0342" w:rsidRPr="0087141B" w:rsidRDefault="005F0342" w:rsidP="00877683">
            <w:pPr>
              <w:ind w:left="-58" w:right="-157" w:firstLine="0"/>
              <w:jc w:val="center"/>
              <w:rPr>
                <w:rFonts w:ascii="Arial" w:hAnsi="Arial" w:cs="Arial"/>
                <w:sz w:val="21"/>
                <w:szCs w:val="21"/>
              </w:rPr>
            </w:pPr>
            <w:r w:rsidRPr="0087141B">
              <w:rPr>
                <w:rFonts w:ascii="Arial" w:hAnsi="Arial" w:cs="Arial"/>
                <w:sz w:val="21"/>
                <w:szCs w:val="21"/>
              </w:rPr>
              <w:t xml:space="preserve">5 </w:t>
            </w:r>
            <w:proofErr w:type="spellStart"/>
            <w:r w:rsidRPr="0087141B">
              <w:rPr>
                <w:rFonts w:ascii="Arial" w:hAnsi="Arial" w:cs="Arial"/>
                <w:sz w:val="21"/>
                <w:szCs w:val="21"/>
              </w:rPr>
              <w:t>mL</w:t>
            </w:r>
            <w:proofErr w:type="spellEnd"/>
            <w:r w:rsidRPr="0087141B">
              <w:rPr>
                <w:rFonts w:ascii="Arial" w:hAnsi="Arial" w:cs="Arial"/>
                <w:sz w:val="21"/>
                <w:szCs w:val="21"/>
              </w:rPr>
              <w:t xml:space="preserve"> </w:t>
            </w:r>
            <w:proofErr w:type="spellStart"/>
            <w:r w:rsidRPr="0087141B">
              <w:rPr>
                <w:rFonts w:ascii="Arial" w:hAnsi="Arial" w:cs="Arial"/>
                <w:b/>
                <w:bCs/>
                <w:sz w:val="21"/>
                <w:szCs w:val="21"/>
              </w:rPr>
              <w:t>FSHrb</w:t>
            </w:r>
            <w:proofErr w:type="spellEnd"/>
            <w:r w:rsidRPr="0087141B">
              <w:rPr>
                <w:rFonts w:ascii="Arial" w:hAnsi="Arial" w:cs="Arial"/>
                <w:sz w:val="21"/>
                <w:szCs w:val="21"/>
              </w:rPr>
              <w:t xml:space="preserve"> (600 UI)</w:t>
            </w:r>
          </w:p>
        </w:tc>
      </w:tr>
      <w:tr w:rsidR="005F0342" w:rsidRPr="0087141B" w14:paraId="6FA0FACF" w14:textId="77777777" w:rsidTr="00877683">
        <w:trPr>
          <w:gridAfter w:val="1"/>
          <w:wAfter w:w="45" w:type="dxa"/>
          <w:trHeight w:val="396"/>
          <w:jc w:val="center"/>
        </w:trPr>
        <w:tc>
          <w:tcPr>
            <w:tcW w:w="1276" w:type="dxa"/>
            <w:gridSpan w:val="2"/>
            <w:tcBorders>
              <w:top w:val="single" w:sz="4" w:space="0" w:color="A6A6A6" w:themeColor="background1" w:themeShade="A6"/>
              <w:bottom w:val="single" w:sz="4" w:space="0" w:color="A6A6A6" w:themeColor="background1" w:themeShade="A6"/>
            </w:tcBorders>
            <w:vAlign w:val="center"/>
          </w:tcPr>
          <w:p w14:paraId="1ACEE0C4" w14:textId="77777777" w:rsidR="005F0342" w:rsidRPr="0087141B" w:rsidRDefault="005F0342" w:rsidP="00877683">
            <w:pPr>
              <w:ind w:left="-110" w:right="36" w:firstLine="0"/>
              <w:jc w:val="center"/>
              <w:rPr>
                <w:rFonts w:ascii="Arial" w:hAnsi="Arial" w:cs="Arial"/>
                <w:b/>
                <w:bCs/>
                <w:sz w:val="21"/>
                <w:szCs w:val="21"/>
                <w:lang w:val="en-US"/>
              </w:rPr>
            </w:pPr>
            <w:r w:rsidRPr="0087141B">
              <w:rPr>
                <w:rFonts w:ascii="Arial" w:hAnsi="Arial" w:cs="Arial"/>
                <w:b/>
                <w:bCs/>
                <w:sz w:val="21"/>
                <w:szCs w:val="21"/>
                <w:lang w:val="en-US"/>
              </w:rPr>
              <w:t>15/06/26</w:t>
            </w:r>
          </w:p>
        </w:tc>
        <w:tc>
          <w:tcPr>
            <w:tcW w:w="3638" w:type="dxa"/>
            <w:gridSpan w:val="2"/>
            <w:tcBorders>
              <w:top w:val="single" w:sz="4" w:space="0" w:color="A6A6A6" w:themeColor="background1" w:themeShade="A6"/>
              <w:bottom w:val="single" w:sz="4" w:space="0" w:color="A6A6A6" w:themeColor="background1" w:themeShade="A6"/>
            </w:tcBorders>
            <w:vAlign w:val="center"/>
          </w:tcPr>
          <w:p w14:paraId="0D9184F7" w14:textId="77777777" w:rsidR="005F0342" w:rsidRPr="0087141B" w:rsidRDefault="005F0342" w:rsidP="00877683">
            <w:pPr>
              <w:ind w:left="-58" w:right="-152" w:firstLine="0"/>
              <w:jc w:val="center"/>
              <w:rPr>
                <w:rFonts w:ascii="Arial" w:hAnsi="Arial" w:cs="Arial"/>
                <w:b/>
                <w:bCs/>
                <w:sz w:val="21"/>
                <w:szCs w:val="21"/>
                <w:lang w:val="en-US"/>
              </w:rPr>
            </w:pPr>
            <w:r w:rsidRPr="0087141B">
              <w:rPr>
                <w:rFonts w:ascii="Arial" w:hAnsi="Arial" w:cs="Arial"/>
                <w:b/>
                <w:bCs/>
                <w:sz w:val="21"/>
                <w:szCs w:val="21"/>
                <w:lang w:val="en-US"/>
              </w:rPr>
              <w:t>3ª OPU</w:t>
            </w:r>
          </w:p>
        </w:tc>
        <w:tc>
          <w:tcPr>
            <w:tcW w:w="3686" w:type="dxa"/>
            <w:tcBorders>
              <w:top w:val="single" w:sz="4" w:space="0" w:color="A6A6A6" w:themeColor="background1" w:themeShade="A6"/>
              <w:bottom w:val="single" w:sz="4" w:space="0" w:color="A6A6A6" w:themeColor="background1" w:themeShade="A6"/>
            </w:tcBorders>
            <w:vAlign w:val="center"/>
          </w:tcPr>
          <w:p w14:paraId="22A6AF54" w14:textId="77777777" w:rsidR="005F0342" w:rsidRPr="0087141B" w:rsidRDefault="005F0342" w:rsidP="00877683">
            <w:pPr>
              <w:ind w:left="-58" w:right="-157" w:firstLine="0"/>
              <w:jc w:val="center"/>
              <w:rPr>
                <w:rFonts w:ascii="Arial" w:hAnsi="Arial" w:cs="Arial"/>
                <w:b/>
                <w:bCs/>
                <w:sz w:val="21"/>
                <w:szCs w:val="21"/>
                <w:lang w:val="en-US"/>
              </w:rPr>
            </w:pPr>
            <w:r w:rsidRPr="0087141B">
              <w:rPr>
                <w:rFonts w:ascii="Arial" w:hAnsi="Arial" w:cs="Arial"/>
                <w:b/>
                <w:bCs/>
                <w:sz w:val="21"/>
                <w:szCs w:val="21"/>
                <w:lang w:val="en-US"/>
              </w:rPr>
              <w:t>3ª OPU</w:t>
            </w:r>
          </w:p>
        </w:tc>
      </w:tr>
      <w:tr w:rsidR="005F0342" w:rsidRPr="0087141B" w14:paraId="3861C0ED" w14:textId="77777777" w:rsidTr="00877683">
        <w:trPr>
          <w:gridAfter w:val="1"/>
          <w:wAfter w:w="45" w:type="dxa"/>
          <w:trHeight w:val="291"/>
          <w:jc w:val="center"/>
        </w:trPr>
        <w:tc>
          <w:tcPr>
            <w:tcW w:w="1276" w:type="dxa"/>
            <w:gridSpan w:val="2"/>
            <w:tcBorders>
              <w:top w:val="single" w:sz="4" w:space="0" w:color="A6A6A6" w:themeColor="background1" w:themeShade="A6"/>
            </w:tcBorders>
            <w:vAlign w:val="center"/>
          </w:tcPr>
          <w:p w14:paraId="0DC2DA7A" w14:textId="77777777" w:rsidR="005F0342" w:rsidRPr="0087141B" w:rsidRDefault="005F0342" w:rsidP="00877683">
            <w:pPr>
              <w:ind w:left="-110" w:right="36" w:firstLine="0"/>
              <w:jc w:val="center"/>
              <w:rPr>
                <w:rFonts w:ascii="Arial" w:hAnsi="Arial" w:cs="Arial"/>
                <w:b/>
                <w:bCs/>
                <w:sz w:val="21"/>
                <w:szCs w:val="21"/>
                <w:lang w:val="en-US"/>
              </w:rPr>
            </w:pPr>
            <w:r w:rsidRPr="0087141B">
              <w:rPr>
                <w:rFonts w:ascii="Arial" w:hAnsi="Arial" w:cs="Arial"/>
                <w:b/>
                <w:bCs/>
                <w:sz w:val="21"/>
                <w:szCs w:val="21"/>
                <w:lang w:val="en-US"/>
              </w:rPr>
              <w:t>18/06/26</w:t>
            </w:r>
          </w:p>
        </w:tc>
        <w:tc>
          <w:tcPr>
            <w:tcW w:w="3638" w:type="dxa"/>
            <w:gridSpan w:val="2"/>
            <w:tcBorders>
              <w:top w:val="single" w:sz="4" w:space="0" w:color="A6A6A6" w:themeColor="background1" w:themeShade="A6"/>
            </w:tcBorders>
            <w:vAlign w:val="center"/>
          </w:tcPr>
          <w:p w14:paraId="074436CB" w14:textId="77777777" w:rsidR="005F0342" w:rsidRPr="0087141B" w:rsidRDefault="005F0342" w:rsidP="00877683">
            <w:pPr>
              <w:ind w:left="-58" w:right="-152" w:firstLine="0"/>
              <w:jc w:val="center"/>
              <w:rPr>
                <w:rFonts w:ascii="Arial" w:hAnsi="Arial" w:cs="Arial"/>
                <w:b/>
                <w:bCs/>
                <w:sz w:val="21"/>
                <w:szCs w:val="21"/>
                <w:lang w:val="en-US"/>
              </w:rPr>
            </w:pPr>
            <w:r w:rsidRPr="0087141B">
              <w:rPr>
                <w:rFonts w:ascii="Arial" w:hAnsi="Arial" w:cs="Arial"/>
                <w:b/>
                <w:bCs/>
                <w:sz w:val="21"/>
                <w:szCs w:val="21"/>
                <w:lang w:val="en-US"/>
              </w:rPr>
              <w:t>4ª OPU</w:t>
            </w:r>
          </w:p>
        </w:tc>
        <w:tc>
          <w:tcPr>
            <w:tcW w:w="3686" w:type="dxa"/>
            <w:tcBorders>
              <w:top w:val="single" w:sz="4" w:space="0" w:color="A6A6A6" w:themeColor="background1" w:themeShade="A6"/>
            </w:tcBorders>
            <w:vAlign w:val="center"/>
          </w:tcPr>
          <w:p w14:paraId="5EF6AD43" w14:textId="77777777" w:rsidR="005F0342" w:rsidRPr="0087141B" w:rsidRDefault="005F0342" w:rsidP="00877683">
            <w:pPr>
              <w:ind w:left="-58" w:right="-157" w:firstLine="0"/>
              <w:jc w:val="center"/>
              <w:rPr>
                <w:rFonts w:ascii="Arial" w:hAnsi="Arial" w:cs="Arial"/>
                <w:b/>
                <w:bCs/>
                <w:sz w:val="21"/>
                <w:szCs w:val="21"/>
                <w:lang w:val="en-US"/>
              </w:rPr>
            </w:pPr>
            <w:r w:rsidRPr="0087141B">
              <w:rPr>
                <w:rFonts w:ascii="Arial" w:hAnsi="Arial" w:cs="Arial"/>
                <w:b/>
                <w:bCs/>
                <w:sz w:val="21"/>
                <w:szCs w:val="21"/>
                <w:lang w:val="en-US"/>
              </w:rPr>
              <w:t>4ª OPU</w:t>
            </w:r>
          </w:p>
        </w:tc>
      </w:tr>
    </w:tbl>
    <w:p w14:paraId="7DD51387" w14:textId="7BBB9C83" w:rsidR="00165E12" w:rsidRDefault="00165E12">
      <w:pPr>
        <w:rPr>
          <w:rFonts w:cs="Arial"/>
          <w:bCs/>
          <w:szCs w:val="24"/>
        </w:rPr>
      </w:pPr>
      <w:r>
        <w:rPr>
          <w:rFonts w:cs="Arial"/>
          <w:bCs/>
          <w:szCs w:val="24"/>
        </w:rPr>
        <w:br w:type="page"/>
      </w:r>
    </w:p>
    <w:p w14:paraId="210C7096" w14:textId="54FA70FD" w:rsidR="00AF670B" w:rsidRPr="00A14516" w:rsidRDefault="00A14516" w:rsidP="00A14516">
      <w:pPr>
        <w:spacing w:after="0"/>
        <w:ind w:firstLine="0"/>
        <w:rPr>
          <w:rFonts w:cs="Arial"/>
        </w:rPr>
      </w:pPr>
      <w:r w:rsidRPr="00A14516">
        <w:rPr>
          <w:rFonts w:cs="Arial"/>
          <w:b/>
          <w:bCs/>
        </w:rPr>
        <w:lastRenderedPageBreak/>
        <w:t>Tabla 3</w:t>
      </w:r>
      <w:r w:rsidRPr="00A14516">
        <w:rPr>
          <w:rFonts w:cs="Arial"/>
        </w:rPr>
        <w:t>. Ovocitos totales obtenidos por sesión de OPU y vaca</w:t>
      </w:r>
      <w:r w:rsidR="00EF6CB3">
        <w:rPr>
          <w:rFonts w:cs="Arial"/>
        </w:rPr>
        <w:t xml:space="preserve"> donante</w:t>
      </w:r>
      <w:r w:rsidRPr="00A14516">
        <w:rPr>
          <w:rFonts w:cs="Arial"/>
        </w:rPr>
        <w:t>.</w:t>
      </w:r>
    </w:p>
    <w:tbl>
      <w:tblPr>
        <w:tblStyle w:val="Tablaconcuadrcula"/>
        <w:tblpPr w:leftFromText="141" w:rightFromText="141" w:vertAnchor="text" w:horzAnchor="margin" w:tblpXSpec="center" w:tblpY="147"/>
        <w:tblW w:w="7797" w:type="dxa"/>
        <w:tblBorders>
          <w:left w:val="none" w:sz="0" w:space="0" w:color="auto"/>
          <w:right w:val="none" w:sz="0" w:space="0" w:color="auto"/>
          <w:insideV w:val="none" w:sz="0" w:space="0" w:color="auto"/>
        </w:tblBorders>
        <w:tblLayout w:type="fixed"/>
        <w:tblLook w:val="04A0" w:firstRow="1" w:lastRow="0" w:firstColumn="1" w:lastColumn="0" w:noHBand="0" w:noVBand="1"/>
      </w:tblPr>
      <w:tblGrid>
        <w:gridCol w:w="1949"/>
        <w:gridCol w:w="1949"/>
        <w:gridCol w:w="1949"/>
        <w:gridCol w:w="1950"/>
      </w:tblGrid>
      <w:tr w:rsidR="00A14516" w:rsidRPr="0087141B" w14:paraId="73E2A002" w14:textId="77777777" w:rsidTr="0087141B">
        <w:trPr>
          <w:trHeight w:val="281"/>
        </w:trPr>
        <w:tc>
          <w:tcPr>
            <w:tcW w:w="1949" w:type="dxa"/>
            <w:tcBorders>
              <w:bottom w:val="single" w:sz="4" w:space="0" w:color="auto"/>
            </w:tcBorders>
          </w:tcPr>
          <w:p w14:paraId="22E8E3A2" w14:textId="77777777" w:rsidR="00A14516" w:rsidRPr="0087141B" w:rsidRDefault="00A14516" w:rsidP="00057EAE">
            <w:pPr>
              <w:spacing w:line="360" w:lineRule="auto"/>
              <w:ind w:firstLine="32"/>
              <w:jc w:val="center"/>
              <w:rPr>
                <w:rFonts w:ascii="Arial" w:hAnsi="Arial" w:cs="Arial"/>
                <w:b/>
                <w:bCs/>
                <w:sz w:val="21"/>
                <w:szCs w:val="21"/>
              </w:rPr>
            </w:pPr>
            <w:r w:rsidRPr="0087141B">
              <w:rPr>
                <w:rFonts w:ascii="Arial" w:hAnsi="Arial" w:cs="Arial"/>
                <w:b/>
                <w:bCs/>
                <w:sz w:val="21"/>
                <w:szCs w:val="21"/>
              </w:rPr>
              <w:t>Ovocitos/vaca</w:t>
            </w:r>
          </w:p>
        </w:tc>
        <w:tc>
          <w:tcPr>
            <w:tcW w:w="1949" w:type="dxa"/>
            <w:tcBorders>
              <w:bottom w:val="single" w:sz="4" w:space="0" w:color="auto"/>
            </w:tcBorders>
          </w:tcPr>
          <w:p w14:paraId="5B717080" w14:textId="708C48B3" w:rsidR="00A14516" w:rsidRPr="0087141B" w:rsidRDefault="00057EAE" w:rsidP="00057EAE">
            <w:pPr>
              <w:spacing w:line="360" w:lineRule="auto"/>
              <w:ind w:right="-121" w:firstLine="0"/>
              <w:jc w:val="center"/>
              <w:rPr>
                <w:rFonts w:ascii="Arial" w:hAnsi="Arial" w:cs="Arial"/>
                <w:b/>
                <w:bCs/>
                <w:sz w:val="21"/>
                <w:szCs w:val="21"/>
              </w:rPr>
            </w:pPr>
            <w:r w:rsidRPr="0087141B">
              <w:rPr>
                <w:rFonts w:ascii="Arial" w:hAnsi="Arial" w:cs="Arial"/>
                <w:b/>
                <w:bCs/>
                <w:sz w:val="21"/>
                <w:szCs w:val="21"/>
              </w:rPr>
              <w:t>Vaca 1</w:t>
            </w:r>
          </w:p>
        </w:tc>
        <w:tc>
          <w:tcPr>
            <w:tcW w:w="1949" w:type="dxa"/>
            <w:tcBorders>
              <w:bottom w:val="single" w:sz="4" w:space="0" w:color="auto"/>
            </w:tcBorders>
          </w:tcPr>
          <w:p w14:paraId="29F5D69D" w14:textId="37A0CF8E" w:rsidR="00A14516" w:rsidRPr="0087141B" w:rsidRDefault="00057EAE" w:rsidP="00057EAE">
            <w:pPr>
              <w:spacing w:line="360" w:lineRule="auto"/>
              <w:ind w:left="38" w:hanging="19"/>
              <w:jc w:val="center"/>
              <w:rPr>
                <w:rFonts w:ascii="Arial" w:hAnsi="Arial" w:cs="Arial"/>
                <w:b/>
                <w:bCs/>
                <w:sz w:val="21"/>
                <w:szCs w:val="21"/>
              </w:rPr>
            </w:pPr>
            <w:r w:rsidRPr="0087141B">
              <w:rPr>
                <w:rFonts w:ascii="Arial" w:hAnsi="Arial" w:cs="Arial"/>
                <w:b/>
                <w:bCs/>
                <w:sz w:val="21"/>
                <w:szCs w:val="21"/>
              </w:rPr>
              <w:t>Vaca 2</w:t>
            </w:r>
          </w:p>
        </w:tc>
        <w:tc>
          <w:tcPr>
            <w:tcW w:w="1950" w:type="dxa"/>
            <w:tcBorders>
              <w:bottom w:val="single" w:sz="4" w:space="0" w:color="auto"/>
            </w:tcBorders>
          </w:tcPr>
          <w:p w14:paraId="5736FF07" w14:textId="77777777" w:rsidR="00A14516" w:rsidRPr="0087141B" w:rsidRDefault="00A14516" w:rsidP="00057EAE">
            <w:pPr>
              <w:spacing w:line="360" w:lineRule="auto"/>
              <w:ind w:firstLine="0"/>
              <w:jc w:val="center"/>
              <w:rPr>
                <w:rFonts w:ascii="Arial" w:hAnsi="Arial" w:cs="Arial"/>
                <w:b/>
                <w:bCs/>
                <w:sz w:val="21"/>
                <w:szCs w:val="21"/>
              </w:rPr>
            </w:pPr>
            <w:r w:rsidRPr="0087141B">
              <w:rPr>
                <w:rFonts w:ascii="Arial" w:hAnsi="Arial" w:cs="Arial"/>
                <w:b/>
                <w:bCs/>
                <w:sz w:val="21"/>
                <w:szCs w:val="21"/>
              </w:rPr>
              <w:t>TOTAL</w:t>
            </w:r>
          </w:p>
        </w:tc>
      </w:tr>
      <w:tr w:rsidR="00A14516" w:rsidRPr="0087141B" w14:paraId="2E380A7A" w14:textId="77777777" w:rsidTr="0087141B">
        <w:trPr>
          <w:trHeight w:val="281"/>
        </w:trPr>
        <w:tc>
          <w:tcPr>
            <w:tcW w:w="1949" w:type="dxa"/>
            <w:tcBorders>
              <w:bottom w:val="nil"/>
            </w:tcBorders>
          </w:tcPr>
          <w:p w14:paraId="58215F37" w14:textId="77777777" w:rsidR="00A14516" w:rsidRPr="0087141B" w:rsidRDefault="00A14516" w:rsidP="00057EAE">
            <w:pPr>
              <w:spacing w:line="360" w:lineRule="auto"/>
              <w:ind w:firstLine="32"/>
              <w:jc w:val="center"/>
              <w:rPr>
                <w:rFonts w:ascii="Arial" w:hAnsi="Arial" w:cs="Arial"/>
                <w:sz w:val="21"/>
                <w:szCs w:val="21"/>
              </w:rPr>
            </w:pPr>
            <w:r w:rsidRPr="0087141B">
              <w:rPr>
                <w:rFonts w:ascii="Arial" w:hAnsi="Arial" w:cs="Arial"/>
                <w:sz w:val="21"/>
                <w:szCs w:val="21"/>
              </w:rPr>
              <w:t>1ª OPU</w:t>
            </w:r>
          </w:p>
        </w:tc>
        <w:tc>
          <w:tcPr>
            <w:tcW w:w="1949" w:type="dxa"/>
            <w:tcBorders>
              <w:bottom w:val="nil"/>
            </w:tcBorders>
          </w:tcPr>
          <w:p w14:paraId="134EAFCD" w14:textId="77777777" w:rsidR="00A14516" w:rsidRPr="0087141B" w:rsidRDefault="00A14516" w:rsidP="00057EAE">
            <w:pPr>
              <w:spacing w:line="360" w:lineRule="auto"/>
              <w:ind w:right="-121" w:firstLine="0"/>
              <w:jc w:val="center"/>
              <w:rPr>
                <w:rFonts w:ascii="Arial" w:hAnsi="Arial" w:cs="Arial"/>
                <w:sz w:val="21"/>
                <w:szCs w:val="21"/>
              </w:rPr>
            </w:pPr>
            <w:r w:rsidRPr="0087141B">
              <w:rPr>
                <w:rFonts w:ascii="Arial" w:hAnsi="Arial" w:cs="Arial"/>
                <w:sz w:val="21"/>
                <w:szCs w:val="21"/>
              </w:rPr>
              <w:t>34</w:t>
            </w:r>
          </w:p>
        </w:tc>
        <w:tc>
          <w:tcPr>
            <w:tcW w:w="1949" w:type="dxa"/>
            <w:tcBorders>
              <w:bottom w:val="nil"/>
            </w:tcBorders>
          </w:tcPr>
          <w:p w14:paraId="4CBB17C0" w14:textId="77777777" w:rsidR="00A14516" w:rsidRPr="0087141B" w:rsidRDefault="00A14516" w:rsidP="00057EAE">
            <w:pPr>
              <w:spacing w:line="360" w:lineRule="auto"/>
              <w:ind w:left="38" w:right="85" w:firstLine="0"/>
              <w:jc w:val="center"/>
              <w:rPr>
                <w:rFonts w:ascii="Arial" w:hAnsi="Arial" w:cs="Arial"/>
                <w:sz w:val="21"/>
                <w:szCs w:val="21"/>
              </w:rPr>
            </w:pPr>
            <w:r w:rsidRPr="0087141B">
              <w:rPr>
                <w:rFonts w:ascii="Arial" w:hAnsi="Arial" w:cs="Arial"/>
                <w:sz w:val="21"/>
                <w:szCs w:val="21"/>
              </w:rPr>
              <w:t>1</w:t>
            </w:r>
          </w:p>
        </w:tc>
        <w:tc>
          <w:tcPr>
            <w:tcW w:w="1950" w:type="dxa"/>
            <w:tcBorders>
              <w:bottom w:val="nil"/>
            </w:tcBorders>
          </w:tcPr>
          <w:p w14:paraId="408AF725" w14:textId="77777777" w:rsidR="00A14516" w:rsidRPr="0087141B" w:rsidRDefault="00A14516" w:rsidP="00057EAE">
            <w:pPr>
              <w:spacing w:line="360" w:lineRule="auto"/>
              <w:ind w:firstLine="0"/>
              <w:jc w:val="center"/>
              <w:rPr>
                <w:rFonts w:ascii="Arial" w:hAnsi="Arial" w:cs="Arial"/>
                <w:sz w:val="21"/>
                <w:szCs w:val="21"/>
              </w:rPr>
            </w:pPr>
            <w:r w:rsidRPr="0087141B">
              <w:rPr>
                <w:rFonts w:ascii="Arial" w:hAnsi="Arial" w:cs="Arial"/>
                <w:sz w:val="21"/>
                <w:szCs w:val="21"/>
              </w:rPr>
              <w:t>35</w:t>
            </w:r>
          </w:p>
        </w:tc>
      </w:tr>
      <w:tr w:rsidR="00A14516" w:rsidRPr="0087141B" w14:paraId="4BB8A9E3" w14:textId="77777777" w:rsidTr="0087141B">
        <w:trPr>
          <w:trHeight w:val="281"/>
        </w:trPr>
        <w:tc>
          <w:tcPr>
            <w:tcW w:w="1949" w:type="dxa"/>
            <w:tcBorders>
              <w:top w:val="nil"/>
              <w:bottom w:val="nil"/>
            </w:tcBorders>
          </w:tcPr>
          <w:p w14:paraId="36F6C176" w14:textId="77777777" w:rsidR="00A14516" w:rsidRPr="0087141B" w:rsidRDefault="00A14516" w:rsidP="00057EAE">
            <w:pPr>
              <w:spacing w:line="360" w:lineRule="auto"/>
              <w:ind w:firstLine="32"/>
              <w:jc w:val="center"/>
              <w:rPr>
                <w:rFonts w:ascii="Arial" w:hAnsi="Arial" w:cs="Arial"/>
                <w:sz w:val="21"/>
                <w:szCs w:val="21"/>
              </w:rPr>
            </w:pPr>
            <w:r w:rsidRPr="0087141B">
              <w:rPr>
                <w:rFonts w:ascii="Arial" w:hAnsi="Arial" w:cs="Arial"/>
                <w:sz w:val="21"/>
                <w:szCs w:val="21"/>
              </w:rPr>
              <w:t>2ª OPU</w:t>
            </w:r>
          </w:p>
        </w:tc>
        <w:tc>
          <w:tcPr>
            <w:tcW w:w="1949" w:type="dxa"/>
            <w:tcBorders>
              <w:top w:val="nil"/>
              <w:bottom w:val="nil"/>
            </w:tcBorders>
          </w:tcPr>
          <w:p w14:paraId="3368AF39" w14:textId="77777777" w:rsidR="00A14516" w:rsidRPr="0087141B" w:rsidRDefault="00A14516" w:rsidP="00057EAE">
            <w:pPr>
              <w:spacing w:line="360" w:lineRule="auto"/>
              <w:ind w:right="-121" w:firstLine="0"/>
              <w:jc w:val="center"/>
              <w:rPr>
                <w:rFonts w:ascii="Arial" w:hAnsi="Arial" w:cs="Arial"/>
                <w:sz w:val="21"/>
                <w:szCs w:val="21"/>
              </w:rPr>
            </w:pPr>
            <w:r w:rsidRPr="0087141B">
              <w:rPr>
                <w:rFonts w:ascii="Arial" w:hAnsi="Arial" w:cs="Arial"/>
                <w:sz w:val="21"/>
                <w:szCs w:val="21"/>
              </w:rPr>
              <w:t>11</w:t>
            </w:r>
          </w:p>
        </w:tc>
        <w:tc>
          <w:tcPr>
            <w:tcW w:w="1949" w:type="dxa"/>
            <w:tcBorders>
              <w:top w:val="nil"/>
              <w:bottom w:val="nil"/>
            </w:tcBorders>
          </w:tcPr>
          <w:p w14:paraId="5216F200" w14:textId="77777777" w:rsidR="00A14516" w:rsidRPr="0087141B" w:rsidRDefault="00A14516" w:rsidP="00057EAE">
            <w:pPr>
              <w:spacing w:line="360" w:lineRule="auto"/>
              <w:ind w:left="38" w:right="85" w:firstLine="0"/>
              <w:jc w:val="center"/>
              <w:rPr>
                <w:rFonts w:ascii="Arial" w:hAnsi="Arial" w:cs="Arial"/>
                <w:sz w:val="21"/>
                <w:szCs w:val="21"/>
              </w:rPr>
            </w:pPr>
            <w:r w:rsidRPr="0087141B">
              <w:rPr>
                <w:rFonts w:ascii="Arial" w:hAnsi="Arial" w:cs="Arial"/>
                <w:sz w:val="21"/>
                <w:szCs w:val="21"/>
              </w:rPr>
              <w:t>4</w:t>
            </w:r>
          </w:p>
        </w:tc>
        <w:tc>
          <w:tcPr>
            <w:tcW w:w="1950" w:type="dxa"/>
            <w:tcBorders>
              <w:top w:val="nil"/>
              <w:bottom w:val="nil"/>
            </w:tcBorders>
          </w:tcPr>
          <w:p w14:paraId="554ED11A" w14:textId="77777777" w:rsidR="00A14516" w:rsidRPr="0087141B" w:rsidRDefault="00A14516" w:rsidP="00057EAE">
            <w:pPr>
              <w:spacing w:line="360" w:lineRule="auto"/>
              <w:ind w:firstLine="0"/>
              <w:jc w:val="center"/>
              <w:rPr>
                <w:rFonts w:ascii="Arial" w:hAnsi="Arial" w:cs="Arial"/>
                <w:sz w:val="21"/>
                <w:szCs w:val="21"/>
              </w:rPr>
            </w:pPr>
            <w:r w:rsidRPr="0087141B">
              <w:rPr>
                <w:rFonts w:ascii="Arial" w:hAnsi="Arial" w:cs="Arial"/>
                <w:sz w:val="21"/>
                <w:szCs w:val="21"/>
              </w:rPr>
              <w:t>15</w:t>
            </w:r>
          </w:p>
        </w:tc>
      </w:tr>
      <w:tr w:rsidR="00A14516" w:rsidRPr="0087141B" w14:paraId="2BAEB395" w14:textId="77777777" w:rsidTr="0087141B">
        <w:trPr>
          <w:trHeight w:val="281"/>
        </w:trPr>
        <w:tc>
          <w:tcPr>
            <w:tcW w:w="1949" w:type="dxa"/>
            <w:tcBorders>
              <w:top w:val="nil"/>
              <w:bottom w:val="nil"/>
            </w:tcBorders>
          </w:tcPr>
          <w:p w14:paraId="065A4255" w14:textId="77777777" w:rsidR="00A14516" w:rsidRPr="0087141B" w:rsidRDefault="00A14516" w:rsidP="00057EAE">
            <w:pPr>
              <w:spacing w:line="360" w:lineRule="auto"/>
              <w:ind w:firstLine="32"/>
              <w:jc w:val="center"/>
              <w:rPr>
                <w:rFonts w:ascii="Arial" w:hAnsi="Arial" w:cs="Arial"/>
                <w:sz w:val="21"/>
                <w:szCs w:val="21"/>
              </w:rPr>
            </w:pPr>
            <w:r w:rsidRPr="0087141B">
              <w:rPr>
                <w:rFonts w:ascii="Arial" w:hAnsi="Arial" w:cs="Arial"/>
                <w:sz w:val="21"/>
                <w:szCs w:val="21"/>
              </w:rPr>
              <w:t>3ª OPU</w:t>
            </w:r>
          </w:p>
        </w:tc>
        <w:tc>
          <w:tcPr>
            <w:tcW w:w="1949" w:type="dxa"/>
            <w:tcBorders>
              <w:top w:val="nil"/>
              <w:bottom w:val="nil"/>
            </w:tcBorders>
          </w:tcPr>
          <w:p w14:paraId="4FAF7AB0" w14:textId="77777777" w:rsidR="00A14516" w:rsidRPr="0087141B" w:rsidRDefault="00A14516" w:rsidP="00057EAE">
            <w:pPr>
              <w:spacing w:line="360" w:lineRule="auto"/>
              <w:ind w:right="-121" w:firstLine="0"/>
              <w:jc w:val="center"/>
              <w:rPr>
                <w:rFonts w:ascii="Arial" w:hAnsi="Arial" w:cs="Arial"/>
                <w:sz w:val="21"/>
                <w:szCs w:val="21"/>
              </w:rPr>
            </w:pPr>
            <w:r w:rsidRPr="0087141B">
              <w:rPr>
                <w:rFonts w:ascii="Arial" w:hAnsi="Arial" w:cs="Arial"/>
                <w:sz w:val="21"/>
                <w:szCs w:val="21"/>
              </w:rPr>
              <w:t>28</w:t>
            </w:r>
          </w:p>
        </w:tc>
        <w:tc>
          <w:tcPr>
            <w:tcW w:w="1949" w:type="dxa"/>
            <w:tcBorders>
              <w:top w:val="nil"/>
              <w:bottom w:val="nil"/>
            </w:tcBorders>
          </w:tcPr>
          <w:p w14:paraId="1A029A8A" w14:textId="77777777" w:rsidR="00A14516" w:rsidRPr="0087141B" w:rsidRDefault="00A14516" w:rsidP="00057EAE">
            <w:pPr>
              <w:spacing w:line="360" w:lineRule="auto"/>
              <w:ind w:left="38" w:right="85" w:firstLine="0"/>
              <w:jc w:val="center"/>
              <w:rPr>
                <w:rFonts w:ascii="Arial" w:hAnsi="Arial" w:cs="Arial"/>
                <w:sz w:val="21"/>
                <w:szCs w:val="21"/>
              </w:rPr>
            </w:pPr>
            <w:r w:rsidRPr="0087141B">
              <w:rPr>
                <w:rFonts w:ascii="Arial" w:hAnsi="Arial" w:cs="Arial"/>
                <w:sz w:val="21"/>
                <w:szCs w:val="21"/>
              </w:rPr>
              <w:t>5</w:t>
            </w:r>
          </w:p>
        </w:tc>
        <w:tc>
          <w:tcPr>
            <w:tcW w:w="1950" w:type="dxa"/>
            <w:tcBorders>
              <w:top w:val="nil"/>
              <w:bottom w:val="nil"/>
            </w:tcBorders>
          </w:tcPr>
          <w:p w14:paraId="70EF697C" w14:textId="77777777" w:rsidR="00A14516" w:rsidRPr="0087141B" w:rsidRDefault="00A14516" w:rsidP="00057EAE">
            <w:pPr>
              <w:spacing w:line="360" w:lineRule="auto"/>
              <w:ind w:firstLine="0"/>
              <w:jc w:val="center"/>
              <w:rPr>
                <w:rFonts w:ascii="Arial" w:hAnsi="Arial" w:cs="Arial"/>
                <w:sz w:val="21"/>
                <w:szCs w:val="21"/>
              </w:rPr>
            </w:pPr>
            <w:r w:rsidRPr="0087141B">
              <w:rPr>
                <w:rFonts w:ascii="Arial" w:hAnsi="Arial" w:cs="Arial"/>
                <w:sz w:val="21"/>
                <w:szCs w:val="21"/>
              </w:rPr>
              <w:t>33</w:t>
            </w:r>
          </w:p>
        </w:tc>
      </w:tr>
      <w:tr w:rsidR="00A14516" w:rsidRPr="0087141B" w14:paraId="5819D9DB" w14:textId="77777777" w:rsidTr="0087141B">
        <w:trPr>
          <w:trHeight w:val="281"/>
        </w:trPr>
        <w:tc>
          <w:tcPr>
            <w:tcW w:w="1949" w:type="dxa"/>
            <w:tcBorders>
              <w:top w:val="nil"/>
              <w:bottom w:val="nil"/>
            </w:tcBorders>
          </w:tcPr>
          <w:p w14:paraId="682C2694" w14:textId="77777777" w:rsidR="00A14516" w:rsidRPr="0087141B" w:rsidRDefault="00A14516" w:rsidP="00057EAE">
            <w:pPr>
              <w:spacing w:line="360" w:lineRule="auto"/>
              <w:ind w:firstLine="32"/>
              <w:jc w:val="center"/>
              <w:rPr>
                <w:rFonts w:ascii="Arial" w:hAnsi="Arial" w:cs="Arial"/>
                <w:sz w:val="21"/>
                <w:szCs w:val="21"/>
              </w:rPr>
            </w:pPr>
            <w:r w:rsidRPr="0087141B">
              <w:rPr>
                <w:rFonts w:ascii="Arial" w:hAnsi="Arial" w:cs="Arial"/>
                <w:sz w:val="21"/>
                <w:szCs w:val="21"/>
              </w:rPr>
              <w:t>4ª OPU</w:t>
            </w:r>
          </w:p>
        </w:tc>
        <w:tc>
          <w:tcPr>
            <w:tcW w:w="1949" w:type="dxa"/>
            <w:tcBorders>
              <w:top w:val="nil"/>
              <w:bottom w:val="nil"/>
            </w:tcBorders>
          </w:tcPr>
          <w:p w14:paraId="00D0F89A" w14:textId="77777777" w:rsidR="00A14516" w:rsidRPr="0087141B" w:rsidRDefault="00A14516" w:rsidP="00057EAE">
            <w:pPr>
              <w:spacing w:line="360" w:lineRule="auto"/>
              <w:ind w:right="-121" w:firstLine="0"/>
              <w:jc w:val="center"/>
              <w:rPr>
                <w:rFonts w:ascii="Arial" w:hAnsi="Arial" w:cs="Arial"/>
                <w:sz w:val="21"/>
                <w:szCs w:val="21"/>
              </w:rPr>
            </w:pPr>
            <w:r w:rsidRPr="0087141B">
              <w:rPr>
                <w:rFonts w:ascii="Arial" w:hAnsi="Arial" w:cs="Arial"/>
                <w:sz w:val="21"/>
                <w:szCs w:val="21"/>
              </w:rPr>
              <w:t>8</w:t>
            </w:r>
          </w:p>
        </w:tc>
        <w:tc>
          <w:tcPr>
            <w:tcW w:w="1949" w:type="dxa"/>
            <w:tcBorders>
              <w:top w:val="nil"/>
              <w:bottom w:val="nil"/>
            </w:tcBorders>
          </w:tcPr>
          <w:p w14:paraId="6BDDD095" w14:textId="77777777" w:rsidR="00A14516" w:rsidRPr="0087141B" w:rsidRDefault="00A14516" w:rsidP="00057EAE">
            <w:pPr>
              <w:spacing w:line="360" w:lineRule="auto"/>
              <w:ind w:left="38" w:right="85" w:firstLine="0"/>
              <w:jc w:val="center"/>
              <w:rPr>
                <w:rFonts w:ascii="Arial" w:hAnsi="Arial" w:cs="Arial"/>
                <w:sz w:val="21"/>
                <w:szCs w:val="21"/>
              </w:rPr>
            </w:pPr>
            <w:r w:rsidRPr="0087141B">
              <w:rPr>
                <w:rFonts w:ascii="Arial" w:hAnsi="Arial" w:cs="Arial"/>
                <w:sz w:val="21"/>
                <w:szCs w:val="21"/>
              </w:rPr>
              <w:t>3</w:t>
            </w:r>
          </w:p>
        </w:tc>
        <w:tc>
          <w:tcPr>
            <w:tcW w:w="1950" w:type="dxa"/>
            <w:tcBorders>
              <w:top w:val="nil"/>
              <w:bottom w:val="nil"/>
            </w:tcBorders>
          </w:tcPr>
          <w:p w14:paraId="3797DD84" w14:textId="77777777" w:rsidR="00A14516" w:rsidRPr="0087141B" w:rsidRDefault="00A14516" w:rsidP="00057EAE">
            <w:pPr>
              <w:spacing w:line="360" w:lineRule="auto"/>
              <w:ind w:firstLine="0"/>
              <w:jc w:val="center"/>
              <w:rPr>
                <w:rFonts w:ascii="Arial" w:hAnsi="Arial" w:cs="Arial"/>
                <w:sz w:val="21"/>
                <w:szCs w:val="21"/>
              </w:rPr>
            </w:pPr>
            <w:r w:rsidRPr="0087141B">
              <w:rPr>
                <w:rFonts w:ascii="Arial" w:hAnsi="Arial" w:cs="Arial"/>
                <w:sz w:val="21"/>
                <w:szCs w:val="21"/>
              </w:rPr>
              <w:t>11</w:t>
            </w:r>
          </w:p>
        </w:tc>
      </w:tr>
      <w:tr w:rsidR="00A14516" w:rsidRPr="0087141B" w14:paraId="1AC39FEC" w14:textId="77777777" w:rsidTr="0087141B">
        <w:trPr>
          <w:trHeight w:val="281"/>
        </w:trPr>
        <w:tc>
          <w:tcPr>
            <w:tcW w:w="1949" w:type="dxa"/>
            <w:tcBorders>
              <w:top w:val="nil"/>
            </w:tcBorders>
          </w:tcPr>
          <w:p w14:paraId="72C79CA5" w14:textId="77777777" w:rsidR="00A14516" w:rsidRPr="0087141B" w:rsidRDefault="00A14516" w:rsidP="00057EAE">
            <w:pPr>
              <w:spacing w:line="360" w:lineRule="auto"/>
              <w:ind w:firstLine="32"/>
              <w:jc w:val="center"/>
              <w:rPr>
                <w:rFonts w:ascii="Arial" w:hAnsi="Arial" w:cs="Arial"/>
                <w:sz w:val="21"/>
                <w:szCs w:val="21"/>
              </w:rPr>
            </w:pPr>
            <w:r w:rsidRPr="0087141B">
              <w:rPr>
                <w:rFonts w:ascii="Arial" w:hAnsi="Arial" w:cs="Arial"/>
                <w:sz w:val="21"/>
                <w:szCs w:val="21"/>
              </w:rPr>
              <w:t>TOTAL</w:t>
            </w:r>
          </w:p>
        </w:tc>
        <w:tc>
          <w:tcPr>
            <w:tcW w:w="1949" w:type="dxa"/>
            <w:tcBorders>
              <w:top w:val="nil"/>
            </w:tcBorders>
          </w:tcPr>
          <w:p w14:paraId="6ED149F8" w14:textId="77777777" w:rsidR="00A14516" w:rsidRPr="0087141B" w:rsidRDefault="00A14516" w:rsidP="00057EAE">
            <w:pPr>
              <w:spacing w:line="360" w:lineRule="auto"/>
              <w:ind w:right="-121" w:firstLine="0"/>
              <w:jc w:val="center"/>
              <w:rPr>
                <w:rFonts w:ascii="Arial" w:hAnsi="Arial" w:cs="Arial"/>
                <w:sz w:val="21"/>
                <w:szCs w:val="21"/>
              </w:rPr>
            </w:pPr>
            <w:r w:rsidRPr="0087141B">
              <w:rPr>
                <w:rFonts w:ascii="Arial" w:hAnsi="Arial" w:cs="Arial"/>
                <w:sz w:val="21"/>
                <w:szCs w:val="21"/>
              </w:rPr>
              <w:t>81</w:t>
            </w:r>
          </w:p>
        </w:tc>
        <w:tc>
          <w:tcPr>
            <w:tcW w:w="1949" w:type="dxa"/>
            <w:tcBorders>
              <w:top w:val="nil"/>
            </w:tcBorders>
          </w:tcPr>
          <w:p w14:paraId="6E0F9BD0" w14:textId="77777777" w:rsidR="00A14516" w:rsidRPr="0087141B" w:rsidRDefault="00A14516" w:rsidP="00057EAE">
            <w:pPr>
              <w:spacing w:line="360" w:lineRule="auto"/>
              <w:ind w:left="38" w:right="85" w:firstLine="0"/>
              <w:jc w:val="center"/>
              <w:rPr>
                <w:rFonts w:ascii="Arial" w:hAnsi="Arial" w:cs="Arial"/>
                <w:sz w:val="21"/>
                <w:szCs w:val="21"/>
              </w:rPr>
            </w:pPr>
            <w:r w:rsidRPr="0087141B">
              <w:rPr>
                <w:rFonts w:ascii="Arial" w:hAnsi="Arial" w:cs="Arial"/>
                <w:sz w:val="21"/>
                <w:szCs w:val="21"/>
              </w:rPr>
              <w:t>13</w:t>
            </w:r>
          </w:p>
        </w:tc>
        <w:tc>
          <w:tcPr>
            <w:tcW w:w="1950" w:type="dxa"/>
            <w:tcBorders>
              <w:top w:val="nil"/>
            </w:tcBorders>
          </w:tcPr>
          <w:p w14:paraId="67D969FB" w14:textId="77777777" w:rsidR="00A14516" w:rsidRPr="0087141B" w:rsidRDefault="00A14516" w:rsidP="00057EAE">
            <w:pPr>
              <w:spacing w:line="360" w:lineRule="auto"/>
              <w:ind w:firstLine="0"/>
              <w:jc w:val="center"/>
              <w:rPr>
                <w:rFonts w:ascii="Arial" w:hAnsi="Arial" w:cs="Arial"/>
                <w:sz w:val="21"/>
                <w:szCs w:val="21"/>
              </w:rPr>
            </w:pPr>
            <w:r w:rsidRPr="0087141B">
              <w:rPr>
                <w:rFonts w:ascii="Arial" w:hAnsi="Arial" w:cs="Arial"/>
                <w:sz w:val="21"/>
                <w:szCs w:val="21"/>
              </w:rPr>
              <w:t>94</w:t>
            </w:r>
          </w:p>
        </w:tc>
      </w:tr>
    </w:tbl>
    <w:p w14:paraId="19695299" w14:textId="72EE5071" w:rsidR="00A14516" w:rsidRDefault="00A14516">
      <w:pPr>
        <w:rPr>
          <w:rFonts w:cs="Arial"/>
          <w:i/>
          <w:iCs/>
          <w:szCs w:val="24"/>
        </w:rPr>
      </w:pPr>
      <w:r>
        <w:rPr>
          <w:rFonts w:cs="Arial"/>
          <w:i/>
          <w:iCs/>
          <w:szCs w:val="24"/>
        </w:rPr>
        <w:br w:type="page"/>
      </w:r>
    </w:p>
    <w:p w14:paraId="2CB2FBC6" w14:textId="2E2EDC38" w:rsidR="00A14516" w:rsidRDefault="00A14516" w:rsidP="00A14516">
      <w:pPr>
        <w:spacing w:after="0"/>
        <w:ind w:firstLine="0"/>
        <w:jc w:val="left"/>
        <w:rPr>
          <w:rFonts w:cs="Arial"/>
          <w:szCs w:val="24"/>
        </w:rPr>
      </w:pPr>
      <w:r w:rsidRPr="00A14516">
        <w:rPr>
          <w:rFonts w:cs="Arial"/>
          <w:b/>
          <w:bCs/>
          <w:szCs w:val="24"/>
        </w:rPr>
        <w:lastRenderedPageBreak/>
        <w:t>Tabla 4.</w:t>
      </w:r>
      <w:r w:rsidRPr="00A14516">
        <w:rPr>
          <w:rFonts w:cs="Arial"/>
          <w:szCs w:val="24"/>
        </w:rPr>
        <w:t xml:space="preserve"> Ovocitos vitrificados por hembra donante.</w:t>
      </w:r>
    </w:p>
    <w:p w14:paraId="18274077" w14:textId="77777777" w:rsidR="00AF670B" w:rsidRPr="00A14516" w:rsidRDefault="00AF670B" w:rsidP="00A14516">
      <w:pPr>
        <w:spacing w:after="0"/>
        <w:ind w:firstLine="0"/>
        <w:jc w:val="left"/>
        <w:rPr>
          <w:rFonts w:cs="Arial"/>
        </w:rPr>
      </w:pPr>
    </w:p>
    <w:tbl>
      <w:tblPr>
        <w:tblStyle w:val="Tablaconcuadrcula"/>
        <w:tblW w:w="0" w:type="auto"/>
        <w:jc w:val="center"/>
        <w:tblBorders>
          <w:left w:val="none" w:sz="0" w:space="0" w:color="auto"/>
          <w:right w:val="none" w:sz="0" w:space="0" w:color="auto"/>
          <w:insideV w:val="none" w:sz="0" w:space="0" w:color="auto"/>
        </w:tblBorders>
        <w:tblLook w:val="04A0" w:firstRow="1" w:lastRow="0" w:firstColumn="1" w:lastColumn="0" w:noHBand="0" w:noVBand="1"/>
      </w:tblPr>
      <w:tblGrid>
        <w:gridCol w:w="3402"/>
        <w:gridCol w:w="1839"/>
        <w:gridCol w:w="1631"/>
        <w:gridCol w:w="1632"/>
      </w:tblGrid>
      <w:tr w:rsidR="00A14516" w:rsidRPr="00DA1F52" w14:paraId="25F89B28" w14:textId="77777777" w:rsidTr="0087141B">
        <w:trPr>
          <w:jc w:val="center"/>
        </w:trPr>
        <w:tc>
          <w:tcPr>
            <w:tcW w:w="3402" w:type="dxa"/>
            <w:tcBorders>
              <w:bottom w:val="single" w:sz="4" w:space="0" w:color="auto"/>
            </w:tcBorders>
          </w:tcPr>
          <w:p w14:paraId="65C1F6B7" w14:textId="510D7586" w:rsidR="00A14516" w:rsidRPr="00DA1F52" w:rsidRDefault="00A14516" w:rsidP="00DA1F52">
            <w:pPr>
              <w:spacing w:line="360" w:lineRule="auto"/>
              <w:ind w:firstLine="0"/>
              <w:jc w:val="center"/>
              <w:rPr>
                <w:rFonts w:ascii="Arial" w:hAnsi="Arial" w:cs="Arial"/>
                <w:b/>
                <w:bCs/>
                <w:sz w:val="21"/>
                <w:szCs w:val="21"/>
              </w:rPr>
            </w:pPr>
            <w:r w:rsidRPr="00DA1F52">
              <w:rPr>
                <w:rFonts w:ascii="Arial" w:hAnsi="Arial" w:cs="Arial"/>
                <w:b/>
                <w:bCs/>
                <w:sz w:val="21"/>
                <w:szCs w:val="21"/>
              </w:rPr>
              <w:t>Ovocitos</w:t>
            </w:r>
            <w:r w:rsidR="00DA1F52" w:rsidRPr="00DA1F52">
              <w:rPr>
                <w:rFonts w:ascii="Arial" w:hAnsi="Arial" w:cs="Arial"/>
                <w:b/>
                <w:bCs/>
                <w:sz w:val="21"/>
                <w:szCs w:val="21"/>
              </w:rPr>
              <w:t xml:space="preserve"> </w:t>
            </w:r>
            <w:r w:rsidRPr="00DA1F52">
              <w:rPr>
                <w:rFonts w:ascii="Arial" w:hAnsi="Arial" w:cs="Arial"/>
                <w:b/>
                <w:bCs/>
                <w:sz w:val="21"/>
                <w:szCs w:val="21"/>
              </w:rPr>
              <w:t>vitrificados/vaca</w:t>
            </w:r>
          </w:p>
        </w:tc>
        <w:tc>
          <w:tcPr>
            <w:tcW w:w="1839" w:type="dxa"/>
            <w:tcBorders>
              <w:bottom w:val="single" w:sz="4" w:space="0" w:color="auto"/>
            </w:tcBorders>
          </w:tcPr>
          <w:p w14:paraId="5D22ADE9" w14:textId="106DC6B3" w:rsidR="00A14516" w:rsidRPr="00DA1F52" w:rsidRDefault="006D6D16" w:rsidP="00A14516">
            <w:pPr>
              <w:spacing w:line="360" w:lineRule="auto"/>
              <w:ind w:firstLine="0"/>
              <w:jc w:val="center"/>
              <w:rPr>
                <w:rFonts w:ascii="Arial" w:hAnsi="Arial" w:cs="Arial"/>
                <w:b/>
                <w:bCs/>
                <w:sz w:val="21"/>
                <w:szCs w:val="21"/>
              </w:rPr>
            </w:pPr>
            <w:r w:rsidRPr="00DA1F52">
              <w:rPr>
                <w:rFonts w:ascii="Arial" w:hAnsi="Arial" w:cs="Arial"/>
                <w:b/>
                <w:bCs/>
                <w:sz w:val="21"/>
                <w:szCs w:val="21"/>
              </w:rPr>
              <w:t>Vaca 1</w:t>
            </w:r>
          </w:p>
        </w:tc>
        <w:tc>
          <w:tcPr>
            <w:tcW w:w="1631" w:type="dxa"/>
            <w:tcBorders>
              <w:bottom w:val="single" w:sz="4" w:space="0" w:color="auto"/>
            </w:tcBorders>
          </w:tcPr>
          <w:p w14:paraId="16769EE9" w14:textId="5AB742D8" w:rsidR="00A14516" w:rsidRPr="00DA1F52" w:rsidRDefault="006D6D16" w:rsidP="00A14516">
            <w:pPr>
              <w:spacing w:line="360" w:lineRule="auto"/>
              <w:ind w:hanging="23"/>
              <w:jc w:val="center"/>
              <w:rPr>
                <w:rFonts w:ascii="Arial" w:hAnsi="Arial" w:cs="Arial"/>
                <w:b/>
                <w:bCs/>
                <w:sz w:val="21"/>
                <w:szCs w:val="21"/>
              </w:rPr>
            </w:pPr>
            <w:r w:rsidRPr="00DA1F52">
              <w:rPr>
                <w:rFonts w:ascii="Arial" w:hAnsi="Arial" w:cs="Arial"/>
                <w:b/>
                <w:bCs/>
                <w:sz w:val="21"/>
                <w:szCs w:val="21"/>
              </w:rPr>
              <w:t>Vaca 2</w:t>
            </w:r>
          </w:p>
        </w:tc>
        <w:tc>
          <w:tcPr>
            <w:tcW w:w="1632" w:type="dxa"/>
            <w:tcBorders>
              <w:bottom w:val="single" w:sz="4" w:space="0" w:color="auto"/>
            </w:tcBorders>
          </w:tcPr>
          <w:p w14:paraId="5FBB0D43" w14:textId="77777777" w:rsidR="00A14516" w:rsidRPr="00DA1F52" w:rsidRDefault="00A14516" w:rsidP="00A14516">
            <w:pPr>
              <w:spacing w:line="360" w:lineRule="auto"/>
              <w:ind w:firstLine="18"/>
              <w:jc w:val="center"/>
              <w:rPr>
                <w:rFonts w:ascii="Arial" w:hAnsi="Arial" w:cs="Arial"/>
                <w:b/>
                <w:bCs/>
                <w:sz w:val="21"/>
                <w:szCs w:val="21"/>
              </w:rPr>
            </w:pPr>
            <w:r w:rsidRPr="00DA1F52">
              <w:rPr>
                <w:rFonts w:ascii="Arial" w:hAnsi="Arial" w:cs="Arial"/>
                <w:b/>
                <w:bCs/>
                <w:sz w:val="21"/>
                <w:szCs w:val="21"/>
              </w:rPr>
              <w:t>TOTAL</w:t>
            </w:r>
          </w:p>
        </w:tc>
      </w:tr>
      <w:tr w:rsidR="00A14516" w:rsidRPr="00DA1F52" w14:paraId="786E321D" w14:textId="77777777" w:rsidTr="0087141B">
        <w:trPr>
          <w:jc w:val="center"/>
        </w:trPr>
        <w:tc>
          <w:tcPr>
            <w:tcW w:w="3402" w:type="dxa"/>
            <w:tcBorders>
              <w:bottom w:val="nil"/>
            </w:tcBorders>
          </w:tcPr>
          <w:p w14:paraId="4D6522E0" w14:textId="4FBDC7A6" w:rsidR="00A14516" w:rsidRPr="00DA1F52" w:rsidRDefault="00A14516" w:rsidP="00DA1F52">
            <w:pPr>
              <w:spacing w:line="360" w:lineRule="auto"/>
              <w:ind w:firstLine="0"/>
              <w:jc w:val="center"/>
              <w:rPr>
                <w:rFonts w:ascii="Arial" w:hAnsi="Arial" w:cs="Arial"/>
                <w:sz w:val="21"/>
                <w:szCs w:val="21"/>
              </w:rPr>
            </w:pPr>
            <w:proofErr w:type="spellStart"/>
            <w:r w:rsidRPr="00DA1F52">
              <w:rPr>
                <w:rFonts w:ascii="Arial" w:hAnsi="Arial" w:cs="Arial"/>
                <w:sz w:val="21"/>
                <w:szCs w:val="21"/>
              </w:rPr>
              <w:t>Nº</w:t>
            </w:r>
            <w:proofErr w:type="spellEnd"/>
            <w:r w:rsidRPr="00DA1F52">
              <w:rPr>
                <w:rFonts w:ascii="Arial" w:hAnsi="Arial" w:cs="Arial"/>
                <w:sz w:val="21"/>
                <w:szCs w:val="21"/>
              </w:rPr>
              <w:t xml:space="preserve"> ovocitos</w:t>
            </w:r>
            <w:r w:rsidR="00DA1F52" w:rsidRPr="00DA1F52">
              <w:rPr>
                <w:rFonts w:ascii="Arial" w:hAnsi="Arial" w:cs="Arial"/>
                <w:sz w:val="21"/>
                <w:szCs w:val="21"/>
              </w:rPr>
              <w:t xml:space="preserve"> </w:t>
            </w:r>
            <w:r w:rsidR="00693277" w:rsidRPr="00DA1F52">
              <w:rPr>
                <w:rFonts w:ascii="Arial" w:hAnsi="Arial" w:cs="Arial"/>
                <w:sz w:val="21"/>
                <w:szCs w:val="21"/>
              </w:rPr>
              <w:t>T</w:t>
            </w:r>
            <w:r w:rsidRPr="00DA1F52">
              <w:rPr>
                <w:rFonts w:ascii="Arial" w:hAnsi="Arial" w:cs="Arial"/>
                <w:sz w:val="21"/>
                <w:szCs w:val="21"/>
              </w:rPr>
              <w:t>otales</w:t>
            </w:r>
          </w:p>
        </w:tc>
        <w:tc>
          <w:tcPr>
            <w:tcW w:w="1839" w:type="dxa"/>
            <w:tcBorders>
              <w:bottom w:val="nil"/>
            </w:tcBorders>
          </w:tcPr>
          <w:p w14:paraId="3BF7C0F2" w14:textId="77777777" w:rsidR="00A14516" w:rsidRPr="00DA1F52" w:rsidRDefault="00A14516" w:rsidP="00A14516">
            <w:pPr>
              <w:spacing w:line="360" w:lineRule="auto"/>
              <w:ind w:firstLine="0"/>
              <w:jc w:val="center"/>
              <w:rPr>
                <w:rFonts w:ascii="Arial" w:hAnsi="Arial" w:cs="Arial"/>
                <w:sz w:val="21"/>
                <w:szCs w:val="21"/>
              </w:rPr>
            </w:pPr>
            <w:r w:rsidRPr="00DA1F52">
              <w:rPr>
                <w:rFonts w:ascii="Arial" w:hAnsi="Arial" w:cs="Arial"/>
                <w:sz w:val="21"/>
                <w:szCs w:val="21"/>
              </w:rPr>
              <w:t>52</w:t>
            </w:r>
          </w:p>
        </w:tc>
        <w:tc>
          <w:tcPr>
            <w:tcW w:w="1631" w:type="dxa"/>
            <w:tcBorders>
              <w:bottom w:val="nil"/>
            </w:tcBorders>
          </w:tcPr>
          <w:p w14:paraId="2AB1C807" w14:textId="77777777" w:rsidR="00A14516" w:rsidRPr="00DA1F52" w:rsidRDefault="00A14516" w:rsidP="00A14516">
            <w:pPr>
              <w:spacing w:line="360" w:lineRule="auto"/>
              <w:ind w:hanging="23"/>
              <w:jc w:val="center"/>
              <w:rPr>
                <w:rFonts w:ascii="Arial" w:hAnsi="Arial" w:cs="Arial"/>
                <w:sz w:val="21"/>
                <w:szCs w:val="21"/>
              </w:rPr>
            </w:pPr>
            <w:r w:rsidRPr="00DA1F52">
              <w:rPr>
                <w:rFonts w:ascii="Arial" w:hAnsi="Arial" w:cs="Arial"/>
                <w:sz w:val="21"/>
                <w:szCs w:val="21"/>
              </w:rPr>
              <w:t>7</w:t>
            </w:r>
          </w:p>
        </w:tc>
        <w:tc>
          <w:tcPr>
            <w:tcW w:w="1632" w:type="dxa"/>
            <w:tcBorders>
              <w:bottom w:val="nil"/>
            </w:tcBorders>
          </w:tcPr>
          <w:p w14:paraId="01536C4B" w14:textId="77777777" w:rsidR="00A14516" w:rsidRPr="00DA1F52" w:rsidRDefault="00A14516" w:rsidP="00A14516">
            <w:pPr>
              <w:spacing w:line="360" w:lineRule="auto"/>
              <w:ind w:firstLine="0"/>
              <w:jc w:val="center"/>
              <w:rPr>
                <w:rFonts w:ascii="Arial" w:hAnsi="Arial" w:cs="Arial"/>
                <w:sz w:val="21"/>
                <w:szCs w:val="21"/>
              </w:rPr>
            </w:pPr>
            <w:r w:rsidRPr="00DA1F52">
              <w:rPr>
                <w:rFonts w:ascii="Arial" w:hAnsi="Arial" w:cs="Arial"/>
                <w:sz w:val="21"/>
                <w:szCs w:val="21"/>
              </w:rPr>
              <w:t>59</w:t>
            </w:r>
          </w:p>
        </w:tc>
      </w:tr>
      <w:tr w:rsidR="00A14516" w:rsidRPr="00DA1F52" w14:paraId="7B9C48C3" w14:textId="77777777" w:rsidTr="0087141B">
        <w:trPr>
          <w:jc w:val="center"/>
        </w:trPr>
        <w:tc>
          <w:tcPr>
            <w:tcW w:w="3402" w:type="dxa"/>
            <w:tcBorders>
              <w:top w:val="nil"/>
              <w:bottom w:val="nil"/>
            </w:tcBorders>
          </w:tcPr>
          <w:p w14:paraId="36857D92" w14:textId="6AE217E0" w:rsidR="00A14516" w:rsidRPr="00DA1F52" w:rsidRDefault="00A14516" w:rsidP="00DA1F52">
            <w:pPr>
              <w:spacing w:line="360" w:lineRule="auto"/>
              <w:ind w:firstLine="0"/>
              <w:jc w:val="center"/>
              <w:rPr>
                <w:rFonts w:ascii="Arial" w:hAnsi="Arial" w:cs="Arial"/>
                <w:sz w:val="21"/>
                <w:szCs w:val="21"/>
              </w:rPr>
            </w:pPr>
            <w:r w:rsidRPr="00DA1F52">
              <w:rPr>
                <w:rFonts w:ascii="Arial" w:hAnsi="Arial" w:cs="Arial"/>
                <w:sz w:val="21"/>
                <w:szCs w:val="21"/>
              </w:rPr>
              <w:t>Media total</w:t>
            </w:r>
            <w:r w:rsidR="00DA1F52" w:rsidRPr="00DA1F52">
              <w:rPr>
                <w:rFonts w:ascii="Arial" w:hAnsi="Arial" w:cs="Arial"/>
                <w:sz w:val="21"/>
                <w:szCs w:val="21"/>
              </w:rPr>
              <w:t xml:space="preserve"> </w:t>
            </w:r>
            <w:r w:rsidRPr="00DA1F52">
              <w:rPr>
                <w:rFonts w:ascii="Arial" w:hAnsi="Arial" w:cs="Arial"/>
                <w:sz w:val="21"/>
                <w:szCs w:val="21"/>
              </w:rPr>
              <w:t>+ DS</w:t>
            </w:r>
          </w:p>
        </w:tc>
        <w:tc>
          <w:tcPr>
            <w:tcW w:w="1839" w:type="dxa"/>
            <w:tcBorders>
              <w:top w:val="nil"/>
              <w:bottom w:val="nil"/>
            </w:tcBorders>
          </w:tcPr>
          <w:p w14:paraId="3A2F12CC" w14:textId="6EFECB89" w:rsidR="00A14516" w:rsidRPr="00DA1F52" w:rsidRDefault="00A14516" w:rsidP="00DA1F52">
            <w:pPr>
              <w:spacing w:line="360" w:lineRule="auto"/>
              <w:ind w:firstLine="0"/>
              <w:jc w:val="center"/>
              <w:rPr>
                <w:rFonts w:ascii="Arial" w:hAnsi="Arial" w:cs="Arial"/>
                <w:sz w:val="21"/>
                <w:szCs w:val="21"/>
              </w:rPr>
            </w:pPr>
            <w:r w:rsidRPr="00DA1F52">
              <w:rPr>
                <w:rFonts w:ascii="Arial" w:hAnsi="Arial" w:cs="Arial"/>
                <w:sz w:val="21"/>
                <w:szCs w:val="21"/>
              </w:rPr>
              <w:t>13</w:t>
            </w:r>
            <w:r w:rsidR="006D6D16" w:rsidRPr="00DA1F52">
              <w:rPr>
                <w:rFonts w:ascii="Arial" w:hAnsi="Arial" w:cs="Arial"/>
                <w:sz w:val="21"/>
                <w:szCs w:val="21"/>
              </w:rPr>
              <w:t>.</w:t>
            </w:r>
            <w:r w:rsidR="00364FB8" w:rsidRPr="00DA1F52">
              <w:rPr>
                <w:rFonts w:ascii="Arial" w:hAnsi="Arial" w:cs="Arial"/>
                <w:sz w:val="21"/>
                <w:szCs w:val="21"/>
              </w:rPr>
              <w:t>00</w:t>
            </w:r>
            <w:r w:rsidR="00DA1F52">
              <w:rPr>
                <w:rFonts w:ascii="Arial" w:hAnsi="Arial" w:cs="Arial"/>
                <w:sz w:val="21"/>
                <w:szCs w:val="21"/>
              </w:rPr>
              <w:t xml:space="preserve"> </w:t>
            </w:r>
            <w:r w:rsidRPr="00DA1F52">
              <w:rPr>
                <w:rFonts w:ascii="Arial" w:hAnsi="Arial" w:cs="Arial"/>
                <w:sz w:val="21"/>
                <w:szCs w:val="21"/>
              </w:rPr>
              <w:t>± 11</w:t>
            </w:r>
            <w:r w:rsidR="006D6D16" w:rsidRPr="00DA1F52">
              <w:rPr>
                <w:rFonts w:ascii="Arial" w:hAnsi="Arial" w:cs="Arial"/>
                <w:sz w:val="21"/>
                <w:szCs w:val="21"/>
              </w:rPr>
              <w:t>.</w:t>
            </w:r>
            <w:r w:rsidRPr="00DA1F52">
              <w:rPr>
                <w:rFonts w:ascii="Arial" w:hAnsi="Arial" w:cs="Arial"/>
                <w:sz w:val="21"/>
                <w:szCs w:val="21"/>
              </w:rPr>
              <w:t>58</w:t>
            </w:r>
          </w:p>
        </w:tc>
        <w:tc>
          <w:tcPr>
            <w:tcW w:w="1631" w:type="dxa"/>
            <w:tcBorders>
              <w:top w:val="nil"/>
              <w:bottom w:val="nil"/>
            </w:tcBorders>
          </w:tcPr>
          <w:p w14:paraId="3AF0DDE6" w14:textId="49873927" w:rsidR="00A14516" w:rsidRPr="00DA1F52" w:rsidRDefault="00A14516" w:rsidP="00DA1F52">
            <w:pPr>
              <w:spacing w:line="360" w:lineRule="auto"/>
              <w:ind w:hanging="23"/>
              <w:jc w:val="center"/>
              <w:rPr>
                <w:rFonts w:ascii="Arial" w:hAnsi="Arial" w:cs="Arial"/>
                <w:sz w:val="21"/>
                <w:szCs w:val="21"/>
              </w:rPr>
            </w:pPr>
            <w:r w:rsidRPr="00DA1F52">
              <w:rPr>
                <w:rFonts w:ascii="Arial" w:hAnsi="Arial" w:cs="Arial"/>
                <w:sz w:val="21"/>
                <w:szCs w:val="21"/>
              </w:rPr>
              <w:t>1</w:t>
            </w:r>
            <w:r w:rsidR="006D6D16" w:rsidRPr="00DA1F52">
              <w:rPr>
                <w:rFonts w:ascii="Arial" w:hAnsi="Arial" w:cs="Arial"/>
                <w:sz w:val="21"/>
                <w:szCs w:val="21"/>
              </w:rPr>
              <w:t>.</w:t>
            </w:r>
            <w:r w:rsidRPr="00DA1F52">
              <w:rPr>
                <w:rFonts w:ascii="Arial" w:hAnsi="Arial" w:cs="Arial"/>
                <w:sz w:val="21"/>
                <w:szCs w:val="21"/>
              </w:rPr>
              <w:t>75</w:t>
            </w:r>
            <w:r w:rsidR="00DA1F52">
              <w:rPr>
                <w:rFonts w:ascii="Arial" w:hAnsi="Arial" w:cs="Arial"/>
                <w:sz w:val="21"/>
                <w:szCs w:val="21"/>
              </w:rPr>
              <w:t xml:space="preserve"> </w:t>
            </w:r>
            <w:r w:rsidRPr="00DA1F52">
              <w:rPr>
                <w:rFonts w:ascii="Arial" w:hAnsi="Arial" w:cs="Arial"/>
                <w:sz w:val="21"/>
                <w:szCs w:val="21"/>
              </w:rPr>
              <w:t>± 2</w:t>
            </w:r>
            <w:r w:rsidR="006D6D16" w:rsidRPr="00DA1F52">
              <w:rPr>
                <w:rFonts w:ascii="Arial" w:hAnsi="Arial" w:cs="Arial"/>
                <w:sz w:val="21"/>
                <w:szCs w:val="21"/>
              </w:rPr>
              <w:t>.</w:t>
            </w:r>
            <w:r w:rsidRPr="00DA1F52">
              <w:rPr>
                <w:rFonts w:ascii="Arial" w:hAnsi="Arial" w:cs="Arial"/>
                <w:sz w:val="21"/>
                <w:szCs w:val="21"/>
              </w:rPr>
              <w:t>06</w:t>
            </w:r>
          </w:p>
        </w:tc>
        <w:tc>
          <w:tcPr>
            <w:tcW w:w="1632" w:type="dxa"/>
            <w:tcBorders>
              <w:top w:val="nil"/>
              <w:bottom w:val="nil"/>
            </w:tcBorders>
          </w:tcPr>
          <w:p w14:paraId="457D8676" w14:textId="75062BC9" w:rsidR="00A14516" w:rsidRPr="00DA1F52" w:rsidRDefault="00A14516" w:rsidP="00DA1F52">
            <w:pPr>
              <w:spacing w:line="360" w:lineRule="auto"/>
              <w:ind w:firstLine="0"/>
              <w:jc w:val="center"/>
              <w:rPr>
                <w:rFonts w:ascii="Arial" w:hAnsi="Arial" w:cs="Arial"/>
                <w:sz w:val="21"/>
                <w:szCs w:val="21"/>
              </w:rPr>
            </w:pPr>
            <w:r w:rsidRPr="00DA1F52">
              <w:rPr>
                <w:rFonts w:ascii="Arial" w:hAnsi="Arial" w:cs="Arial"/>
                <w:sz w:val="21"/>
                <w:szCs w:val="21"/>
              </w:rPr>
              <w:t>14</w:t>
            </w:r>
            <w:r w:rsidR="006D6D16" w:rsidRPr="00DA1F52">
              <w:rPr>
                <w:rFonts w:ascii="Arial" w:hAnsi="Arial" w:cs="Arial"/>
                <w:sz w:val="21"/>
                <w:szCs w:val="21"/>
              </w:rPr>
              <w:t>.</w:t>
            </w:r>
            <w:r w:rsidRPr="00DA1F52">
              <w:rPr>
                <w:rFonts w:ascii="Arial" w:hAnsi="Arial" w:cs="Arial"/>
                <w:sz w:val="21"/>
                <w:szCs w:val="21"/>
              </w:rPr>
              <w:t>75</w:t>
            </w:r>
            <w:r w:rsidR="00DA1F52">
              <w:rPr>
                <w:rFonts w:ascii="Arial" w:hAnsi="Arial" w:cs="Arial"/>
                <w:sz w:val="21"/>
                <w:szCs w:val="21"/>
              </w:rPr>
              <w:t xml:space="preserve"> </w:t>
            </w:r>
            <w:r w:rsidRPr="00DA1F52">
              <w:rPr>
                <w:rFonts w:ascii="Arial" w:hAnsi="Arial" w:cs="Arial"/>
                <w:sz w:val="21"/>
                <w:szCs w:val="21"/>
              </w:rPr>
              <w:t>± 11</w:t>
            </w:r>
            <w:r w:rsidR="006D6D16" w:rsidRPr="00DA1F52">
              <w:rPr>
                <w:rFonts w:ascii="Arial" w:hAnsi="Arial" w:cs="Arial"/>
                <w:sz w:val="21"/>
                <w:szCs w:val="21"/>
              </w:rPr>
              <w:t>.</w:t>
            </w:r>
            <w:r w:rsidRPr="00DA1F52">
              <w:rPr>
                <w:rFonts w:ascii="Arial" w:hAnsi="Arial" w:cs="Arial"/>
                <w:sz w:val="21"/>
                <w:szCs w:val="21"/>
              </w:rPr>
              <w:t>38</w:t>
            </w:r>
          </w:p>
        </w:tc>
      </w:tr>
      <w:tr w:rsidR="00A14516" w:rsidRPr="00DA1F52" w14:paraId="54BED34D" w14:textId="77777777" w:rsidTr="0087141B">
        <w:trPr>
          <w:jc w:val="center"/>
        </w:trPr>
        <w:tc>
          <w:tcPr>
            <w:tcW w:w="3402" w:type="dxa"/>
            <w:tcBorders>
              <w:top w:val="nil"/>
              <w:bottom w:val="nil"/>
            </w:tcBorders>
          </w:tcPr>
          <w:p w14:paraId="35A05042" w14:textId="44CA1D5C" w:rsidR="00A14516" w:rsidRPr="00DA1F52" w:rsidRDefault="00A14516" w:rsidP="00DA1F52">
            <w:pPr>
              <w:spacing w:line="360" w:lineRule="auto"/>
              <w:ind w:firstLine="0"/>
              <w:jc w:val="center"/>
              <w:rPr>
                <w:rFonts w:ascii="Arial" w:hAnsi="Arial" w:cs="Arial"/>
                <w:sz w:val="21"/>
                <w:szCs w:val="21"/>
              </w:rPr>
            </w:pPr>
            <w:r w:rsidRPr="00DA1F52">
              <w:rPr>
                <w:rFonts w:ascii="Arial" w:hAnsi="Arial" w:cs="Arial"/>
                <w:sz w:val="21"/>
                <w:szCs w:val="21"/>
              </w:rPr>
              <w:t>% sobre total</w:t>
            </w:r>
            <w:r w:rsidR="00DA1F52" w:rsidRPr="00DA1F52">
              <w:rPr>
                <w:rFonts w:ascii="Arial" w:hAnsi="Arial" w:cs="Arial"/>
                <w:sz w:val="21"/>
                <w:szCs w:val="21"/>
              </w:rPr>
              <w:t xml:space="preserve"> </w:t>
            </w:r>
            <w:r w:rsidRPr="00DA1F52">
              <w:rPr>
                <w:rFonts w:ascii="Arial" w:hAnsi="Arial" w:cs="Arial"/>
                <w:sz w:val="21"/>
                <w:szCs w:val="21"/>
              </w:rPr>
              <w:t>ovocitos (94)</w:t>
            </w:r>
          </w:p>
        </w:tc>
        <w:tc>
          <w:tcPr>
            <w:tcW w:w="1839" w:type="dxa"/>
            <w:tcBorders>
              <w:top w:val="nil"/>
              <w:bottom w:val="nil"/>
            </w:tcBorders>
          </w:tcPr>
          <w:p w14:paraId="6233D1B6" w14:textId="34457735" w:rsidR="00A14516" w:rsidRPr="00DA1F52" w:rsidRDefault="00A14516" w:rsidP="00A14516">
            <w:pPr>
              <w:spacing w:line="360" w:lineRule="auto"/>
              <w:ind w:firstLine="0"/>
              <w:jc w:val="center"/>
              <w:rPr>
                <w:rFonts w:ascii="Arial" w:hAnsi="Arial" w:cs="Arial"/>
                <w:sz w:val="21"/>
                <w:szCs w:val="21"/>
              </w:rPr>
            </w:pPr>
            <w:r w:rsidRPr="00DA1F52">
              <w:rPr>
                <w:rFonts w:ascii="Arial" w:hAnsi="Arial" w:cs="Arial"/>
                <w:sz w:val="21"/>
                <w:szCs w:val="21"/>
              </w:rPr>
              <w:t>55</w:t>
            </w:r>
            <w:r w:rsidR="006D6D16" w:rsidRPr="00DA1F52">
              <w:rPr>
                <w:rFonts w:ascii="Arial" w:hAnsi="Arial" w:cs="Arial"/>
                <w:sz w:val="21"/>
                <w:szCs w:val="21"/>
              </w:rPr>
              <w:t>.</w:t>
            </w:r>
            <w:r w:rsidRPr="00DA1F52">
              <w:rPr>
                <w:rFonts w:ascii="Arial" w:hAnsi="Arial" w:cs="Arial"/>
                <w:sz w:val="21"/>
                <w:szCs w:val="21"/>
              </w:rPr>
              <w:t>32</w:t>
            </w:r>
          </w:p>
        </w:tc>
        <w:tc>
          <w:tcPr>
            <w:tcW w:w="1631" w:type="dxa"/>
            <w:tcBorders>
              <w:top w:val="nil"/>
              <w:bottom w:val="nil"/>
            </w:tcBorders>
          </w:tcPr>
          <w:p w14:paraId="790115DF" w14:textId="6DDC60D8" w:rsidR="00A14516" w:rsidRPr="00DA1F52" w:rsidRDefault="00A14516" w:rsidP="00A14516">
            <w:pPr>
              <w:spacing w:line="360" w:lineRule="auto"/>
              <w:ind w:hanging="23"/>
              <w:jc w:val="center"/>
              <w:rPr>
                <w:rFonts w:ascii="Arial" w:hAnsi="Arial" w:cs="Arial"/>
                <w:sz w:val="21"/>
                <w:szCs w:val="21"/>
              </w:rPr>
            </w:pPr>
            <w:r w:rsidRPr="00DA1F52">
              <w:rPr>
                <w:rFonts w:ascii="Arial" w:hAnsi="Arial" w:cs="Arial"/>
                <w:sz w:val="21"/>
                <w:szCs w:val="21"/>
              </w:rPr>
              <w:t>7</w:t>
            </w:r>
            <w:r w:rsidR="006D6D16" w:rsidRPr="00DA1F52">
              <w:rPr>
                <w:rFonts w:ascii="Arial" w:hAnsi="Arial" w:cs="Arial"/>
                <w:sz w:val="21"/>
                <w:szCs w:val="21"/>
              </w:rPr>
              <w:t>.</w:t>
            </w:r>
            <w:r w:rsidRPr="00DA1F52">
              <w:rPr>
                <w:rFonts w:ascii="Arial" w:hAnsi="Arial" w:cs="Arial"/>
                <w:sz w:val="21"/>
                <w:szCs w:val="21"/>
              </w:rPr>
              <w:t>45</w:t>
            </w:r>
          </w:p>
        </w:tc>
        <w:tc>
          <w:tcPr>
            <w:tcW w:w="1632" w:type="dxa"/>
            <w:tcBorders>
              <w:top w:val="nil"/>
              <w:bottom w:val="nil"/>
            </w:tcBorders>
          </w:tcPr>
          <w:p w14:paraId="39B0F549" w14:textId="65A71BF8" w:rsidR="00A14516" w:rsidRPr="00DA1F52" w:rsidRDefault="00A14516" w:rsidP="00A14516">
            <w:pPr>
              <w:spacing w:line="360" w:lineRule="auto"/>
              <w:ind w:firstLine="0"/>
              <w:jc w:val="center"/>
              <w:rPr>
                <w:rFonts w:ascii="Arial" w:hAnsi="Arial" w:cs="Arial"/>
                <w:sz w:val="21"/>
                <w:szCs w:val="21"/>
              </w:rPr>
            </w:pPr>
            <w:r w:rsidRPr="00DA1F52">
              <w:rPr>
                <w:rFonts w:ascii="Arial" w:hAnsi="Arial" w:cs="Arial"/>
                <w:sz w:val="21"/>
                <w:szCs w:val="21"/>
              </w:rPr>
              <w:t>62</w:t>
            </w:r>
            <w:r w:rsidR="006D6D16" w:rsidRPr="00DA1F52">
              <w:rPr>
                <w:rFonts w:ascii="Arial" w:hAnsi="Arial" w:cs="Arial"/>
                <w:sz w:val="21"/>
                <w:szCs w:val="21"/>
              </w:rPr>
              <w:t>.</w:t>
            </w:r>
            <w:r w:rsidRPr="00DA1F52">
              <w:rPr>
                <w:rFonts w:ascii="Arial" w:hAnsi="Arial" w:cs="Arial"/>
                <w:sz w:val="21"/>
                <w:szCs w:val="21"/>
              </w:rPr>
              <w:t>77</w:t>
            </w:r>
          </w:p>
        </w:tc>
      </w:tr>
      <w:tr w:rsidR="00A14516" w:rsidRPr="00DA1F52" w14:paraId="7E357D41" w14:textId="77777777" w:rsidTr="0087141B">
        <w:trPr>
          <w:jc w:val="center"/>
        </w:trPr>
        <w:tc>
          <w:tcPr>
            <w:tcW w:w="3402" w:type="dxa"/>
            <w:tcBorders>
              <w:top w:val="nil"/>
            </w:tcBorders>
          </w:tcPr>
          <w:p w14:paraId="37BD0C63" w14:textId="0E785575" w:rsidR="00A14516" w:rsidRPr="00DA1F52" w:rsidRDefault="00A14516" w:rsidP="00DA1F52">
            <w:pPr>
              <w:spacing w:line="360" w:lineRule="auto"/>
              <w:ind w:firstLine="0"/>
              <w:jc w:val="center"/>
              <w:rPr>
                <w:rFonts w:ascii="Arial" w:hAnsi="Arial" w:cs="Arial"/>
                <w:sz w:val="21"/>
                <w:szCs w:val="21"/>
              </w:rPr>
            </w:pPr>
            <w:r w:rsidRPr="00DA1F52">
              <w:rPr>
                <w:rFonts w:ascii="Arial" w:hAnsi="Arial" w:cs="Arial"/>
                <w:sz w:val="21"/>
                <w:szCs w:val="21"/>
              </w:rPr>
              <w:t>% sobre ovocitos</w:t>
            </w:r>
            <w:r w:rsidR="00DA1F52" w:rsidRPr="00DA1F52">
              <w:rPr>
                <w:rFonts w:ascii="Arial" w:hAnsi="Arial" w:cs="Arial"/>
                <w:sz w:val="21"/>
                <w:szCs w:val="21"/>
              </w:rPr>
              <w:t xml:space="preserve"> </w:t>
            </w:r>
            <w:r w:rsidRPr="00DA1F52">
              <w:rPr>
                <w:rFonts w:ascii="Arial" w:hAnsi="Arial" w:cs="Arial"/>
                <w:sz w:val="21"/>
                <w:szCs w:val="21"/>
              </w:rPr>
              <w:t>vitrificados (59)</w:t>
            </w:r>
          </w:p>
        </w:tc>
        <w:tc>
          <w:tcPr>
            <w:tcW w:w="1839" w:type="dxa"/>
            <w:tcBorders>
              <w:top w:val="nil"/>
            </w:tcBorders>
          </w:tcPr>
          <w:p w14:paraId="6A90FC84" w14:textId="1FE70947" w:rsidR="00A14516" w:rsidRPr="00DA1F52" w:rsidRDefault="00A14516" w:rsidP="00A14516">
            <w:pPr>
              <w:spacing w:line="360" w:lineRule="auto"/>
              <w:ind w:firstLine="0"/>
              <w:jc w:val="center"/>
              <w:rPr>
                <w:rFonts w:ascii="Arial" w:hAnsi="Arial" w:cs="Arial"/>
                <w:sz w:val="21"/>
                <w:szCs w:val="21"/>
              </w:rPr>
            </w:pPr>
            <w:r w:rsidRPr="00DA1F52">
              <w:rPr>
                <w:rFonts w:ascii="Arial" w:hAnsi="Arial" w:cs="Arial"/>
                <w:sz w:val="21"/>
                <w:szCs w:val="21"/>
              </w:rPr>
              <w:t>88</w:t>
            </w:r>
            <w:r w:rsidR="006D6D16" w:rsidRPr="00DA1F52">
              <w:rPr>
                <w:rFonts w:ascii="Arial" w:hAnsi="Arial" w:cs="Arial"/>
                <w:sz w:val="21"/>
                <w:szCs w:val="21"/>
              </w:rPr>
              <w:t>.</w:t>
            </w:r>
            <w:r w:rsidRPr="00DA1F52">
              <w:rPr>
                <w:rFonts w:ascii="Arial" w:hAnsi="Arial" w:cs="Arial"/>
                <w:sz w:val="21"/>
                <w:szCs w:val="21"/>
              </w:rPr>
              <w:t>14</w:t>
            </w:r>
          </w:p>
        </w:tc>
        <w:tc>
          <w:tcPr>
            <w:tcW w:w="1631" w:type="dxa"/>
            <w:tcBorders>
              <w:top w:val="nil"/>
            </w:tcBorders>
          </w:tcPr>
          <w:p w14:paraId="573449E4" w14:textId="4A972894" w:rsidR="00A14516" w:rsidRPr="00DA1F52" w:rsidRDefault="00A14516" w:rsidP="00A14516">
            <w:pPr>
              <w:spacing w:line="360" w:lineRule="auto"/>
              <w:ind w:hanging="23"/>
              <w:jc w:val="center"/>
              <w:rPr>
                <w:rFonts w:ascii="Arial" w:hAnsi="Arial" w:cs="Arial"/>
                <w:sz w:val="21"/>
                <w:szCs w:val="21"/>
              </w:rPr>
            </w:pPr>
            <w:r w:rsidRPr="00DA1F52">
              <w:rPr>
                <w:rFonts w:ascii="Arial" w:hAnsi="Arial" w:cs="Arial"/>
                <w:sz w:val="21"/>
                <w:szCs w:val="21"/>
              </w:rPr>
              <w:t>11</w:t>
            </w:r>
            <w:r w:rsidR="006D6D16" w:rsidRPr="00DA1F52">
              <w:rPr>
                <w:rFonts w:ascii="Arial" w:hAnsi="Arial" w:cs="Arial"/>
                <w:sz w:val="21"/>
                <w:szCs w:val="21"/>
              </w:rPr>
              <w:t>.</w:t>
            </w:r>
            <w:r w:rsidRPr="00DA1F52">
              <w:rPr>
                <w:rFonts w:ascii="Arial" w:hAnsi="Arial" w:cs="Arial"/>
                <w:sz w:val="21"/>
                <w:szCs w:val="21"/>
              </w:rPr>
              <w:t>86</w:t>
            </w:r>
          </w:p>
        </w:tc>
        <w:tc>
          <w:tcPr>
            <w:tcW w:w="1632" w:type="dxa"/>
            <w:tcBorders>
              <w:top w:val="nil"/>
            </w:tcBorders>
          </w:tcPr>
          <w:p w14:paraId="0C0385ED" w14:textId="77777777" w:rsidR="00A14516" w:rsidRPr="00DA1F52" w:rsidRDefault="00A14516" w:rsidP="00A14516">
            <w:pPr>
              <w:spacing w:line="360" w:lineRule="auto"/>
              <w:ind w:firstLine="0"/>
              <w:jc w:val="center"/>
              <w:rPr>
                <w:rFonts w:ascii="Arial" w:hAnsi="Arial" w:cs="Arial"/>
                <w:sz w:val="21"/>
                <w:szCs w:val="21"/>
              </w:rPr>
            </w:pPr>
            <w:r w:rsidRPr="00DA1F52">
              <w:rPr>
                <w:rFonts w:ascii="Arial" w:hAnsi="Arial" w:cs="Arial"/>
                <w:sz w:val="21"/>
                <w:szCs w:val="21"/>
              </w:rPr>
              <w:t>-</w:t>
            </w:r>
          </w:p>
        </w:tc>
      </w:tr>
    </w:tbl>
    <w:p w14:paraId="6513349A" w14:textId="77777777" w:rsidR="00A14516" w:rsidRPr="00DA1F52" w:rsidRDefault="00A14516" w:rsidP="00A14516">
      <w:pPr>
        <w:spacing w:after="0"/>
        <w:ind w:firstLine="0"/>
        <w:rPr>
          <w:rFonts w:cs="Arial"/>
          <w:i/>
          <w:iCs/>
          <w:sz w:val="21"/>
          <w:szCs w:val="21"/>
        </w:rPr>
      </w:pPr>
      <w:r w:rsidRPr="00DA1F52">
        <w:rPr>
          <w:rFonts w:cs="Arial"/>
          <w:i/>
          <w:iCs/>
          <w:sz w:val="21"/>
          <w:szCs w:val="21"/>
        </w:rPr>
        <w:t>DS: Desviación estándar.</w:t>
      </w:r>
    </w:p>
    <w:p w14:paraId="61860670" w14:textId="77777777" w:rsidR="00A14516" w:rsidRDefault="00A14516" w:rsidP="00DB0B65">
      <w:pPr>
        <w:spacing w:after="0"/>
        <w:ind w:firstLine="425"/>
        <w:rPr>
          <w:rFonts w:cs="Arial"/>
          <w:szCs w:val="24"/>
        </w:rPr>
      </w:pPr>
    </w:p>
    <w:p w14:paraId="197257E6" w14:textId="77777777" w:rsidR="00A14516" w:rsidRDefault="00A14516" w:rsidP="00DB0B65">
      <w:pPr>
        <w:spacing w:after="0"/>
        <w:ind w:firstLine="425"/>
        <w:rPr>
          <w:rFonts w:cs="Arial"/>
          <w:szCs w:val="24"/>
        </w:rPr>
        <w:sectPr w:rsidR="00A14516" w:rsidSect="007118DF">
          <w:footerReference w:type="default" r:id="rId38"/>
          <w:footerReference w:type="first" r:id="rId39"/>
          <w:pgSz w:w="11906" w:h="16838"/>
          <w:pgMar w:top="1701" w:right="1701" w:bottom="1701" w:left="1701" w:header="709" w:footer="709" w:gutter="0"/>
          <w:lnNumType w:countBy="1" w:restart="continuous"/>
          <w:pgNumType w:start="1"/>
          <w:cols w:space="708"/>
          <w:docGrid w:linePitch="360"/>
        </w:sectPr>
      </w:pPr>
    </w:p>
    <w:p w14:paraId="710251BC" w14:textId="33BF5133" w:rsidR="00AF670B" w:rsidRDefault="00A14516" w:rsidP="00A14516">
      <w:pPr>
        <w:spacing w:after="0"/>
        <w:ind w:firstLine="0"/>
        <w:rPr>
          <w:rFonts w:cs="Arial"/>
        </w:rPr>
      </w:pPr>
      <w:r>
        <w:rPr>
          <w:rFonts w:cs="Arial"/>
          <w:b/>
          <w:bCs/>
        </w:rPr>
        <w:lastRenderedPageBreak/>
        <w:t>T</w:t>
      </w:r>
      <w:r w:rsidRPr="00A14516">
        <w:rPr>
          <w:rFonts w:cs="Arial"/>
          <w:b/>
          <w:bCs/>
        </w:rPr>
        <w:t>abla 5.</w:t>
      </w:r>
      <w:r w:rsidRPr="00A14516">
        <w:rPr>
          <w:rFonts w:cs="Arial"/>
        </w:rPr>
        <w:t xml:space="preserve"> Resultados de </w:t>
      </w:r>
      <w:r w:rsidR="00A93408">
        <w:rPr>
          <w:rFonts w:cs="Arial"/>
        </w:rPr>
        <w:t xml:space="preserve">la </w:t>
      </w:r>
      <w:r w:rsidRPr="00A14516">
        <w:rPr>
          <w:rFonts w:cs="Arial"/>
        </w:rPr>
        <w:t xml:space="preserve">calidad </w:t>
      </w:r>
      <w:proofErr w:type="spellStart"/>
      <w:r w:rsidRPr="00A14516">
        <w:rPr>
          <w:rFonts w:cs="Arial"/>
        </w:rPr>
        <w:t>ovocitaria</w:t>
      </w:r>
      <w:proofErr w:type="spellEnd"/>
      <w:r w:rsidRPr="00A14516">
        <w:rPr>
          <w:rFonts w:cs="Arial"/>
        </w:rPr>
        <w:t xml:space="preserve"> </w:t>
      </w:r>
      <w:r w:rsidR="00A93408">
        <w:rPr>
          <w:rFonts w:cs="Arial"/>
        </w:rPr>
        <w:t>mediante</w:t>
      </w:r>
      <w:r w:rsidRPr="00A14516">
        <w:rPr>
          <w:rFonts w:cs="Arial"/>
        </w:rPr>
        <w:t xml:space="preserve"> estimulación ovárica con FSHrb+AD</w:t>
      </w:r>
      <w:r w:rsidRPr="00A14516">
        <w:rPr>
          <w:rFonts w:cs="Arial"/>
          <w:vertAlign w:val="subscript"/>
        </w:rPr>
        <w:t>3</w:t>
      </w:r>
      <w:r w:rsidRPr="00A14516">
        <w:rPr>
          <w:rFonts w:cs="Arial"/>
        </w:rPr>
        <w:t>E</w:t>
      </w:r>
      <w:r w:rsidR="006D6D16">
        <w:rPr>
          <w:rFonts w:cs="Arial"/>
        </w:rPr>
        <w:t xml:space="preserve"> en las vacas M-L del estudio</w:t>
      </w:r>
      <w:r w:rsidRPr="00A14516">
        <w:rPr>
          <w:rFonts w:cs="Arial"/>
        </w:rPr>
        <w:t>.</w:t>
      </w:r>
    </w:p>
    <w:tbl>
      <w:tblPr>
        <w:tblStyle w:val="Tablaconcuadrcula2-nfasis5"/>
        <w:tblpPr w:leftFromText="141" w:rightFromText="141" w:vertAnchor="text" w:horzAnchor="margin" w:tblpY="96"/>
        <w:tblW w:w="0" w:type="auto"/>
        <w:tblBorders>
          <w:top w:val="single" w:sz="6" w:space="0" w:color="000000" w:themeColor="text1"/>
          <w:bottom w:val="single" w:sz="6" w:space="0" w:color="000000" w:themeColor="text1"/>
          <w:insideH w:val="single" w:sz="6" w:space="0" w:color="000000" w:themeColor="text1"/>
          <w:insideV w:val="none" w:sz="0" w:space="0" w:color="auto"/>
        </w:tblBorders>
        <w:tblLayout w:type="fixed"/>
        <w:tblLook w:val="04A0" w:firstRow="1" w:lastRow="0" w:firstColumn="1" w:lastColumn="0" w:noHBand="0" w:noVBand="1"/>
      </w:tblPr>
      <w:tblGrid>
        <w:gridCol w:w="1701"/>
        <w:gridCol w:w="1524"/>
        <w:gridCol w:w="1612"/>
        <w:gridCol w:w="1613"/>
        <w:gridCol w:w="1612"/>
        <w:gridCol w:w="1613"/>
        <w:gridCol w:w="1612"/>
        <w:gridCol w:w="2463"/>
      </w:tblGrid>
      <w:tr w:rsidR="00A14516" w:rsidRPr="00876512" w14:paraId="67F26415" w14:textId="77777777" w:rsidTr="00DA1F52">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01" w:type="dxa"/>
            <w:tcBorders>
              <w:top w:val="none" w:sz="0" w:space="0" w:color="auto"/>
              <w:bottom w:val="single" w:sz="6" w:space="0" w:color="000000" w:themeColor="text1"/>
              <w:right w:val="none" w:sz="0" w:space="0" w:color="auto"/>
            </w:tcBorders>
          </w:tcPr>
          <w:p w14:paraId="2006BB4B" w14:textId="77777777" w:rsidR="00BF4136" w:rsidRPr="00876512" w:rsidRDefault="00A14516" w:rsidP="00876512">
            <w:pPr>
              <w:jc w:val="center"/>
              <w:rPr>
                <w:rFonts w:ascii="Arial" w:hAnsi="Arial" w:cs="Arial"/>
                <w:b w:val="0"/>
                <w:bCs w:val="0"/>
                <w:sz w:val="21"/>
                <w:szCs w:val="21"/>
                <w:lang w:val="es-ES"/>
              </w:rPr>
            </w:pPr>
            <w:r w:rsidRPr="00876512">
              <w:rPr>
                <w:rFonts w:ascii="Arial" w:hAnsi="Arial" w:cs="Arial"/>
                <w:sz w:val="21"/>
                <w:szCs w:val="21"/>
                <w:lang w:val="es-ES"/>
              </w:rPr>
              <w:t xml:space="preserve">Calidad </w:t>
            </w:r>
          </w:p>
          <w:p w14:paraId="77C51104" w14:textId="6B1BAE9D" w:rsidR="00A14516" w:rsidRPr="00876512" w:rsidRDefault="00A14516" w:rsidP="00876512">
            <w:pPr>
              <w:jc w:val="center"/>
              <w:rPr>
                <w:rFonts w:ascii="Arial" w:hAnsi="Arial" w:cs="Arial"/>
                <w:sz w:val="21"/>
                <w:szCs w:val="21"/>
                <w:lang w:val="es-ES"/>
              </w:rPr>
            </w:pPr>
            <w:r w:rsidRPr="00876512">
              <w:rPr>
                <w:rFonts w:ascii="Arial" w:hAnsi="Arial" w:cs="Arial"/>
                <w:sz w:val="21"/>
                <w:szCs w:val="21"/>
                <w:lang w:val="es-ES"/>
              </w:rPr>
              <w:t>ovocitos</w:t>
            </w:r>
          </w:p>
        </w:tc>
        <w:tc>
          <w:tcPr>
            <w:tcW w:w="1524" w:type="dxa"/>
            <w:tcBorders>
              <w:top w:val="none" w:sz="0" w:space="0" w:color="auto"/>
              <w:left w:val="none" w:sz="0" w:space="0" w:color="auto"/>
              <w:bottom w:val="single" w:sz="6" w:space="0" w:color="000000" w:themeColor="text1"/>
              <w:right w:val="none" w:sz="0" w:space="0" w:color="auto"/>
            </w:tcBorders>
          </w:tcPr>
          <w:p w14:paraId="7B38D217" w14:textId="77777777" w:rsidR="00BF4136" w:rsidRPr="00876512" w:rsidRDefault="00A14516" w:rsidP="00876512">
            <w:pPr>
              <w:jc w:val="center"/>
              <w:cnfStyle w:val="100000000000" w:firstRow="1" w:lastRow="0" w:firstColumn="0" w:lastColumn="0" w:oddVBand="0" w:evenVBand="0" w:oddHBand="0" w:evenHBand="0" w:firstRowFirstColumn="0" w:firstRowLastColumn="0" w:lastRowFirstColumn="0" w:lastRowLastColumn="0"/>
              <w:rPr>
                <w:rFonts w:ascii="Arial" w:hAnsi="Arial" w:cs="Arial"/>
                <w:b w:val="0"/>
                <w:bCs w:val="0"/>
                <w:sz w:val="21"/>
                <w:szCs w:val="21"/>
                <w:lang w:val="es-ES"/>
              </w:rPr>
            </w:pPr>
            <w:proofErr w:type="spellStart"/>
            <w:r w:rsidRPr="00876512">
              <w:rPr>
                <w:rFonts w:ascii="Arial" w:hAnsi="Arial" w:cs="Arial"/>
                <w:sz w:val="21"/>
                <w:szCs w:val="21"/>
                <w:lang w:val="es-ES"/>
              </w:rPr>
              <w:t>Nº</w:t>
            </w:r>
            <w:proofErr w:type="spellEnd"/>
            <w:r w:rsidRPr="00876512">
              <w:rPr>
                <w:rFonts w:ascii="Arial" w:hAnsi="Arial" w:cs="Arial"/>
                <w:sz w:val="21"/>
                <w:szCs w:val="21"/>
                <w:lang w:val="es-ES"/>
              </w:rPr>
              <w:t xml:space="preserve"> ovos </w:t>
            </w:r>
          </w:p>
          <w:p w14:paraId="5E2AC501" w14:textId="3F45FE47" w:rsidR="00A14516" w:rsidRPr="00876512" w:rsidRDefault="00A14516" w:rsidP="00876512">
            <w:pPr>
              <w:jc w:val="center"/>
              <w:cnfStyle w:val="100000000000" w:firstRow="1" w:lastRow="0" w:firstColumn="0" w:lastColumn="0" w:oddVBand="0" w:evenVBand="0" w:oddHBand="0" w:evenHBand="0" w:firstRowFirstColumn="0" w:firstRowLastColumn="0" w:lastRowFirstColumn="0" w:lastRowLastColumn="0"/>
              <w:rPr>
                <w:rFonts w:ascii="Arial" w:hAnsi="Arial" w:cs="Arial"/>
                <w:sz w:val="21"/>
                <w:szCs w:val="21"/>
                <w:lang w:val="es-ES"/>
              </w:rPr>
            </w:pPr>
            <w:r w:rsidRPr="00876512">
              <w:rPr>
                <w:rFonts w:ascii="Arial" w:hAnsi="Arial" w:cs="Arial"/>
                <w:sz w:val="21"/>
                <w:szCs w:val="21"/>
                <w:lang w:val="es-ES"/>
              </w:rPr>
              <w:t>total</w:t>
            </w:r>
          </w:p>
        </w:tc>
        <w:tc>
          <w:tcPr>
            <w:tcW w:w="1612" w:type="dxa"/>
            <w:tcBorders>
              <w:top w:val="none" w:sz="0" w:space="0" w:color="auto"/>
              <w:left w:val="none" w:sz="0" w:space="0" w:color="auto"/>
              <w:bottom w:val="single" w:sz="6" w:space="0" w:color="000000" w:themeColor="text1"/>
              <w:right w:val="none" w:sz="0" w:space="0" w:color="auto"/>
            </w:tcBorders>
          </w:tcPr>
          <w:p w14:paraId="29D4AFA0" w14:textId="77777777" w:rsidR="00A14516" w:rsidRPr="00876512" w:rsidRDefault="00A14516" w:rsidP="00876512">
            <w:pPr>
              <w:jc w:val="center"/>
              <w:cnfStyle w:val="100000000000" w:firstRow="1" w:lastRow="0" w:firstColumn="0" w:lastColumn="0" w:oddVBand="0" w:evenVBand="0" w:oddHBand="0" w:evenHBand="0" w:firstRowFirstColumn="0" w:firstRowLastColumn="0" w:lastRowFirstColumn="0" w:lastRowLastColumn="0"/>
              <w:rPr>
                <w:rFonts w:ascii="Arial" w:hAnsi="Arial" w:cs="Arial"/>
                <w:b w:val="0"/>
                <w:bCs w:val="0"/>
                <w:sz w:val="21"/>
                <w:szCs w:val="21"/>
                <w:lang w:val="es-ES"/>
              </w:rPr>
            </w:pPr>
            <w:r w:rsidRPr="00876512">
              <w:rPr>
                <w:rFonts w:ascii="Arial" w:hAnsi="Arial" w:cs="Arial"/>
                <w:sz w:val="21"/>
                <w:szCs w:val="21"/>
                <w:lang w:val="es-ES"/>
              </w:rPr>
              <w:t>Media total</w:t>
            </w:r>
          </w:p>
          <w:p w14:paraId="5F62550E" w14:textId="77777777" w:rsidR="00A14516" w:rsidRPr="00876512" w:rsidRDefault="00A14516" w:rsidP="00876512">
            <w:pPr>
              <w:jc w:val="center"/>
              <w:cnfStyle w:val="100000000000" w:firstRow="1" w:lastRow="0" w:firstColumn="0" w:lastColumn="0" w:oddVBand="0" w:evenVBand="0" w:oddHBand="0" w:evenHBand="0" w:firstRowFirstColumn="0" w:firstRowLastColumn="0" w:lastRowFirstColumn="0" w:lastRowLastColumn="0"/>
              <w:rPr>
                <w:rFonts w:ascii="Arial" w:hAnsi="Arial" w:cs="Arial"/>
                <w:sz w:val="21"/>
                <w:szCs w:val="21"/>
                <w:lang w:val="es-ES"/>
              </w:rPr>
            </w:pPr>
            <w:r w:rsidRPr="00876512">
              <w:rPr>
                <w:rFonts w:ascii="Arial" w:hAnsi="Arial" w:cs="Arial"/>
                <w:sz w:val="21"/>
                <w:szCs w:val="21"/>
                <w:lang w:val="es-ES"/>
              </w:rPr>
              <w:t xml:space="preserve">+ DS </w:t>
            </w:r>
          </w:p>
        </w:tc>
        <w:tc>
          <w:tcPr>
            <w:tcW w:w="1613" w:type="dxa"/>
            <w:tcBorders>
              <w:top w:val="none" w:sz="0" w:space="0" w:color="auto"/>
              <w:left w:val="none" w:sz="0" w:space="0" w:color="auto"/>
              <w:bottom w:val="single" w:sz="6" w:space="0" w:color="000000" w:themeColor="text1"/>
              <w:right w:val="none" w:sz="0" w:space="0" w:color="auto"/>
            </w:tcBorders>
          </w:tcPr>
          <w:p w14:paraId="5B0BC1C1" w14:textId="77777777" w:rsidR="00876512" w:rsidRDefault="00A14516" w:rsidP="00876512">
            <w:pPr>
              <w:jc w:val="center"/>
              <w:cnfStyle w:val="100000000000" w:firstRow="1" w:lastRow="0" w:firstColumn="0" w:lastColumn="0" w:oddVBand="0" w:evenVBand="0" w:oddHBand="0" w:evenHBand="0" w:firstRowFirstColumn="0" w:firstRowLastColumn="0" w:lastRowFirstColumn="0" w:lastRowLastColumn="0"/>
              <w:rPr>
                <w:rFonts w:ascii="Arial" w:hAnsi="Arial" w:cs="Arial"/>
                <w:b w:val="0"/>
                <w:bCs w:val="0"/>
                <w:sz w:val="21"/>
                <w:szCs w:val="21"/>
                <w:lang w:val="es-ES"/>
              </w:rPr>
            </w:pPr>
            <w:proofErr w:type="spellStart"/>
            <w:r w:rsidRPr="00876512">
              <w:rPr>
                <w:rFonts w:ascii="Arial" w:hAnsi="Arial" w:cs="Arial"/>
                <w:sz w:val="21"/>
                <w:szCs w:val="21"/>
                <w:lang w:val="es-ES"/>
              </w:rPr>
              <w:t>Nº</w:t>
            </w:r>
            <w:proofErr w:type="spellEnd"/>
            <w:r w:rsidRPr="00876512">
              <w:rPr>
                <w:rFonts w:ascii="Arial" w:hAnsi="Arial" w:cs="Arial"/>
                <w:sz w:val="21"/>
                <w:szCs w:val="21"/>
                <w:lang w:val="es-ES"/>
              </w:rPr>
              <w:t xml:space="preserve"> ovos </w:t>
            </w:r>
          </w:p>
          <w:p w14:paraId="5A65E24F" w14:textId="07DD978D" w:rsidR="00A14516" w:rsidRPr="00876512" w:rsidRDefault="006D6D16" w:rsidP="00876512">
            <w:pPr>
              <w:jc w:val="center"/>
              <w:cnfStyle w:val="100000000000" w:firstRow="1" w:lastRow="0" w:firstColumn="0" w:lastColumn="0" w:oddVBand="0" w:evenVBand="0" w:oddHBand="0" w:evenHBand="0" w:firstRowFirstColumn="0" w:firstRowLastColumn="0" w:lastRowFirstColumn="0" w:lastRowLastColumn="0"/>
              <w:rPr>
                <w:rFonts w:ascii="Arial" w:hAnsi="Arial" w:cs="Arial"/>
                <w:sz w:val="21"/>
                <w:szCs w:val="21"/>
                <w:lang w:val="es-ES"/>
              </w:rPr>
            </w:pPr>
            <w:r w:rsidRPr="00876512">
              <w:rPr>
                <w:rFonts w:ascii="Arial" w:hAnsi="Arial" w:cs="Arial"/>
                <w:sz w:val="21"/>
                <w:szCs w:val="21"/>
                <w:lang w:val="es-ES"/>
              </w:rPr>
              <w:t>Vaca 1</w:t>
            </w:r>
          </w:p>
        </w:tc>
        <w:tc>
          <w:tcPr>
            <w:tcW w:w="1612" w:type="dxa"/>
            <w:tcBorders>
              <w:top w:val="none" w:sz="0" w:space="0" w:color="auto"/>
              <w:left w:val="none" w:sz="0" w:space="0" w:color="auto"/>
              <w:bottom w:val="single" w:sz="6" w:space="0" w:color="000000" w:themeColor="text1"/>
              <w:right w:val="none" w:sz="0" w:space="0" w:color="auto"/>
            </w:tcBorders>
          </w:tcPr>
          <w:p w14:paraId="70E055F6" w14:textId="43255A08" w:rsidR="00A14516" w:rsidRPr="00876512" w:rsidRDefault="00A14516" w:rsidP="00876512">
            <w:pPr>
              <w:jc w:val="center"/>
              <w:cnfStyle w:val="100000000000" w:firstRow="1" w:lastRow="0" w:firstColumn="0" w:lastColumn="0" w:oddVBand="0" w:evenVBand="0" w:oddHBand="0" w:evenHBand="0" w:firstRowFirstColumn="0" w:firstRowLastColumn="0" w:lastRowFirstColumn="0" w:lastRowLastColumn="0"/>
              <w:rPr>
                <w:rFonts w:ascii="Arial" w:hAnsi="Arial" w:cs="Arial"/>
                <w:sz w:val="21"/>
                <w:szCs w:val="21"/>
                <w:lang w:val="es-ES"/>
              </w:rPr>
            </w:pPr>
            <w:r w:rsidRPr="00876512">
              <w:rPr>
                <w:rFonts w:ascii="Arial" w:hAnsi="Arial" w:cs="Arial"/>
                <w:sz w:val="21"/>
                <w:szCs w:val="21"/>
                <w:lang w:val="es-ES"/>
              </w:rPr>
              <w:t xml:space="preserve">Media </w:t>
            </w:r>
            <w:r w:rsidRPr="00876512">
              <w:rPr>
                <w:rFonts w:ascii="Arial" w:hAnsi="Arial" w:cs="Arial"/>
                <w:sz w:val="21"/>
                <w:szCs w:val="21"/>
              </w:rPr>
              <w:t xml:space="preserve">± DS </w:t>
            </w:r>
            <w:r w:rsidR="006D6D16" w:rsidRPr="00876512">
              <w:rPr>
                <w:rFonts w:ascii="Arial" w:hAnsi="Arial" w:cs="Arial"/>
                <w:sz w:val="21"/>
                <w:szCs w:val="21"/>
              </w:rPr>
              <w:t>Vaca 1</w:t>
            </w:r>
          </w:p>
        </w:tc>
        <w:tc>
          <w:tcPr>
            <w:tcW w:w="1613" w:type="dxa"/>
            <w:tcBorders>
              <w:top w:val="none" w:sz="0" w:space="0" w:color="auto"/>
              <w:left w:val="none" w:sz="0" w:space="0" w:color="auto"/>
              <w:bottom w:val="single" w:sz="6" w:space="0" w:color="000000" w:themeColor="text1"/>
              <w:right w:val="none" w:sz="0" w:space="0" w:color="auto"/>
            </w:tcBorders>
          </w:tcPr>
          <w:p w14:paraId="55F735F3" w14:textId="77777777" w:rsidR="00876512" w:rsidRDefault="00A14516" w:rsidP="00876512">
            <w:pPr>
              <w:jc w:val="center"/>
              <w:cnfStyle w:val="100000000000" w:firstRow="1" w:lastRow="0" w:firstColumn="0" w:lastColumn="0" w:oddVBand="0" w:evenVBand="0" w:oddHBand="0" w:evenHBand="0" w:firstRowFirstColumn="0" w:firstRowLastColumn="0" w:lastRowFirstColumn="0" w:lastRowLastColumn="0"/>
              <w:rPr>
                <w:rFonts w:ascii="Arial" w:hAnsi="Arial" w:cs="Arial"/>
                <w:b w:val="0"/>
                <w:bCs w:val="0"/>
                <w:sz w:val="21"/>
                <w:szCs w:val="21"/>
                <w:lang w:val="es-ES"/>
              </w:rPr>
            </w:pPr>
            <w:proofErr w:type="spellStart"/>
            <w:r w:rsidRPr="00876512">
              <w:rPr>
                <w:rFonts w:ascii="Arial" w:hAnsi="Arial" w:cs="Arial"/>
                <w:sz w:val="21"/>
                <w:szCs w:val="21"/>
                <w:lang w:val="es-ES"/>
              </w:rPr>
              <w:t>Nº</w:t>
            </w:r>
            <w:proofErr w:type="spellEnd"/>
            <w:r w:rsidRPr="00876512">
              <w:rPr>
                <w:rFonts w:ascii="Arial" w:hAnsi="Arial" w:cs="Arial"/>
                <w:sz w:val="21"/>
                <w:szCs w:val="21"/>
                <w:lang w:val="es-ES"/>
              </w:rPr>
              <w:t xml:space="preserve"> ovos </w:t>
            </w:r>
          </w:p>
          <w:p w14:paraId="694EAE28" w14:textId="77717089" w:rsidR="00A14516" w:rsidRPr="00876512" w:rsidRDefault="006D6D16" w:rsidP="00876512">
            <w:pPr>
              <w:jc w:val="center"/>
              <w:cnfStyle w:val="100000000000" w:firstRow="1" w:lastRow="0" w:firstColumn="0" w:lastColumn="0" w:oddVBand="0" w:evenVBand="0" w:oddHBand="0" w:evenHBand="0" w:firstRowFirstColumn="0" w:firstRowLastColumn="0" w:lastRowFirstColumn="0" w:lastRowLastColumn="0"/>
              <w:rPr>
                <w:rFonts w:ascii="Arial" w:hAnsi="Arial" w:cs="Arial"/>
                <w:sz w:val="21"/>
                <w:szCs w:val="21"/>
                <w:lang w:val="es-ES"/>
              </w:rPr>
            </w:pPr>
            <w:r w:rsidRPr="00876512">
              <w:rPr>
                <w:rFonts w:ascii="Arial" w:hAnsi="Arial" w:cs="Arial"/>
                <w:sz w:val="21"/>
                <w:szCs w:val="21"/>
                <w:lang w:val="es-ES"/>
              </w:rPr>
              <w:t>Vaca 2</w:t>
            </w:r>
          </w:p>
        </w:tc>
        <w:tc>
          <w:tcPr>
            <w:tcW w:w="1612" w:type="dxa"/>
            <w:tcBorders>
              <w:top w:val="none" w:sz="0" w:space="0" w:color="auto"/>
              <w:left w:val="none" w:sz="0" w:space="0" w:color="auto"/>
              <w:bottom w:val="single" w:sz="6" w:space="0" w:color="000000" w:themeColor="text1"/>
              <w:right w:val="none" w:sz="0" w:space="0" w:color="auto"/>
            </w:tcBorders>
          </w:tcPr>
          <w:p w14:paraId="5A0B6173" w14:textId="79A36F66" w:rsidR="00A14516" w:rsidRPr="00876512" w:rsidRDefault="00A14516" w:rsidP="00876512">
            <w:pPr>
              <w:jc w:val="center"/>
              <w:cnfStyle w:val="100000000000" w:firstRow="1" w:lastRow="0" w:firstColumn="0" w:lastColumn="0" w:oddVBand="0" w:evenVBand="0" w:oddHBand="0" w:evenHBand="0" w:firstRowFirstColumn="0" w:firstRowLastColumn="0" w:lastRowFirstColumn="0" w:lastRowLastColumn="0"/>
              <w:rPr>
                <w:rFonts w:ascii="Arial" w:hAnsi="Arial" w:cs="Arial"/>
                <w:sz w:val="21"/>
                <w:szCs w:val="21"/>
                <w:lang w:val="es-ES"/>
              </w:rPr>
            </w:pPr>
            <w:r w:rsidRPr="00876512">
              <w:rPr>
                <w:rFonts w:ascii="Arial" w:hAnsi="Arial" w:cs="Arial"/>
                <w:sz w:val="21"/>
                <w:szCs w:val="21"/>
                <w:lang w:val="es-ES"/>
              </w:rPr>
              <w:t xml:space="preserve">Media </w:t>
            </w:r>
            <w:r w:rsidRPr="00876512">
              <w:rPr>
                <w:rFonts w:ascii="Arial" w:hAnsi="Arial" w:cs="Arial"/>
                <w:sz w:val="21"/>
                <w:szCs w:val="21"/>
              </w:rPr>
              <w:t xml:space="preserve">± DS </w:t>
            </w:r>
            <w:r w:rsidR="006D6D16" w:rsidRPr="00876512">
              <w:rPr>
                <w:rFonts w:ascii="Arial" w:hAnsi="Arial" w:cs="Arial"/>
                <w:sz w:val="21"/>
                <w:szCs w:val="21"/>
              </w:rPr>
              <w:t>Vaca 2</w:t>
            </w:r>
          </w:p>
        </w:tc>
        <w:tc>
          <w:tcPr>
            <w:tcW w:w="2463" w:type="dxa"/>
            <w:tcBorders>
              <w:top w:val="none" w:sz="0" w:space="0" w:color="auto"/>
              <w:left w:val="none" w:sz="0" w:space="0" w:color="auto"/>
              <w:bottom w:val="single" w:sz="6" w:space="0" w:color="000000" w:themeColor="text1"/>
            </w:tcBorders>
          </w:tcPr>
          <w:p w14:paraId="0CB84BC6" w14:textId="17A662B0" w:rsidR="006D6D16" w:rsidRPr="00876512" w:rsidRDefault="00A14516" w:rsidP="00876512">
            <w:pPr>
              <w:ind w:left="198" w:hanging="4"/>
              <w:jc w:val="center"/>
              <w:cnfStyle w:val="100000000000" w:firstRow="1" w:lastRow="0" w:firstColumn="0" w:lastColumn="0" w:oddVBand="0" w:evenVBand="0" w:oddHBand="0" w:evenHBand="0" w:firstRowFirstColumn="0" w:firstRowLastColumn="0" w:lastRowFirstColumn="0" w:lastRowLastColumn="0"/>
              <w:rPr>
                <w:rFonts w:ascii="Arial" w:hAnsi="Arial" w:cs="Arial"/>
                <w:b w:val="0"/>
                <w:bCs w:val="0"/>
                <w:i/>
                <w:iCs/>
                <w:sz w:val="21"/>
                <w:szCs w:val="21"/>
                <w:lang w:val="es-ES"/>
              </w:rPr>
            </w:pPr>
            <w:r w:rsidRPr="00876512">
              <w:rPr>
                <w:rFonts w:ascii="Arial" w:hAnsi="Arial" w:cs="Arial"/>
                <w:i/>
                <w:iCs/>
                <w:sz w:val="21"/>
                <w:szCs w:val="21"/>
                <w:lang w:val="es-ES"/>
              </w:rPr>
              <w:t>p</w:t>
            </w:r>
            <w:r w:rsidRPr="00876512">
              <w:rPr>
                <w:rFonts w:ascii="Arial" w:hAnsi="Arial" w:cs="Arial"/>
                <w:sz w:val="21"/>
                <w:szCs w:val="21"/>
                <w:lang w:val="es-ES"/>
              </w:rPr>
              <w:t xml:space="preserve"> valor </w:t>
            </w:r>
            <w:r w:rsidR="006D6D16" w:rsidRPr="00876512">
              <w:rPr>
                <w:rFonts w:ascii="Arial" w:hAnsi="Arial" w:cs="Arial"/>
                <w:sz w:val="21"/>
                <w:szCs w:val="21"/>
                <w:lang w:val="es-ES"/>
              </w:rPr>
              <w:t>Vaca 1</w:t>
            </w:r>
          </w:p>
          <w:p w14:paraId="01A6680D" w14:textId="1EE6386B" w:rsidR="00A14516" w:rsidRPr="00876512" w:rsidRDefault="00A14516" w:rsidP="00876512">
            <w:pPr>
              <w:ind w:left="198" w:hanging="4"/>
              <w:jc w:val="center"/>
              <w:cnfStyle w:val="100000000000" w:firstRow="1" w:lastRow="0" w:firstColumn="0" w:lastColumn="0" w:oddVBand="0" w:evenVBand="0" w:oddHBand="0" w:evenHBand="0" w:firstRowFirstColumn="0" w:firstRowLastColumn="0" w:lastRowFirstColumn="0" w:lastRowLastColumn="0"/>
              <w:rPr>
                <w:rFonts w:ascii="Arial" w:hAnsi="Arial" w:cs="Arial"/>
                <w:sz w:val="21"/>
                <w:szCs w:val="21"/>
                <w:lang w:val="es-ES"/>
              </w:rPr>
            </w:pPr>
            <w:r w:rsidRPr="00876512">
              <w:rPr>
                <w:rFonts w:ascii="Arial" w:hAnsi="Arial" w:cs="Arial"/>
                <w:i/>
                <w:iCs/>
                <w:sz w:val="21"/>
                <w:szCs w:val="21"/>
                <w:lang w:val="es-ES"/>
              </w:rPr>
              <w:t>vs</w:t>
            </w:r>
            <w:r w:rsidR="00693277" w:rsidRPr="00876512">
              <w:rPr>
                <w:rFonts w:ascii="Arial" w:hAnsi="Arial" w:cs="Arial"/>
                <w:i/>
                <w:iCs/>
                <w:sz w:val="21"/>
                <w:szCs w:val="21"/>
                <w:lang w:val="es-ES"/>
              </w:rPr>
              <w:t>.</w:t>
            </w:r>
            <w:r w:rsidRPr="00876512">
              <w:rPr>
                <w:rFonts w:ascii="Arial" w:hAnsi="Arial" w:cs="Arial"/>
                <w:i/>
                <w:iCs/>
                <w:sz w:val="21"/>
                <w:szCs w:val="21"/>
                <w:lang w:val="es-ES"/>
              </w:rPr>
              <w:t xml:space="preserve"> </w:t>
            </w:r>
            <w:r w:rsidR="006D6D16" w:rsidRPr="00876512">
              <w:rPr>
                <w:rFonts w:ascii="Arial" w:hAnsi="Arial" w:cs="Arial"/>
                <w:sz w:val="21"/>
                <w:szCs w:val="21"/>
                <w:lang w:val="es-ES"/>
              </w:rPr>
              <w:t>Vaca 2</w:t>
            </w:r>
          </w:p>
        </w:tc>
      </w:tr>
      <w:tr w:rsidR="00A14516" w:rsidRPr="00876512" w14:paraId="4C6E87A9" w14:textId="77777777" w:rsidTr="00DA1F5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01" w:type="dxa"/>
            <w:tcBorders>
              <w:bottom w:val="nil"/>
            </w:tcBorders>
            <w:shd w:val="clear" w:color="auto" w:fill="auto"/>
            <w:vAlign w:val="center"/>
          </w:tcPr>
          <w:p w14:paraId="7E73EE23" w14:textId="77777777" w:rsidR="00A14516" w:rsidRPr="00876512" w:rsidRDefault="00A14516" w:rsidP="00876512">
            <w:pPr>
              <w:spacing w:before="120"/>
              <w:jc w:val="center"/>
              <w:rPr>
                <w:rFonts w:ascii="Arial" w:hAnsi="Arial" w:cs="Arial"/>
                <w:sz w:val="21"/>
                <w:szCs w:val="21"/>
                <w:lang w:val="es-ES"/>
              </w:rPr>
            </w:pPr>
            <w:r w:rsidRPr="00876512">
              <w:rPr>
                <w:rFonts w:ascii="Arial" w:hAnsi="Arial" w:cs="Arial"/>
                <w:sz w:val="21"/>
                <w:szCs w:val="21"/>
                <w:lang w:val="es-ES"/>
              </w:rPr>
              <w:t>Grado I</w:t>
            </w:r>
          </w:p>
        </w:tc>
        <w:tc>
          <w:tcPr>
            <w:tcW w:w="1524" w:type="dxa"/>
            <w:tcBorders>
              <w:bottom w:val="nil"/>
            </w:tcBorders>
            <w:shd w:val="clear" w:color="auto" w:fill="auto"/>
            <w:vAlign w:val="center"/>
          </w:tcPr>
          <w:p w14:paraId="18BA81F2" w14:textId="77777777" w:rsidR="00A14516" w:rsidRPr="00876512" w:rsidRDefault="00A14516" w:rsidP="00876512">
            <w:pPr>
              <w:spacing w:before="120"/>
              <w:jc w:val="center"/>
              <w:cnfStyle w:val="000000100000" w:firstRow="0" w:lastRow="0" w:firstColumn="0" w:lastColumn="0" w:oddVBand="0" w:evenVBand="0" w:oddHBand="1" w:evenHBand="0" w:firstRowFirstColumn="0" w:firstRowLastColumn="0" w:lastRowFirstColumn="0" w:lastRowLastColumn="0"/>
              <w:rPr>
                <w:rFonts w:ascii="Arial" w:hAnsi="Arial" w:cs="Arial"/>
                <w:sz w:val="21"/>
                <w:szCs w:val="21"/>
                <w:lang w:val="es-ES"/>
              </w:rPr>
            </w:pPr>
            <w:r w:rsidRPr="00876512">
              <w:rPr>
                <w:rFonts w:ascii="Arial" w:hAnsi="Arial" w:cs="Arial"/>
                <w:sz w:val="21"/>
                <w:szCs w:val="21"/>
                <w:lang w:val="es-ES"/>
              </w:rPr>
              <w:t>12</w:t>
            </w:r>
          </w:p>
        </w:tc>
        <w:tc>
          <w:tcPr>
            <w:tcW w:w="1612" w:type="dxa"/>
            <w:tcBorders>
              <w:bottom w:val="nil"/>
            </w:tcBorders>
            <w:shd w:val="clear" w:color="auto" w:fill="auto"/>
            <w:vAlign w:val="center"/>
          </w:tcPr>
          <w:p w14:paraId="1B44719D" w14:textId="7A624140" w:rsidR="00A14516" w:rsidRPr="00876512" w:rsidRDefault="00A14516" w:rsidP="00876512">
            <w:pPr>
              <w:spacing w:before="120"/>
              <w:jc w:val="center"/>
              <w:cnfStyle w:val="000000100000" w:firstRow="0" w:lastRow="0" w:firstColumn="0" w:lastColumn="0" w:oddVBand="0" w:evenVBand="0" w:oddHBand="1" w:evenHBand="0" w:firstRowFirstColumn="0" w:firstRowLastColumn="0" w:lastRowFirstColumn="0" w:lastRowLastColumn="0"/>
              <w:rPr>
                <w:rFonts w:ascii="Arial" w:hAnsi="Arial" w:cs="Arial"/>
                <w:sz w:val="21"/>
                <w:szCs w:val="21"/>
                <w:lang w:val="es-ES"/>
              </w:rPr>
            </w:pPr>
            <w:r w:rsidRPr="00876512">
              <w:rPr>
                <w:rFonts w:ascii="Arial" w:hAnsi="Arial" w:cs="Arial"/>
                <w:sz w:val="21"/>
                <w:szCs w:val="21"/>
              </w:rPr>
              <w:t>3</w:t>
            </w:r>
            <w:r w:rsidR="006D6D16" w:rsidRPr="00876512">
              <w:rPr>
                <w:rFonts w:ascii="Arial" w:hAnsi="Arial" w:cs="Arial"/>
                <w:sz w:val="21"/>
                <w:szCs w:val="21"/>
              </w:rPr>
              <w:t>.</w:t>
            </w:r>
            <w:r w:rsidRPr="00876512">
              <w:rPr>
                <w:rFonts w:ascii="Arial" w:hAnsi="Arial" w:cs="Arial"/>
                <w:sz w:val="21"/>
                <w:szCs w:val="21"/>
              </w:rPr>
              <w:t>00</w:t>
            </w:r>
            <w:r w:rsidR="00876512">
              <w:rPr>
                <w:rFonts w:ascii="Arial" w:hAnsi="Arial" w:cs="Arial"/>
                <w:sz w:val="21"/>
                <w:szCs w:val="21"/>
              </w:rPr>
              <w:t xml:space="preserve"> </w:t>
            </w:r>
            <w:r w:rsidRPr="00876512">
              <w:rPr>
                <w:rFonts w:ascii="Arial" w:hAnsi="Arial" w:cs="Arial"/>
                <w:sz w:val="21"/>
                <w:szCs w:val="21"/>
              </w:rPr>
              <w:t>± 5</w:t>
            </w:r>
            <w:r w:rsidR="006D6D16" w:rsidRPr="00876512">
              <w:rPr>
                <w:rFonts w:ascii="Arial" w:hAnsi="Arial" w:cs="Arial"/>
                <w:sz w:val="21"/>
                <w:szCs w:val="21"/>
              </w:rPr>
              <w:t>.</w:t>
            </w:r>
            <w:r w:rsidRPr="00876512">
              <w:rPr>
                <w:rFonts w:ascii="Arial" w:hAnsi="Arial" w:cs="Arial"/>
                <w:sz w:val="21"/>
                <w:szCs w:val="21"/>
              </w:rPr>
              <w:t>10</w:t>
            </w:r>
          </w:p>
        </w:tc>
        <w:tc>
          <w:tcPr>
            <w:tcW w:w="1613" w:type="dxa"/>
            <w:tcBorders>
              <w:bottom w:val="nil"/>
            </w:tcBorders>
            <w:shd w:val="clear" w:color="auto" w:fill="auto"/>
            <w:vAlign w:val="center"/>
          </w:tcPr>
          <w:p w14:paraId="1AE3722A" w14:textId="77777777" w:rsidR="00A14516" w:rsidRPr="00876512" w:rsidRDefault="00A14516" w:rsidP="00876512">
            <w:pPr>
              <w:spacing w:before="120"/>
              <w:jc w:val="center"/>
              <w:cnfStyle w:val="000000100000" w:firstRow="0" w:lastRow="0" w:firstColumn="0" w:lastColumn="0" w:oddVBand="0" w:evenVBand="0" w:oddHBand="1" w:evenHBand="0" w:firstRowFirstColumn="0" w:firstRowLastColumn="0" w:lastRowFirstColumn="0" w:lastRowLastColumn="0"/>
              <w:rPr>
                <w:rFonts w:ascii="Arial" w:hAnsi="Arial" w:cs="Arial"/>
                <w:sz w:val="21"/>
                <w:szCs w:val="21"/>
                <w:lang w:val="es-ES"/>
              </w:rPr>
            </w:pPr>
            <w:r w:rsidRPr="00876512">
              <w:rPr>
                <w:rFonts w:ascii="Arial" w:hAnsi="Arial" w:cs="Arial"/>
                <w:sz w:val="21"/>
                <w:szCs w:val="21"/>
                <w:lang w:val="es-ES"/>
              </w:rPr>
              <w:t>10</w:t>
            </w:r>
          </w:p>
        </w:tc>
        <w:tc>
          <w:tcPr>
            <w:tcW w:w="1612" w:type="dxa"/>
            <w:tcBorders>
              <w:bottom w:val="nil"/>
            </w:tcBorders>
            <w:shd w:val="clear" w:color="auto" w:fill="auto"/>
            <w:vAlign w:val="center"/>
          </w:tcPr>
          <w:p w14:paraId="5A8FCE4D" w14:textId="1E486CAD" w:rsidR="00A14516" w:rsidRPr="00876512" w:rsidRDefault="00A14516" w:rsidP="00876512">
            <w:pPr>
              <w:spacing w:before="120"/>
              <w:jc w:val="center"/>
              <w:cnfStyle w:val="000000100000" w:firstRow="0" w:lastRow="0" w:firstColumn="0" w:lastColumn="0" w:oddVBand="0" w:evenVBand="0" w:oddHBand="1" w:evenHBand="0" w:firstRowFirstColumn="0" w:firstRowLastColumn="0" w:lastRowFirstColumn="0" w:lastRowLastColumn="0"/>
              <w:rPr>
                <w:rFonts w:ascii="Arial" w:hAnsi="Arial" w:cs="Arial"/>
                <w:sz w:val="21"/>
                <w:szCs w:val="21"/>
                <w:lang w:val="es-ES"/>
              </w:rPr>
            </w:pPr>
            <w:r w:rsidRPr="00876512">
              <w:rPr>
                <w:rFonts w:ascii="Arial" w:hAnsi="Arial" w:cs="Arial"/>
                <w:sz w:val="21"/>
                <w:szCs w:val="21"/>
                <w:lang w:val="es-ES"/>
              </w:rPr>
              <w:t>2</w:t>
            </w:r>
            <w:r w:rsidR="006D6D16" w:rsidRPr="00876512">
              <w:rPr>
                <w:rFonts w:ascii="Arial" w:hAnsi="Arial" w:cs="Arial"/>
                <w:sz w:val="21"/>
                <w:szCs w:val="21"/>
                <w:lang w:val="es-ES"/>
              </w:rPr>
              <w:t>.</w:t>
            </w:r>
            <w:r w:rsidRPr="00876512">
              <w:rPr>
                <w:rFonts w:ascii="Arial" w:hAnsi="Arial" w:cs="Arial"/>
                <w:sz w:val="21"/>
                <w:szCs w:val="21"/>
                <w:lang w:val="es-ES"/>
              </w:rPr>
              <w:t>50</w:t>
            </w:r>
            <w:r w:rsidR="00876512">
              <w:rPr>
                <w:rFonts w:ascii="Arial" w:hAnsi="Arial" w:cs="Arial"/>
                <w:sz w:val="21"/>
                <w:szCs w:val="21"/>
                <w:lang w:val="es-ES"/>
              </w:rPr>
              <w:t xml:space="preserve"> </w:t>
            </w:r>
            <w:r w:rsidRPr="00876512">
              <w:rPr>
                <w:rFonts w:ascii="Arial" w:hAnsi="Arial" w:cs="Arial"/>
                <w:sz w:val="21"/>
                <w:szCs w:val="21"/>
              </w:rPr>
              <w:t>± 5</w:t>
            </w:r>
            <w:r w:rsidR="006D6D16" w:rsidRPr="00876512">
              <w:rPr>
                <w:rFonts w:ascii="Arial" w:hAnsi="Arial" w:cs="Arial"/>
                <w:sz w:val="21"/>
                <w:szCs w:val="21"/>
              </w:rPr>
              <w:t>.</w:t>
            </w:r>
            <w:r w:rsidRPr="00876512">
              <w:rPr>
                <w:rFonts w:ascii="Arial" w:hAnsi="Arial" w:cs="Arial"/>
                <w:sz w:val="21"/>
                <w:szCs w:val="21"/>
              </w:rPr>
              <w:t>00</w:t>
            </w:r>
          </w:p>
        </w:tc>
        <w:tc>
          <w:tcPr>
            <w:tcW w:w="1613" w:type="dxa"/>
            <w:tcBorders>
              <w:bottom w:val="nil"/>
            </w:tcBorders>
            <w:shd w:val="clear" w:color="auto" w:fill="auto"/>
            <w:vAlign w:val="center"/>
          </w:tcPr>
          <w:p w14:paraId="0B9E7C62" w14:textId="77777777" w:rsidR="00A14516" w:rsidRPr="00876512" w:rsidRDefault="00A14516" w:rsidP="00876512">
            <w:pPr>
              <w:spacing w:before="120"/>
              <w:jc w:val="center"/>
              <w:cnfStyle w:val="000000100000" w:firstRow="0" w:lastRow="0" w:firstColumn="0" w:lastColumn="0" w:oddVBand="0" w:evenVBand="0" w:oddHBand="1" w:evenHBand="0" w:firstRowFirstColumn="0" w:firstRowLastColumn="0" w:lastRowFirstColumn="0" w:lastRowLastColumn="0"/>
              <w:rPr>
                <w:rFonts w:ascii="Arial" w:hAnsi="Arial" w:cs="Arial"/>
                <w:sz w:val="21"/>
                <w:szCs w:val="21"/>
                <w:lang w:val="es-ES"/>
              </w:rPr>
            </w:pPr>
            <w:r w:rsidRPr="00876512">
              <w:rPr>
                <w:rFonts w:ascii="Arial" w:hAnsi="Arial" w:cs="Arial"/>
                <w:sz w:val="21"/>
                <w:szCs w:val="21"/>
                <w:lang w:val="es-ES"/>
              </w:rPr>
              <w:t>2</w:t>
            </w:r>
          </w:p>
        </w:tc>
        <w:tc>
          <w:tcPr>
            <w:tcW w:w="1612" w:type="dxa"/>
            <w:tcBorders>
              <w:bottom w:val="nil"/>
            </w:tcBorders>
            <w:shd w:val="clear" w:color="auto" w:fill="auto"/>
            <w:vAlign w:val="center"/>
          </w:tcPr>
          <w:p w14:paraId="28BBCEEF" w14:textId="14076231" w:rsidR="00A14516" w:rsidRPr="00876512" w:rsidRDefault="00A14516" w:rsidP="00876512">
            <w:pPr>
              <w:spacing w:before="120"/>
              <w:jc w:val="center"/>
              <w:cnfStyle w:val="000000100000" w:firstRow="0" w:lastRow="0" w:firstColumn="0" w:lastColumn="0" w:oddVBand="0" w:evenVBand="0" w:oddHBand="1" w:evenHBand="0" w:firstRowFirstColumn="0" w:firstRowLastColumn="0" w:lastRowFirstColumn="0" w:lastRowLastColumn="0"/>
              <w:rPr>
                <w:rFonts w:ascii="Arial" w:hAnsi="Arial" w:cs="Arial"/>
                <w:sz w:val="21"/>
                <w:szCs w:val="21"/>
                <w:lang w:val="es-ES"/>
              </w:rPr>
            </w:pPr>
            <w:r w:rsidRPr="00876512">
              <w:rPr>
                <w:rFonts w:ascii="Arial" w:hAnsi="Arial" w:cs="Arial"/>
                <w:sz w:val="21"/>
                <w:szCs w:val="21"/>
                <w:lang w:val="es-ES"/>
              </w:rPr>
              <w:t>0</w:t>
            </w:r>
            <w:r w:rsidR="006D6D16" w:rsidRPr="00876512">
              <w:rPr>
                <w:rFonts w:ascii="Arial" w:hAnsi="Arial" w:cs="Arial"/>
                <w:sz w:val="21"/>
                <w:szCs w:val="21"/>
                <w:lang w:val="es-ES"/>
              </w:rPr>
              <w:t>.</w:t>
            </w:r>
            <w:r w:rsidRPr="00876512">
              <w:rPr>
                <w:rFonts w:ascii="Arial" w:hAnsi="Arial" w:cs="Arial"/>
                <w:sz w:val="21"/>
                <w:szCs w:val="21"/>
                <w:lang w:val="es-ES"/>
              </w:rPr>
              <w:t>50</w:t>
            </w:r>
            <w:r w:rsidR="00876512">
              <w:rPr>
                <w:rFonts w:ascii="Arial" w:hAnsi="Arial" w:cs="Arial"/>
                <w:sz w:val="21"/>
                <w:szCs w:val="21"/>
                <w:lang w:val="es-ES"/>
              </w:rPr>
              <w:t xml:space="preserve"> </w:t>
            </w:r>
            <w:r w:rsidRPr="00876512">
              <w:rPr>
                <w:rFonts w:ascii="Arial" w:hAnsi="Arial" w:cs="Arial"/>
                <w:sz w:val="21"/>
                <w:szCs w:val="21"/>
              </w:rPr>
              <w:t>± 1</w:t>
            </w:r>
            <w:r w:rsidR="006D6D16" w:rsidRPr="00876512">
              <w:rPr>
                <w:rFonts w:ascii="Arial" w:hAnsi="Arial" w:cs="Arial"/>
                <w:sz w:val="21"/>
                <w:szCs w:val="21"/>
              </w:rPr>
              <w:t>.</w:t>
            </w:r>
            <w:r w:rsidRPr="00876512">
              <w:rPr>
                <w:rFonts w:ascii="Arial" w:hAnsi="Arial" w:cs="Arial"/>
                <w:sz w:val="21"/>
                <w:szCs w:val="21"/>
              </w:rPr>
              <w:t>00</w:t>
            </w:r>
          </w:p>
        </w:tc>
        <w:tc>
          <w:tcPr>
            <w:tcW w:w="2463" w:type="dxa"/>
            <w:tcBorders>
              <w:bottom w:val="nil"/>
            </w:tcBorders>
            <w:shd w:val="clear" w:color="auto" w:fill="auto"/>
            <w:vAlign w:val="center"/>
          </w:tcPr>
          <w:p w14:paraId="048A65C2" w14:textId="6A650148" w:rsidR="00A14516" w:rsidRPr="00876512" w:rsidRDefault="00A14516" w:rsidP="00876512">
            <w:pPr>
              <w:spacing w:before="120"/>
              <w:ind w:left="198" w:hanging="4"/>
              <w:jc w:val="center"/>
              <w:cnfStyle w:val="000000100000" w:firstRow="0" w:lastRow="0" w:firstColumn="0" w:lastColumn="0" w:oddVBand="0" w:evenVBand="0" w:oddHBand="1" w:evenHBand="0" w:firstRowFirstColumn="0" w:firstRowLastColumn="0" w:lastRowFirstColumn="0" w:lastRowLastColumn="0"/>
              <w:rPr>
                <w:rFonts w:ascii="Arial" w:hAnsi="Arial" w:cs="Arial"/>
                <w:sz w:val="21"/>
                <w:szCs w:val="21"/>
                <w:lang w:val="es-ES"/>
              </w:rPr>
            </w:pPr>
            <w:r w:rsidRPr="00876512">
              <w:rPr>
                <w:rFonts w:ascii="Arial" w:hAnsi="Arial" w:cs="Arial"/>
                <w:sz w:val="21"/>
                <w:szCs w:val="21"/>
              </w:rPr>
              <w:t>0</w:t>
            </w:r>
            <w:r w:rsidR="006D6D16" w:rsidRPr="00876512">
              <w:rPr>
                <w:rFonts w:ascii="Arial" w:hAnsi="Arial" w:cs="Arial"/>
                <w:sz w:val="21"/>
                <w:szCs w:val="21"/>
              </w:rPr>
              <w:t>.</w:t>
            </w:r>
            <w:r w:rsidRPr="00876512">
              <w:rPr>
                <w:rFonts w:ascii="Arial" w:hAnsi="Arial" w:cs="Arial"/>
                <w:sz w:val="21"/>
                <w:szCs w:val="21"/>
              </w:rPr>
              <w:t>886</w:t>
            </w:r>
          </w:p>
        </w:tc>
      </w:tr>
      <w:tr w:rsidR="00A14516" w:rsidRPr="00876512" w14:paraId="5513B0EE" w14:textId="77777777" w:rsidTr="00DA1F52">
        <w:tc>
          <w:tcPr>
            <w:cnfStyle w:val="001000000000" w:firstRow="0" w:lastRow="0" w:firstColumn="1" w:lastColumn="0" w:oddVBand="0" w:evenVBand="0" w:oddHBand="0" w:evenHBand="0" w:firstRowFirstColumn="0" w:firstRowLastColumn="0" w:lastRowFirstColumn="0" w:lastRowLastColumn="0"/>
            <w:tcW w:w="1701" w:type="dxa"/>
            <w:tcBorders>
              <w:top w:val="nil"/>
              <w:bottom w:val="nil"/>
            </w:tcBorders>
            <w:vAlign w:val="center"/>
          </w:tcPr>
          <w:p w14:paraId="79C45411" w14:textId="77777777" w:rsidR="00A14516" w:rsidRPr="00876512" w:rsidRDefault="00A14516" w:rsidP="00876512">
            <w:pPr>
              <w:spacing w:before="120"/>
              <w:jc w:val="center"/>
              <w:rPr>
                <w:rFonts w:ascii="Arial" w:hAnsi="Arial" w:cs="Arial"/>
                <w:sz w:val="21"/>
                <w:szCs w:val="21"/>
                <w:lang w:val="es-ES"/>
              </w:rPr>
            </w:pPr>
            <w:r w:rsidRPr="00876512">
              <w:rPr>
                <w:rFonts w:ascii="Arial" w:hAnsi="Arial" w:cs="Arial"/>
                <w:sz w:val="21"/>
                <w:szCs w:val="21"/>
                <w:lang w:val="es-ES"/>
              </w:rPr>
              <w:t>Grado II</w:t>
            </w:r>
          </w:p>
        </w:tc>
        <w:tc>
          <w:tcPr>
            <w:tcW w:w="1524" w:type="dxa"/>
            <w:tcBorders>
              <w:top w:val="nil"/>
              <w:bottom w:val="nil"/>
            </w:tcBorders>
            <w:vAlign w:val="center"/>
          </w:tcPr>
          <w:p w14:paraId="76FB3342" w14:textId="77777777" w:rsidR="00A14516" w:rsidRPr="00876512" w:rsidRDefault="00A14516" w:rsidP="00876512">
            <w:pPr>
              <w:spacing w:before="120"/>
              <w:jc w:val="center"/>
              <w:cnfStyle w:val="000000000000" w:firstRow="0" w:lastRow="0" w:firstColumn="0" w:lastColumn="0" w:oddVBand="0" w:evenVBand="0" w:oddHBand="0" w:evenHBand="0" w:firstRowFirstColumn="0" w:firstRowLastColumn="0" w:lastRowFirstColumn="0" w:lastRowLastColumn="0"/>
              <w:rPr>
                <w:rFonts w:ascii="Arial" w:hAnsi="Arial" w:cs="Arial"/>
                <w:sz w:val="21"/>
                <w:szCs w:val="21"/>
                <w:lang w:val="es-ES"/>
              </w:rPr>
            </w:pPr>
            <w:r w:rsidRPr="00876512">
              <w:rPr>
                <w:rFonts w:ascii="Arial" w:hAnsi="Arial" w:cs="Arial"/>
                <w:sz w:val="21"/>
                <w:szCs w:val="21"/>
                <w:lang w:val="es-ES"/>
              </w:rPr>
              <w:t>21</w:t>
            </w:r>
          </w:p>
        </w:tc>
        <w:tc>
          <w:tcPr>
            <w:tcW w:w="1612" w:type="dxa"/>
            <w:tcBorders>
              <w:top w:val="nil"/>
              <w:bottom w:val="nil"/>
            </w:tcBorders>
            <w:vAlign w:val="center"/>
          </w:tcPr>
          <w:p w14:paraId="4563925B" w14:textId="6D4C52F8" w:rsidR="00A14516" w:rsidRPr="00876512" w:rsidRDefault="00A14516" w:rsidP="00876512">
            <w:pPr>
              <w:spacing w:before="120"/>
              <w:jc w:val="center"/>
              <w:cnfStyle w:val="000000000000" w:firstRow="0" w:lastRow="0" w:firstColumn="0" w:lastColumn="0" w:oddVBand="0" w:evenVBand="0" w:oddHBand="0" w:evenHBand="0" w:firstRowFirstColumn="0" w:firstRowLastColumn="0" w:lastRowFirstColumn="0" w:lastRowLastColumn="0"/>
              <w:rPr>
                <w:rFonts w:ascii="Arial" w:hAnsi="Arial" w:cs="Arial"/>
                <w:sz w:val="21"/>
                <w:szCs w:val="21"/>
                <w:lang w:val="es-ES"/>
              </w:rPr>
            </w:pPr>
            <w:r w:rsidRPr="00876512">
              <w:rPr>
                <w:rFonts w:ascii="Arial" w:hAnsi="Arial" w:cs="Arial"/>
                <w:sz w:val="21"/>
                <w:szCs w:val="21"/>
                <w:lang w:val="es-ES"/>
              </w:rPr>
              <w:t>5</w:t>
            </w:r>
            <w:r w:rsidR="006D6D16" w:rsidRPr="00876512">
              <w:rPr>
                <w:rFonts w:ascii="Arial" w:hAnsi="Arial" w:cs="Arial"/>
                <w:sz w:val="21"/>
                <w:szCs w:val="21"/>
                <w:lang w:val="es-ES"/>
              </w:rPr>
              <w:t>.</w:t>
            </w:r>
            <w:r w:rsidRPr="00876512">
              <w:rPr>
                <w:rFonts w:ascii="Arial" w:hAnsi="Arial" w:cs="Arial"/>
                <w:sz w:val="21"/>
                <w:szCs w:val="21"/>
                <w:lang w:val="es-ES"/>
              </w:rPr>
              <w:t>25</w:t>
            </w:r>
            <w:r w:rsidR="00876512">
              <w:rPr>
                <w:rFonts w:ascii="Arial" w:hAnsi="Arial" w:cs="Arial"/>
                <w:sz w:val="21"/>
                <w:szCs w:val="21"/>
                <w:lang w:val="es-ES"/>
              </w:rPr>
              <w:t xml:space="preserve"> </w:t>
            </w:r>
            <w:r w:rsidRPr="00876512">
              <w:rPr>
                <w:rFonts w:ascii="Arial" w:hAnsi="Arial" w:cs="Arial"/>
                <w:sz w:val="21"/>
                <w:szCs w:val="21"/>
              </w:rPr>
              <w:t>± 6</w:t>
            </w:r>
            <w:r w:rsidR="006D6D16" w:rsidRPr="00876512">
              <w:rPr>
                <w:rFonts w:ascii="Arial" w:hAnsi="Arial" w:cs="Arial"/>
                <w:sz w:val="21"/>
                <w:szCs w:val="21"/>
              </w:rPr>
              <w:t>.</w:t>
            </w:r>
            <w:r w:rsidRPr="00876512">
              <w:rPr>
                <w:rFonts w:ascii="Arial" w:hAnsi="Arial" w:cs="Arial"/>
                <w:sz w:val="21"/>
                <w:szCs w:val="21"/>
              </w:rPr>
              <w:t>16</w:t>
            </w:r>
          </w:p>
        </w:tc>
        <w:tc>
          <w:tcPr>
            <w:tcW w:w="1613" w:type="dxa"/>
            <w:tcBorders>
              <w:top w:val="nil"/>
              <w:bottom w:val="nil"/>
            </w:tcBorders>
            <w:vAlign w:val="center"/>
          </w:tcPr>
          <w:p w14:paraId="4BD53241" w14:textId="77777777" w:rsidR="00A14516" w:rsidRPr="00876512" w:rsidRDefault="00A14516" w:rsidP="00876512">
            <w:pPr>
              <w:spacing w:before="120"/>
              <w:jc w:val="center"/>
              <w:cnfStyle w:val="000000000000" w:firstRow="0" w:lastRow="0" w:firstColumn="0" w:lastColumn="0" w:oddVBand="0" w:evenVBand="0" w:oddHBand="0" w:evenHBand="0" w:firstRowFirstColumn="0" w:firstRowLastColumn="0" w:lastRowFirstColumn="0" w:lastRowLastColumn="0"/>
              <w:rPr>
                <w:rFonts w:ascii="Arial" w:hAnsi="Arial" w:cs="Arial"/>
                <w:sz w:val="21"/>
                <w:szCs w:val="21"/>
                <w:lang w:val="es-ES"/>
              </w:rPr>
            </w:pPr>
            <w:r w:rsidRPr="00876512">
              <w:rPr>
                <w:rFonts w:ascii="Arial" w:hAnsi="Arial" w:cs="Arial"/>
                <w:sz w:val="21"/>
                <w:szCs w:val="21"/>
                <w:lang w:val="es-ES"/>
              </w:rPr>
              <w:t>18</w:t>
            </w:r>
          </w:p>
        </w:tc>
        <w:tc>
          <w:tcPr>
            <w:tcW w:w="1612" w:type="dxa"/>
            <w:tcBorders>
              <w:top w:val="nil"/>
              <w:bottom w:val="nil"/>
            </w:tcBorders>
            <w:vAlign w:val="center"/>
          </w:tcPr>
          <w:p w14:paraId="0D9213B8" w14:textId="0A73C00C" w:rsidR="00A14516" w:rsidRPr="00876512" w:rsidRDefault="00A14516" w:rsidP="00876512">
            <w:pPr>
              <w:spacing w:before="120"/>
              <w:jc w:val="center"/>
              <w:cnfStyle w:val="000000000000" w:firstRow="0" w:lastRow="0" w:firstColumn="0" w:lastColumn="0" w:oddVBand="0" w:evenVBand="0" w:oddHBand="0" w:evenHBand="0" w:firstRowFirstColumn="0" w:firstRowLastColumn="0" w:lastRowFirstColumn="0" w:lastRowLastColumn="0"/>
              <w:rPr>
                <w:rFonts w:ascii="Arial" w:hAnsi="Arial" w:cs="Arial"/>
                <w:sz w:val="21"/>
                <w:szCs w:val="21"/>
                <w:lang w:val="es-ES"/>
              </w:rPr>
            </w:pPr>
            <w:r w:rsidRPr="00876512">
              <w:rPr>
                <w:rFonts w:ascii="Arial" w:hAnsi="Arial" w:cs="Arial"/>
                <w:sz w:val="21"/>
                <w:szCs w:val="21"/>
                <w:lang w:val="es-ES"/>
              </w:rPr>
              <w:t>4</w:t>
            </w:r>
            <w:r w:rsidR="006D6D16" w:rsidRPr="00876512">
              <w:rPr>
                <w:rFonts w:ascii="Arial" w:hAnsi="Arial" w:cs="Arial"/>
                <w:sz w:val="21"/>
                <w:szCs w:val="21"/>
                <w:lang w:val="es-ES"/>
              </w:rPr>
              <w:t>.</w:t>
            </w:r>
            <w:r w:rsidRPr="00876512">
              <w:rPr>
                <w:rFonts w:ascii="Arial" w:hAnsi="Arial" w:cs="Arial"/>
                <w:sz w:val="21"/>
                <w:szCs w:val="21"/>
                <w:lang w:val="es-ES"/>
              </w:rPr>
              <w:t>50</w:t>
            </w:r>
            <w:r w:rsidR="00876512">
              <w:rPr>
                <w:rFonts w:ascii="Arial" w:hAnsi="Arial" w:cs="Arial"/>
                <w:sz w:val="21"/>
                <w:szCs w:val="21"/>
                <w:lang w:val="es-ES"/>
              </w:rPr>
              <w:t xml:space="preserve"> </w:t>
            </w:r>
            <w:r w:rsidRPr="00876512">
              <w:rPr>
                <w:rFonts w:ascii="Arial" w:hAnsi="Arial" w:cs="Arial"/>
                <w:sz w:val="21"/>
                <w:szCs w:val="21"/>
              </w:rPr>
              <w:t>± 6</w:t>
            </w:r>
            <w:r w:rsidR="006D6D16" w:rsidRPr="00876512">
              <w:rPr>
                <w:rFonts w:ascii="Arial" w:hAnsi="Arial" w:cs="Arial"/>
                <w:sz w:val="21"/>
                <w:szCs w:val="21"/>
              </w:rPr>
              <w:t>.</w:t>
            </w:r>
            <w:r w:rsidRPr="00876512">
              <w:rPr>
                <w:rFonts w:ascii="Arial" w:hAnsi="Arial" w:cs="Arial"/>
                <w:sz w:val="21"/>
                <w:szCs w:val="21"/>
              </w:rPr>
              <w:t>14</w:t>
            </w:r>
          </w:p>
        </w:tc>
        <w:tc>
          <w:tcPr>
            <w:tcW w:w="1613" w:type="dxa"/>
            <w:tcBorders>
              <w:top w:val="nil"/>
              <w:bottom w:val="nil"/>
            </w:tcBorders>
            <w:vAlign w:val="center"/>
          </w:tcPr>
          <w:p w14:paraId="1ECB207E" w14:textId="77777777" w:rsidR="00A14516" w:rsidRPr="00876512" w:rsidRDefault="00A14516" w:rsidP="00876512">
            <w:pPr>
              <w:spacing w:before="120"/>
              <w:jc w:val="center"/>
              <w:cnfStyle w:val="000000000000" w:firstRow="0" w:lastRow="0" w:firstColumn="0" w:lastColumn="0" w:oddVBand="0" w:evenVBand="0" w:oddHBand="0" w:evenHBand="0" w:firstRowFirstColumn="0" w:firstRowLastColumn="0" w:lastRowFirstColumn="0" w:lastRowLastColumn="0"/>
              <w:rPr>
                <w:rFonts w:ascii="Arial" w:hAnsi="Arial" w:cs="Arial"/>
                <w:sz w:val="21"/>
                <w:szCs w:val="21"/>
                <w:lang w:val="es-ES"/>
              </w:rPr>
            </w:pPr>
            <w:r w:rsidRPr="00876512">
              <w:rPr>
                <w:rFonts w:ascii="Arial" w:hAnsi="Arial" w:cs="Arial"/>
                <w:sz w:val="21"/>
                <w:szCs w:val="21"/>
                <w:lang w:val="es-ES"/>
              </w:rPr>
              <w:t>3</w:t>
            </w:r>
          </w:p>
        </w:tc>
        <w:tc>
          <w:tcPr>
            <w:tcW w:w="1612" w:type="dxa"/>
            <w:tcBorders>
              <w:top w:val="nil"/>
              <w:bottom w:val="nil"/>
            </w:tcBorders>
            <w:vAlign w:val="center"/>
          </w:tcPr>
          <w:p w14:paraId="29AA0B59" w14:textId="36C85F39" w:rsidR="00A14516" w:rsidRPr="00876512" w:rsidRDefault="00A14516" w:rsidP="00876512">
            <w:pPr>
              <w:spacing w:before="120"/>
              <w:jc w:val="center"/>
              <w:cnfStyle w:val="000000000000" w:firstRow="0" w:lastRow="0" w:firstColumn="0" w:lastColumn="0" w:oddVBand="0" w:evenVBand="0" w:oddHBand="0" w:evenHBand="0" w:firstRowFirstColumn="0" w:firstRowLastColumn="0" w:lastRowFirstColumn="0" w:lastRowLastColumn="0"/>
              <w:rPr>
                <w:rFonts w:ascii="Arial" w:hAnsi="Arial" w:cs="Arial"/>
                <w:sz w:val="21"/>
                <w:szCs w:val="21"/>
                <w:lang w:val="es-ES"/>
              </w:rPr>
            </w:pPr>
            <w:r w:rsidRPr="00876512">
              <w:rPr>
                <w:rFonts w:ascii="Arial" w:hAnsi="Arial" w:cs="Arial"/>
                <w:sz w:val="21"/>
                <w:szCs w:val="21"/>
                <w:lang w:val="es-ES"/>
              </w:rPr>
              <w:t>0</w:t>
            </w:r>
            <w:r w:rsidR="006D6D16" w:rsidRPr="00876512">
              <w:rPr>
                <w:rFonts w:ascii="Arial" w:hAnsi="Arial" w:cs="Arial"/>
                <w:sz w:val="21"/>
                <w:szCs w:val="21"/>
                <w:lang w:val="es-ES"/>
              </w:rPr>
              <w:t>.</w:t>
            </w:r>
            <w:r w:rsidRPr="00876512">
              <w:rPr>
                <w:rFonts w:ascii="Arial" w:hAnsi="Arial" w:cs="Arial"/>
                <w:sz w:val="21"/>
                <w:szCs w:val="21"/>
                <w:lang w:val="es-ES"/>
              </w:rPr>
              <w:t>75</w:t>
            </w:r>
            <w:r w:rsidR="00876512">
              <w:rPr>
                <w:rFonts w:ascii="Arial" w:hAnsi="Arial" w:cs="Arial"/>
                <w:sz w:val="21"/>
                <w:szCs w:val="21"/>
                <w:lang w:val="es-ES"/>
              </w:rPr>
              <w:t xml:space="preserve"> </w:t>
            </w:r>
            <w:r w:rsidRPr="00876512">
              <w:rPr>
                <w:rFonts w:ascii="Arial" w:hAnsi="Arial" w:cs="Arial"/>
                <w:sz w:val="21"/>
                <w:szCs w:val="21"/>
              </w:rPr>
              <w:t>± 0</w:t>
            </w:r>
            <w:r w:rsidR="006D6D16" w:rsidRPr="00876512">
              <w:rPr>
                <w:rFonts w:ascii="Arial" w:hAnsi="Arial" w:cs="Arial"/>
                <w:sz w:val="21"/>
                <w:szCs w:val="21"/>
              </w:rPr>
              <w:t>.</w:t>
            </w:r>
            <w:r w:rsidRPr="00876512">
              <w:rPr>
                <w:rFonts w:ascii="Arial" w:hAnsi="Arial" w:cs="Arial"/>
                <w:sz w:val="21"/>
                <w:szCs w:val="21"/>
              </w:rPr>
              <w:t>50</w:t>
            </w:r>
          </w:p>
        </w:tc>
        <w:tc>
          <w:tcPr>
            <w:tcW w:w="2463" w:type="dxa"/>
            <w:tcBorders>
              <w:top w:val="nil"/>
              <w:bottom w:val="nil"/>
            </w:tcBorders>
            <w:vAlign w:val="center"/>
          </w:tcPr>
          <w:p w14:paraId="4795B37E" w14:textId="52F8AC74" w:rsidR="00A14516" w:rsidRPr="00876512" w:rsidRDefault="00A14516" w:rsidP="00876512">
            <w:pPr>
              <w:spacing w:before="120"/>
              <w:ind w:left="198" w:hanging="4"/>
              <w:jc w:val="center"/>
              <w:cnfStyle w:val="000000000000" w:firstRow="0" w:lastRow="0" w:firstColumn="0" w:lastColumn="0" w:oddVBand="0" w:evenVBand="0" w:oddHBand="0" w:evenHBand="0" w:firstRowFirstColumn="0" w:firstRowLastColumn="0" w:lastRowFirstColumn="0" w:lastRowLastColumn="0"/>
              <w:rPr>
                <w:rFonts w:ascii="Arial" w:hAnsi="Arial" w:cs="Arial"/>
                <w:sz w:val="21"/>
                <w:szCs w:val="21"/>
                <w:lang w:val="es-ES"/>
              </w:rPr>
            </w:pPr>
            <w:r w:rsidRPr="00876512">
              <w:rPr>
                <w:rFonts w:ascii="Arial" w:hAnsi="Arial" w:cs="Arial"/>
                <w:sz w:val="21"/>
                <w:szCs w:val="21"/>
              </w:rPr>
              <w:t>0</w:t>
            </w:r>
            <w:r w:rsidR="006D6D16" w:rsidRPr="00876512">
              <w:rPr>
                <w:rFonts w:ascii="Arial" w:hAnsi="Arial" w:cs="Arial"/>
                <w:sz w:val="21"/>
                <w:szCs w:val="21"/>
              </w:rPr>
              <w:t>.</w:t>
            </w:r>
            <w:r w:rsidRPr="00876512">
              <w:rPr>
                <w:rFonts w:ascii="Arial" w:hAnsi="Arial" w:cs="Arial"/>
                <w:sz w:val="21"/>
                <w:szCs w:val="21"/>
              </w:rPr>
              <w:t>886</w:t>
            </w:r>
          </w:p>
        </w:tc>
      </w:tr>
      <w:tr w:rsidR="00A14516" w:rsidRPr="00876512" w14:paraId="6E6004BA" w14:textId="77777777" w:rsidTr="00DA1F5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01" w:type="dxa"/>
            <w:tcBorders>
              <w:top w:val="nil"/>
              <w:bottom w:val="nil"/>
            </w:tcBorders>
            <w:shd w:val="clear" w:color="auto" w:fill="auto"/>
            <w:vAlign w:val="center"/>
          </w:tcPr>
          <w:p w14:paraId="543FA4F2" w14:textId="77777777" w:rsidR="00A14516" w:rsidRPr="00876512" w:rsidRDefault="00A14516" w:rsidP="00876512">
            <w:pPr>
              <w:spacing w:before="120"/>
              <w:jc w:val="center"/>
              <w:rPr>
                <w:rFonts w:ascii="Arial" w:hAnsi="Arial" w:cs="Arial"/>
                <w:sz w:val="21"/>
                <w:szCs w:val="21"/>
                <w:lang w:val="es-ES"/>
              </w:rPr>
            </w:pPr>
            <w:r w:rsidRPr="00876512">
              <w:rPr>
                <w:rFonts w:ascii="Arial" w:hAnsi="Arial" w:cs="Arial"/>
                <w:sz w:val="21"/>
                <w:szCs w:val="21"/>
                <w:lang w:val="es-ES"/>
              </w:rPr>
              <w:t>Grado III</w:t>
            </w:r>
          </w:p>
        </w:tc>
        <w:tc>
          <w:tcPr>
            <w:tcW w:w="1524" w:type="dxa"/>
            <w:tcBorders>
              <w:top w:val="nil"/>
              <w:bottom w:val="nil"/>
            </w:tcBorders>
            <w:shd w:val="clear" w:color="auto" w:fill="auto"/>
            <w:vAlign w:val="center"/>
          </w:tcPr>
          <w:p w14:paraId="469FB0A9" w14:textId="77777777" w:rsidR="00A14516" w:rsidRPr="00876512" w:rsidRDefault="00A14516" w:rsidP="00876512">
            <w:pPr>
              <w:spacing w:before="120"/>
              <w:jc w:val="center"/>
              <w:cnfStyle w:val="000000100000" w:firstRow="0" w:lastRow="0" w:firstColumn="0" w:lastColumn="0" w:oddVBand="0" w:evenVBand="0" w:oddHBand="1" w:evenHBand="0" w:firstRowFirstColumn="0" w:firstRowLastColumn="0" w:lastRowFirstColumn="0" w:lastRowLastColumn="0"/>
              <w:rPr>
                <w:rFonts w:ascii="Arial" w:hAnsi="Arial" w:cs="Arial"/>
                <w:sz w:val="21"/>
                <w:szCs w:val="21"/>
                <w:lang w:val="es-ES"/>
              </w:rPr>
            </w:pPr>
            <w:r w:rsidRPr="00876512">
              <w:rPr>
                <w:rFonts w:ascii="Arial" w:hAnsi="Arial" w:cs="Arial"/>
                <w:sz w:val="21"/>
                <w:szCs w:val="21"/>
                <w:lang w:val="es-ES"/>
              </w:rPr>
              <w:t>20</w:t>
            </w:r>
          </w:p>
        </w:tc>
        <w:tc>
          <w:tcPr>
            <w:tcW w:w="1612" w:type="dxa"/>
            <w:tcBorders>
              <w:top w:val="nil"/>
              <w:bottom w:val="nil"/>
            </w:tcBorders>
            <w:shd w:val="clear" w:color="auto" w:fill="auto"/>
            <w:vAlign w:val="center"/>
          </w:tcPr>
          <w:p w14:paraId="4C9CC554" w14:textId="46853376" w:rsidR="00A14516" w:rsidRPr="00876512" w:rsidRDefault="00A14516" w:rsidP="00876512">
            <w:pPr>
              <w:spacing w:before="120"/>
              <w:jc w:val="center"/>
              <w:cnfStyle w:val="000000100000" w:firstRow="0" w:lastRow="0" w:firstColumn="0" w:lastColumn="0" w:oddVBand="0" w:evenVBand="0" w:oddHBand="1" w:evenHBand="0" w:firstRowFirstColumn="0" w:firstRowLastColumn="0" w:lastRowFirstColumn="0" w:lastRowLastColumn="0"/>
              <w:rPr>
                <w:rFonts w:ascii="Arial" w:hAnsi="Arial" w:cs="Arial"/>
                <w:sz w:val="21"/>
                <w:szCs w:val="21"/>
                <w:lang w:val="es-ES"/>
              </w:rPr>
            </w:pPr>
            <w:r w:rsidRPr="00876512">
              <w:rPr>
                <w:rFonts w:ascii="Arial" w:hAnsi="Arial" w:cs="Arial"/>
                <w:sz w:val="21"/>
                <w:szCs w:val="21"/>
                <w:lang w:val="es-ES"/>
              </w:rPr>
              <w:t>5</w:t>
            </w:r>
            <w:r w:rsidR="006D6D16" w:rsidRPr="00876512">
              <w:rPr>
                <w:rFonts w:ascii="Arial" w:hAnsi="Arial" w:cs="Arial"/>
                <w:sz w:val="21"/>
                <w:szCs w:val="21"/>
                <w:lang w:val="es-ES"/>
              </w:rPr>
              <w:t>.</w:t>
            </w:r>
            <w:r w:rsidRPr="00876512">
              <w:rPr>
                <w:rFonts w:ascii="Arial" w:hAnsi="Arial" w:cs="Arial"/>
                <w:sz w:val="21"/>
                <w:szCs w:val="21"/>
                <w:lang w:val="es-ES"/>
              </w:rPr>
              <w:t>00</w:t>
            </w:r>
            <w:r w:rsidR="00876512">
              <w:rPr>
                <w:rFonts w:ascii="Arial" w:hAnsi="Arial" w:cs="Arial"/>
                <w:sz w:val="21"/>
                <w:szCs w:val="21"/>
                <w:lang w:val="es-ES"/>
              </w:rPr>
              <w:t xml:space="preserve"> </w:t>
            </w:r>
            <w:r w:rsidRPr="00876512">
              <w:rPr>
                <w:rFonts w:ascii="Arial" w:hAnsi="Arial" w:cs="Arial"/>
                <w:sz w:val="21"/>
                <w:szCs w:val="21"/>
              </w:rPr>
              <w:t>± 3</w:t>
            </w:r>
            <w:r w:rsidR="006D6D16" w:rsidRPr="00876512">
              <w:rPr>
                <w:rFonts w:ascii="Arial" w:hAnsi="Arial" w:cs="Arial"/>
                <w:sz w:val="21"/>
                <w:szCs w:val="21"/>
              </w:rPr>
              <w:t>.</w:t>
            </w:r>
            <w:r w:rsidRPr="00876512">
              <w:rPr>
                <w:rFonts w:ascii="Arial" w:hAnsi="Arial" w:cs="Arial"/>
                <w:sz w:val="21"/>
                <w:szCs w:val="21"/>
              </w:rPr>
              <w:t>89</w:t>
            </w:r>
          </w:p>
        </w:tc>
        <w:tc>
          <w:tcPr>
            <w:tcW w:w="1613" w:type="dxa"/>
            <w:tcBorders>
              <w:top w:val="nil"/>
              <w:bottom w:val="nil"/>
            </w:tcBorders>
            <w:shd w:val="clear" w:color="auto" w:fill="auto"/>
            <w:vAlign w:val="center"/>
          </w:tcPr>
          <w:p w14:paraId="1A09CB87" w14:textId="77777777" w:rsidR="00A14516" w:rsidRPr="00876512" w:rsidRDefault="00A14516" w:rsidP="00876512">
            <w:pPr>
              <w:spacing w:before="120"/>
              <w:jc w:val="center"/>
              <w:cnfStyle w:val="000000100000" w:firstRow="0" w:lastRow="0" w:firstColumn="0" w:lastColumn="0" w:oddVBand="0" w:evenVBand="0" w:oddHBand="1" w:evenHBand="0" w:firstRowFirstColumn="0" w:firstRowLastColumn="0" w:lastRowFirstColumn="0" w:lastRowLastColumn="0"/>
              <w:rPr>
                <w:rFonts w:ascii="Arial" w:hAnsi="Arial" w:cs="Arial"/>
                <w:sz w:val="21"/>
                <w:szCs w:val="21"/>
                <w:lang w:val="es-ES"/>
              </w:rPr>
            </w:pPr>
            <w:r w:rsidRPr="00876512">
              <w:rPr>
                <w:rFonts w:ascii="Arial" w:hAnsi="Arial" w:cs="Arial"/>
                <w:sz w:val="21"/>
                <w:szCs w:val="21"/>
                <w:lang w:val="es-ES"/>
              </w:rPr>
              <w:t>17</w:t>
            </w:r>
          </w:p>
        </w:tc>
        <w:tc>
          <w:tcPr>
            <w:tcW w:w="1612" w:type="dxa"/>
            <w:tcBorders>
              <w:top w:val="nil"/>
              <w:bottom w:val="nil"/>
            </w:tcBorders>
            <w:shd w:val="clear" w:color="auto" w:fill="auto"/>
            <w:vAlign w:val="center"/>
          </w:tcPr>
          <w:p w14:paraId="7A03641B" w14:textId="7FB348FF" w:rsidR="00A14516" w:rsidRPr="00876512" w:rsidRDefault="00A14516" w:rsidP="00876512">
            <w:pPr>
              <w:spacing w:before="120"/>
              <w:jc w:val="center"/>
              <w:cnfStyle w:val="000000100000" w:firstRow="0" w:lastRow="0" w:firstColumn="0" w:lastColumn="0" w:oddVBand="0" w:evenVBand="0" w:oddHBand="1" w:evenHBand="0" w:firstRowFirstColumn="0" w:firstRowLastColumn="0" w:lastRowFirstColumn="0" w:lastRowLastColumn="0"/>
              <w:rPr>
                <w:rFonts w:ascii="Arial" w:hAnsi="Arial" w:cs="Arial"/>
                <w:sz w:val="21"/>
                <w:szCs w:val="21"/>
                <w:lang w:val="es-ES"/>
              </w:rPr>
            </w:pPr>
            <w:r w:rsidRPr="00876512">
              <w:rPr>
                <w:rFonts w:ascii="Arial" w:hAnsi="Arial" w:cs="Arial"/>
                <w:sz w:val="21"/>
                <w:szCs w:val="21"/>
                <w:lang w:val="es-ES"/>
              </w:rPr>
              <w:t>4</w:t>
            </w:r>
            <w:r w:rsidR="006D6D16" w:rsidRPr="00876512">
              <w:rPr>
                <w:rFonts w:ascii="Arial" w:hAnsi="Arial" w:cs="Arial"/>
                <w:sz w:val="21"/>
                <w:szCs w:val="21"/>
                <w:lang w:val="es-ES"/>
              </w:rPr>
              <w:t>.</w:t>
            </w:r>
            <w:r w:rsidRPr="00876512">
              <w:rPr>
                <w:rFonts w:ascii="Arial" w:hAnsi="Arial" w:cs="Arial"/>
                <w:sz w:val="21"/>
                <w:szCs w:val="21"/>
                <w:lang w:val="es-ES"/>
              </w:rPr>
              <w:t>25</w:t>
            </w:r>
            <w:r w:rsidR="00876512">
              <w:rPr>
                <w:rFonts w:ascii="Arial" w:hAnsi="Arial" w:cs="Arial"/>
                <w:sz w:val="21"/>
                <w:szCs w:val="21"/>
                <w:lang w:val="es-ES"/>
              </w:rPr>
              <w:t xml:space="preserve"> </w:t>
            </w:r>
            <w:r w:rsidRPr="00876512">
              <w:rPr>
                <w:rFonts w:ascii="Arial" w:hAnsi="Arial" w:cs="Arial"/>
                <w:sz w:val="21"/>
                <w:szCs w:val="21"/>
              </w:rPr>
              <w:t>± 3</w:t>
            </w:r>
            <w:r w:rsidR="006D6D16" w:rsidRPr="00876512">
              <w:rPr>
                <w:rFonts w:ascii="Arial" w:hAnsi="Arial" w:cs="Arial"/>
                <w:sz w:val="21"/>
                <w:szCs w:val="21"/>
              </w:rPr>
              <w:t>.</w:t>
            </w:r>
            <w:r w:rsidRPr="00876512">
              <w:rPr>
                <w:rFonts w:ascii="Arial" w:hAnsi="Arial" w:cs="Arial"/>
                <w:sz w:val="21"/>
                <w:szCs w:val="21"/>
              </w:rPr>
              <w:t>77</w:t>
            </w:r>
          </w:p>
        </w:tc>
        <w:tc>
          <w:tcPr>
            <w:tcW w:w="1613" w:type="dxa"/>
            <w:tcBorders>
              <w:top w:val="nil"/>
              <w:bottom w:val="nil"/>
            </w:tcBorders>
            <w:shd w:val="clear" w:color="auto" w:fill="auto"/>
            <w:vAlign w:val="center"/>
          </w:tcPr>
          <w:p w14:paraId="62D195D5" w14:textId="77777777" w:rsidR="00A14516" w:rsidRPr="00876512" w:rsidRDefault="00A14516" w:rsidP="00876512">
            <w:pPr>
              <w:spacing w:before="120"/>
              <w:jc w:val="center"/>
              <w:cnfStyle w:val="000000100000" w:firstRow="0" w:lastRow="0" w:firstColumn="0" w:lastColumn="0" w:oddVBand="0" w:evenVBand="0" w:oddHBand="1" w:evenHBand="0" w:firstRowFirstColumn="0" w:firstRowLastColumn="0" w:lastRowFirstColumn="0" w:lastRowLastColumn="0"/>
              <w:rPr>
                <w:rFonts w:ascii="Arial" w:hAnsi="Arial" w:cs="Arial"/>
                <w:sz w:val="21"/>
                <w:szCs w:val="21"/>
                <w:lang w:val="es-ES"/>
              </w:rPr>
            </w:pPr>
            <w:r w:rsidRPr="00876512">
              <w:rPr>
                <w:rFonts w:ascii="Arial" w:hAnsi="Arial" w:cs="Arial"/>
                <w:sz w:val="21"/>
                <w:szCs w:val="21"/>
                <w:lang w:val="es-ES"/>
              </w:rPr>
              <w:t>3</w:t>
            </w:r>
          </w:p>
        </w:tc>
        <w:tc>
          <w:tcPr>
            <w:tcW w:w="1612" w:type="dxa"/>
            <w:tcBorders>
              <w:top w:val="nil"/>
              <w:bottom w:val="nil"/>
            </w:tcBorders>
            <w:shd w:val="clear" w:color="auto" w:fill="auto"/>
            <w:vAlign w:val="center"/>
          </w:tcPr>
          <w:p w14:paraId="203C14F1" w14:textId="710C7957" w:rsidR="00A14516" w:rsidRPr="00876512" w:rsidRDefault="00A14516" w:rsidP="00876512">
            <w:pPr>
              <w:spacing w:before="120"/>
              <w:jc w:val="center"/>
              <w:cnfStyle w:val="000000100000" w:firstRow="0" w:lastRow="0" w:firstColumn="0" w:lastColumn="0" w:oddVBand="0" w:evenVBand="0" w:oddHBand="1" w:evenHBand="0" w:firstRowFirstColumn="0" w:firstRowLastColumn="0" w:lastRowFirstColumn="0" w:lastRowLastColumn="0"/>
              <w:rPr>
                <w:rFonts w:ascii="Arial" w:hAnsi="Arial" w:cs="Arial"/>
                <w:sz w:val="21"/>
                <w:szCs w:val="21"/>
                <w:lang w:val="es-ES"/>
              </w:rPr>
            </w:pPr>
            <w:r w:rsidRPr="00876512">
              <w:rPr>
                <w:rFonts w:ascii="Arial" w:hAnsi="Arial" w:cs="Arial"/>
                <w:sz w:val="21"/>
                <w:szCs w:val="21"/>
                <w:lang w:val="es-ES"/>
              </w:rPr>
              <w:t>0</w:t>
            </w:r>
            <w:r w:rsidR="006D6D16" w:rsidRPr="00876512">
              <w:rPr>
                <w:rFonts w:ascii="Arial" w:hAnsi="Arial" w:cs="Arial"/>
                <w:sz w:val="21"/>
                <w:szCs w:val="21"/>
                <w:lang w:val="es-ES"/>
              </w:rPr>
              <w:t>.</w:t>
            </w:r>
            <w:r w:rsidRPr="00876512">
              <w:rPr>
                <w:rFonts w:ascii="Arial" w:hAnsi="Arial" w:cs="Arial"/>
                <w:sz w:val="21"/>
                <w:szCs w:val="21"/>
                <w:lang w:val="es-ES"/>
              </w:rPr>
              <w:t>75</w:t>
            </w:r>
            <w:r w:rsidR="00876512">
              <w:rPr>
                <w:rFonts w:ascii="Arial" w:hAnsi="Arial" w:cs="Arial"/>
                <w:sz w:val="21"/>
                <w:szCs w:val="21"/>
                <w:lang w:val="es-ES"/>
              </w:rPr>
              <w:t xml:space="preserve"> </w:t>
            </w:r>
            <w:r w:rsidRPr="00876512">
              <w:rPr>
                <w:rFonts w:ascii="Arial" w:hAnsi="Arial" w:cs="Arial"/>
                <w:sz w:val="21"/>
                <w:szCs w:val="21"/>
              </w:rPr>
              <w:t>± 0</w:t>
            </w:r>
            <w:r w:rsidR="006D6D16" w:rsidRPr="00876512">
              <w:rPr>
                <w:rFonts w:ascii="Arial" w:hAnsi="Arial" w:cs="Arial"/>
                <w:sz w:val="21"/>
                <w:szCs w:val="21"/>
              </w:rPr>
              <w:t>.</w:t>
            </w:r>
            <w:r w:rsidRPr="00876512">
              <w:rPr>
                <w:rFonts w:ascii="Arial" w:hAnsi="Arial" w:cs="Arial"/>
                <w:sz w:val="21"/>
                <w:szCs w:val="21"/>
              </w:rPr>
              <w:t>96</w:t>
            </w:r>
          </w:p>
        </w:tc>
        <w:tc>
          <w:tcPr>
            <w:tcW w:w="2463" w:type="dxa"/>
            <w:tcBorders>
              <w:top w:val="nil"/>
              <w:bottom w:val="nil"/>
            </w:tcBorders>
            <w:shd w:val="clear" w:color="auto" w:fill="auto"/>
            <w:vAlign w:val="center"/>
          </w:tcPr>
          <w:p w14:paraId="55D88480" w14:textId="13B5D6E4" w:rsidR="00A14516" w:rsidRPr="00876512" w:rsidRDefault="00A14516" w:rsidP="00876512">
            <w:pPr>
              <w:spacing w:before="120"/>
              <w:ind w:left="198" w:hanging="4"/>
              <w:jc w:val="center"/>
              <w:cnfStyle w:val="000000100000" w:firstRow="0" w:lastRow="0" w:firstColumn="0" w:lastColumn="0" w:oddVBand="0" w:evenVBand="0" w:oddHBand="1" w:evenHBand="0" w:firstRowFirstColumn="0" w:firstRowLastColumn="0" w:lastRowFirstColumn="0" w:lastRowLastColumn="0"/>
              <w:rPr>
                <w:rFonts w:ascii="Arial" w:hAnsi="Arial" w:cs="Arial"/>
                <w:sz w:val="21"/>
                <w:szCs w:val="21"/>
                <w:lang w:val="es-ES"/>
              </w:rPr>
            </w:pPr>
            <w:r w:rsidRPr="00876512">
              <w:rPr>
                <w:rFonts w:ascii="Arial" w:hAnsi="Arial" w:cs="Arial"/>
                <w:sz w:val="21"/>
                <w:szCs w:val="21"/>
              </w:rPr>
              <w:t>0</w:t>
            </w:r>
            <w:r w:rsidR="006D6D16" w:rsidRPr="00876512">
              <w:rPr>
                <w:rFonts w:ascii="Arial" w:hAnsi="Arial" w:cs="Arial"/>
                <w:sz w:val="21"/>
                <w:szCs w:val="21"/>
              </w:rPr>
              <w:t>.</w:t>
            </w:r>
            <w:r w:rsidRPr="00876512">
              <w:rPr>
                <w:rFonts w:ascii="Arial" w:hAnsi="Arial" w:cs="Arial"/>
                <w:sz w:val="21"/>
                <w:szCs w:val="21"/>
              </w:rPr>
              <w:t>122</w:t>
            </w:r>
          </w:p>
        </w:tc>
      </w:tr>
      <w:tr w:rsidR="00A14516" w:rsidRPr="00876512" w14:paraId="1353B508" w14:textId="77777777" w:rsidTr="00DA1F52">
        <w:tc>
          <w:tcPr>
            <w:cnfStyle w:val="001000000000" w:firstRow="0" w:lastRow="0" w:firstColumn="1" w:lastColumn="0" w:oddVBand="0" w:evenVBand="0" w:oddHBand="0" w:evenHBand="0" w:firstRowFirstColumn="0" w:firstRowLastColumn="0" w:lastRowFirstColumn="0" w:lastRowLastColumn="0"/>
            <w:tcW w:w="1701" w:type="dxa"/>
            <w:tcBorders>
              <w:top w:val="nil"/>
              <w:bottom w:val="nil"/>
            </w:tcBorders>
            <w:vAlign w:val="center"/>
          </w:tcPr>
          <w:p w14:paraId="13353C17" w14:textId="77777777" w:rsidR="00A14516" w:rsidRPr="00876512" w:rsidRDefault="00A14516" w:rsidP="00876512">
            <w:pPr>
              <w:spacing w:before="120"/>
              <w:jc w:val="center"/>
              <w:rPr>
                <w:rFonts w:ascii="Arial" w:hAnsi="Arial" w:cs="Arial"/>
                <w:sz w:val="21"/>
                <w:szCs w:val="21"/>
                <w:lang w:val="es-ES"/>
              </w:rPr>
            </w:pPr>
            <w:r w:rsidRPr="00876512">
              <w:rPr>
                <w:rFonts w:ascii="Arial" w:hAnsi="Arial" w:cs="Arial"/>
                <w:sz w:val="21"/>
                <w:szCs w:val="21"/>
                <w:lang w:val="es-ES"/>
              </w:rPr>
              <w:t>Grado IV</w:t>
            </w:r>
          </w:p>
        </w:tc>
        <w:tc>
          <w:tcPr>
            <w:tcW w:w="1524" w:type="dxa"/>
            <w:tcBorders>
              <w:top w:val="nil"/>
              <w:bottom w:val="nil"/>
            </w:tcBorders>
            <w:vAlign w:val="center"/>
          </w:tcPr>
          <w:p w14:paraId="7C863FB4" w14:textId="77777777" w:rsidR="00A14516" w:rsidRPr="00876512" w:rsidRDefault="00A14516" w:rsidP="00876512">
            <w:pPr>
              <w:spacing w:before="120"/>
              <w:jc w:val="center"/>
              <w:cnfStyle w:val="000000000000" w:firstRow="0" w:lastRow="0" w:firstColumn="0" w:lastColumn="0" w:oddVBand="0" w:evenVBand="0" w:oddHBand="0" w:evenHBand="0" w:firstRowFirstColumn="0" w:firstRowLastColumn="0" w:lastRowFirstColumn="0" w:lastRowLastColumn="0"/>
              <w:rPr>
                <w:rFonts w:ascii="Arial" w:hAnsi="Arial" w:cs="Arial"/>
                <w:sz w:val="21"/>
                <w:szCs w:val="21"/>
                <w:lang w:val="es-ES"/>
              </w:rPr>
            </w:pPr>
            <w:r w:rsidRPr="00876512">
              <w:rPr>
                <w:rFonts w:ascii="Arial" w:hAnsi="Arial" w:cs="Arial"/>
                <w:sz w:val="21"/>
                <w:szCs w:val="21"/>
                <w:lang w:val="es-ES"/>
              </w:rPr>
              <w:t>32</w:t>
            </w:r>
          </w:p>
        </w:tc>
        <w:tc>
          <w:tcPr>
            <w:tcW w:w="1612" w:type="dxa"/>
            <w:tcBorders>
              <w:top w:val="nil"/>
              <w:bottom w:val="nil"/>
            </w:tcBorders>
            <w:vAlign w:val="center"/>
          </w:tcPr>
          <w:p w14:paraId="47142CCC" w14:textId="408E7A36" w:rsidR="00A14516" w:rsidRPr="00876512" w:rsidRDefault="00A14516" w:rsidP="00876512">
            <w:pPr>
              <w:spacing w:before="120"/>
              <w:jc w:val="center"/>
              <w:cnfStyle w:val="000000000000" w:firstRow="0" w:lastRow="0" w:firstColumn="0" w:lastColumn="0" w:oddVBand="0" w:evenVBand="0" w:oddHBand="0" w:evenHBand="0" w:firstRowFirstColumn="0" w:firstRowLastColumn="0" w:lastRowFirstColumn="0" w:lastRowLastColumn="0"/>
              <w:rPr>
                <w:rFonts w:ascii="Arial" w:hAnsi="Arial" w:cs="Arial"/>
                <w:sz w:val="21"/>
                <w:szCs w:val="21"/>
                <w:lang w:val="es-ES"/>
              </w:rPr>
            </w:pPr>
            <w:r w:rsidRPr="00876512">
              <w:rPr>
                <w:rFonts w:ascii="Arial" w:hAnsi="Arial" w:cs="Arial"/>
                <w:sz w:val="21"/>
                <w:szCs w:val="21"/>
                <w:lang w:val="es-ES"/>
              </w:rPr>
              <w:t>8</w:t>
            </w:r>
            <w:r w:rsidR="006D6D16" w:rsidRPr="00876512">
              <w:rPr>
                <w:rFonts w:ascii="Arial" w:hAnsi="Arial" w:cs="Arial"/>
                <w:sz w:val="21"/>
                <w:szCs w:val="21"/>
                <w:lang w:val="es-ES"/>
              </w:rPr>
              <w:t>.</w:t>
            </w:r>
            <w:r w:rsidRPr="00876512">
              <w:rPr>
                <w:rFonts w:ascii="Arial" w:hAnsi="Arial" w:cs="Arial"/>
                <w:sz w:val="21"/>
                <w:szCs w:val="21"/>
                <w:lang w:val="es-ES"/>
              </w:rPr>
              <w:t>00</w:t>
            </w:r>
            <w:r w:rsidR="00876512">
              <w:rPr>
                <w:rFonts w:ascii="Arial" w:hAnsi="Arial" w:cs="Arial"/>
                <w:sz w:val="21"/>
                <w:szCs w:val="21"/>
                <w:lang w:val="es-ES"/>
              </w:rPr>
              <w:t xml:space="preserve"> </w:t>
            </w:r>
            <w:r w:rsidRPr="00876512">
              <w:rPr>
                <w:rFonts w:ascii="Arial" w:hAnsi="Arial" w:cs="Arial"/>
                <w:sz w:val="21"/>
                <w:szCs w:val="21"/>
              </w:rPr>
              <w:t>± 5</w:t>
            </w:r>
            <w:r w:rsidR="006D6D16" w:rsidRPr="00876512">
              <w:rPr>
                <w:rFonts w:ascii="Arial" w:hAnsi="Arial" w:cs="Arial"/>
                <w:sz w:val="21"/>
                <w:szCs w:val="21"/>
              </w:rPr>
              <w:t>.</w:t>
            </w:r>
            <w:r w:rsidRPr="00876512">
              <w:rPr>
                <w:rFonts w:ascii="Arial" w:hAnsi="Arial" w:cs="Arial"/>
                <w:sz w:val="21"/>
                <w:szCs w:val="21"/>
              </w:rPr>
              <w:t>40</w:t>
            </w:r>
          </w:p>
        </w:tc>
        <w:tc>
          <w:tcPr>
            <w:tcW w:w="1613" w:type="dxa"/>
            <w:tcBorders>
              <w:top w:val="nil"/>
              <w:bottom w:val="nil"/>
            </w:tcBorders>
            <w:vAlign w:val="center"/>
          </w:tcPr>
          <w:p w14:paraId="74A43601" w14:textId="77777777" w:rsidR="00A14516" w:rsidRPr="00876512" w:rsidRDefault="00A14516" w:rsidP="00876512">
            <w:pPr>
              <w:spacing w:before="120"/>
              <w:jc w:val="center"/>
              <w:cnfStyle w:val="000000000000" w:firstRow="0" w:lastRow="0" w:firstColumn="0" w:lastColumn="0" w:oddVBand="0" w:evenVBand="0" w:oddHBand="0" w:evenHBand="0" w:firstRowFirstColumn="0" w:firstRowLastColumn="0" w:lastRowFirstColumn="0" w:lastRowLastColumn="0"/>
              <w:rPr>
                <w:rFonts w:ascii="Arial" w:hAnsi="Arial" w:cs="Arial"/>
                <w:sz w:val="21"/>
                <w:szCs w:val="21"/>
                <w:lang w:val="es-ES"/>
              </w:rPr>
            </w:pPr>
            <w:r w:rsidRPr="00876512">
              <w:rPr>
                <w:rFonts w:ascii="Arial" w:hAnsi="Arial" w:cs="Arial"/>
                <w:sz w:val="21"/>
                <w:szCs w:val="21"/>
                <w:lang w:val="es-ES"/>
              </w:rPr>
              <w:t>29</w:t>
            </w:r>
          </w:p>
        </w:tc>
        <w:tc>
          <w:tcPr>
            <w:tcW w:w="1612" w:type="dxa"/>
            <w:tcBorders>
              <w:top w:val="nil"/>
              <w:bottom w:val="nil"/>
            </w:tcBorders>
            <w:vAlign w:val="center"/>
          </w:tcPr>
          <w:p w14:paraId="7CE105DA" w14:textId="6F8066CC" w:rsidR="00A14516" w:rsidRPr="00876512" w:rsidRDefault="00A14516" w:rsidP="00876512">
            <w:pPr>
              <w:spacing w:before="120"/>
              <w:jc w:val="center"/>
              <w:cnfStyle w:val="000000000000" w:firstRow="0" w:lastRow="0" w:firstColumn="0" w:lastColumn="0" w:oddVBand="0" w:evenVBand="0" w:oddHBand="0" w:evenHBand="0" w:firstRowFirstColumn="0" w:firstRowLastColumn="0" w:lastRowFirstColumn="0" w:lastRowLastColumn="0"/>
              <w:rPr>
                <w:rFonts w:ascii="Arial" w:hAnsi="Arial" w:cs="Arial"/>
                <w:sz w:val="21"/>
                <w:szCs w:val="21"/>
                <w:lang w:val="es-ES"/>
              </w:rPr>
            </w:pPr>
            <w:r w:rsidRPr="00876512">
              <w:rPr>
                <w:rFonts w:ascii="Arial" w:hAnsi="Arial" w:cs="Arial"/>
                <w:sz w:val="21"/>
                <w:szCs w:val="21"/>
                <w:lang w:val="es-ES"/>
              </w:rPr>
              <w:t>7</w:t>
            </w:r>
            <w:r w:rsidR="006D6D16" w:rsidRPr="00876512">
              <w:rPr>
                <w:rFonts w:ascii="Arial" w:hAnsi="Arial" w:cs="Arial"/>
                <w:sz w:val="21"/>
                <w:szCs w:val="21"/>
                <w:lang w:val="es-ES"/>
              </w:rPr>
              <w:t>.</w:t>
            </w:r>
            <w:r w:rsidRPr="00876512">
              <w:rPr>
                <w:rFonts w:ascii="Arial" w:hAnsi="Arial" w:cs="Arial"/>
                <w:sz w:val="21"/>
                <w:szCs w:val="21"/>
                <w:lang w:val="es-ES"/>
              </w:rPr>
              <w:t>25</w:t>
            </w:r>
            <w:r w:rsidR="00876512">
              <w:rPr>
                <w:rFonts w:ascii="Arial" w:hAnsi="Arial" w:cs="Arial"/>
                <w:sz w:val="21"/>
                <w:szCs w:val="21"/>
                <w:lang w:val="es-ES"/>
              </w:rPr>
              <w:t xml:space="preserve"> </w:t>
            </w:r>
            <w:r w:rsidRPr="00876512">
              <w:rPr>
                <w:rFonts w:ascii="Arial" w:hAnsi="Arial" w:cs="Arial"/>
                <w:sz w:val="21"/>
                <w:szCs w:val="21"/>
              </w:rPr>
              <w:t>± 5</w:t>
            </w:r>
            <w:r w:rsidR="006D6D16" w:rsidRPr="00876512">
              <w:rPr>
                <w:rFonts w:ascii="Arial" w:hAnsi="Arial" w:cs="Arial"/>
                <w:sz w:val="21"/>
                <w:szCs w:val="21"/>
              </w:rPr>
              <w:t>.</w:t>
            </w:r>
            <w:r w:rsidRPr="00876512">
              <w:rPr>
                <w:rFonts w:ascii="Arial" w:hAnsi="Arial" w:cs="Arial"/>
                <w:sz w:val="21"/>
                <w:szCs w:val="21"/>
              </w:rPr>
              <w:t>32</w:t>
            </w:r>
          </w:p>
        </w:tc>
        <w:tc>
          <w:tcPr>
            <w:tcW w:w="1613" w:type="dxa"/>
            <w:tcBorders>
              <w:top w:val="nil"/>
              <w:bottom w:val="nil"/>
            </w:tcBorders>
            <w:vAlign w:val="center"/>
          </w:tcPr>
          <w:p w14:paraId="289E9BCF" w14:textId="77777777" w:rsidR="00A14516" w:rsidRPr="00876512" w:rsidRDefault="00A14516" w:rsidP="00876512">
            <w:pPr>
              <w:spacing w:before="120"/>
              <w:jc w:val="center"/>
              <w:cnfStyle w:val="000000000000" w:firstRow="0" w:lastRow="0" w:firstColumn="0" w:lastColumn="0" w:oddVBand="0" w:evenVBand="0" w:oddHBand="0" w:evenHBand="0" w:firstRowFirstColumn="0" w:firstRowLastColumn="0" w:lastRowFirstColumn="0" w:lastRowLastColumn="0"/>
              <w:rPr>
                <w:rFonts w:ascii="Arial" w:hAnsi="Arial" w:cs="Arial"/>
                <w:sz w:val="21"/>
                <w:szCs w:val="21"/>
                <w:lang w:val="es-ES"/>
              </w:rPr>
            </w:pPr>
            <w:r w:rsidRPr="00876512">
              <w:rPr>
                <w:rFonts w:ascii="Arial" w:hAnsi="Arial" w:cs="Arial"/>
                <w:sz w:val="21"/>
                <w:szCs w:val="21"/>
                <w:lang w:val="es-ES"/>
              </w:rPr>
              <w:t>3</w:t>
            </w:r>
          </w:p>
        </w:tc>
        <w:tc>
          <w:tcPr>
            <w:tcW w:w="1612" w:type="dxa"/>
            <w:tcBorders>
              <w:top w:val="nil"/>
              <w:bottom w:val="nil"/>
            </w:tcBorders>
            <w:vAlign w:val="center"/>
          </w:tcPr>
          <w:p w14:paraId="1C2C488B" w14:textId="0D2BBE93" w:rsidR="00A14516" w:rsidRPr="00876512" w:rsidRDefault="00A14516" w:rsidP="00876512">
            <w:pPr>
              <w:spacing w:before="120"/>
              <w:jc w:val="center"/>
              <w:cnfStyle w:val="000000000000" w:firstRow="0" w:lastRow="0" w:firstColumn="0" w:lastColumn="0" w:oddVBand="0" w:evenVBand="0" w:oddHBand="0" w:evenHBand="0" w:firstRowFirstColumn="0" w:firstRowLastColumn="0" w:lastRowFirstColumn="0" w:lastRowLastColumn="0"/>
              <w:rPr>
                <w:rFonts w:ascii="Arial" w:hAnsi="Arial" w:cs="Arial"/>
                <w:sz w:val="21"/>
                <w:szCs w:val="21"/>
                <w:lang w:val="es-ES"/>
              </w:rPr>
            </w:pPr>
            <w:r w:rsidRPr="00876512">
              <w:rPr>
                <w:rFonts w:ascii="Arial" w:hAnsi="Arial" w:cs="Arial"/>
                <w:sz w:val="21"/>
                <w:szCs w:val="21"/>
                <w:lang w:val="es-ES"/>
              </w:rPr>
              <w:t>0</w:t>
            </w:r>
            <w:r w:rsidR="006D6D16" w:rsidRPr="00876512">
              <w:rPr>
                <w:rFonts w:ascii="Arial" w:hAnsi="Arial" w:cs="Arial"/>
                <w:sz w:val="21"/>
                <w:szCs w:val="21"/>
                <w:lang w:val="es-ES"/>
              </w:rPr>
              <w:t>.</w:t>
            </w:r>
            <w:r w:rsidRPr="00876512">
              <w:rPr>
                <w:rFonts w:ascii="Arial" w:hAnsi="Arial" w:cs="Arial"/>
                <w:sz w:val="21"/>
                <w:szCs w:val="21"/>
                <w:lang w:val="es-ES"/>
              </w:rPr>
              <w:t>75</w:t>
            </w:r>
            <w:r w:rsidR="00876512">
              <w:rPr>
                <w:rFonts w:ascii="Arial" w:hAnsi="Arial" w:cs="Arial"/>
                <w:sz w:val="21"/>
                <w:szCs w:val="21"/>
                <w:lang w:val="es-ES"/>
              </w:rPr>
              <w:t xml:space="preserve"> </w:t>
            </w:r>
            <w:r w:rsidRPr="00876512">
              <w:rPr>
                <w:rFonts w:ascii="Arial" w:hAnsi="Arial" w:cs="Arial"/>
                <w:sz w:val="21"/>
                <w:szCs w:val="21"/>
              </w:rPr>
              <w:t>± 0</w:t>
            </w:r>
            <w:r w:rsidR="006D6D16" w:rsidRPr="00876512">
              <w:rPr>
                <w:rFonts w:ascii="Arial" w:hAnsi="Arial" w:cs="Arial"/>
                <w:sz w:val="21"/>
                <w:szCs w:val="21"/>
              </w:rPr>
              <w:t>.</w:t>
            </w:r>
            <w:r w:rsidRPr="00876512">
              <w:rPr>
                <w:rFonts w:ascii="Arial" w:hAnsi="Arial" w:cs="Arial"/>
                <w:sz w:val="21"/>
                <w:szCs w:val="21"/>
              </w:rPr>
              <w:t>96</w:t>
            </w:r>
          </w:p>
        </w:tc>
        <w:tc>
          <w:tcPr>
            <w:tcW w:w="2463" w:type="dxa"/>
            <w:tcBorders>
              <w:top w:val="nil"/>
              <w:bottom w:val="nil"/>
            </w:tcBorders>
            <w:vAlign w:val="center"/>
          </w:tcPr>
          <w:p w14:paraId="7BC36DAE" w14:textId="438B0004" w:rsidR="00A14516" w:rsidRPr="00876512" w:rsidRDefault="00A14516" w:rsidP="00876512">
            <w:pPr>
              <w:spacing w:before="120"/>
              <w:ind w:left="198" w:hanging="4"/>
              <w:jc w:val="center"/>
              <w:cnfStyle w:val="000000000000" w:firstRow="0" w:lastRow="0" w:firstColumn="0" w:lastColumn="0" w:oddVBand="0" w:evenVBand="0" w:oddHBand="0" w:evenHBand="0" w:firstRowFirstColumn="0" w:firstRowLastColumn="0" w:lastRowFirstColumn="0" w:lastRowLastColumn="0"/>
              <w:rPr>
                <w:rFonts w:ascii="Arial" w:hAnsi="Arial" w:cs="Arial"/>
                <w:sz w:val="21"/>
                <w:szCs w:val="21"/>
                <w:lang w:val="es-ES"/>
              </w:rPr>
            </w:pPr>
            <w:r w:rsidRPr="00876512">
              <w:rPr>
                <w:rFonts w:ascii="Arial" w:hAnsi="Arial" w:cs="Arial"/>
                <w:sz w:val="21"/>
                <w:szCs w:val="21"/>
                <w:lang w:val="es-ES"/>
              </w:rPr>
              <w:t>0</w:t>
            </w:r>
            <w:r w:rsidR="006D6D16" w:rsidRPr="00876512">
              <w:rPr>
                <w:rFonts w:ascii="Arial" w:hAnsi="Arial" w:cs="Arial"/>
                <w:sz w:val="21"/>
                <w:szCs w:val="21"/>
                <w:lang w:val="es-ES"/>
              </w:rPr>
              <w:t>.</w:t>
            </w:r>
            <w:r w:rsidRPr="00876512">
              <w:rPr>
                <w:rFonts w:ascii="Arial" w:hAnsi="Arial" w:cs="Arial"/>
                <w:sz w:val="21"/>
                <w:szCs w:val="21"/>
                <w:lang w:val="es-ES"/>
              </w:rPr>
              <w:t>053</w:t>
            </w:r>
          </w:p>
        </w:tc>
      </w:tr>
      <w:tr w:rsidR="00A14516" w:rsidRPr="00876512" w14:paraId="52015851" w14:textId="77777777" w:rsidTr="00DA1F5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01" w:type="dxa"/>
            <w:tcBorders>
              <w:top w:val="nil"/>
              <w:bottom w:val="nil"/>
            </w:tcBorders>
            <w:shd w:val="clear" w:color="auto" w:fill="auto"/>
            <w:vAlign w:val="center"/>
          </w:tcPr>
          <w:p w14:paraId="078E7F46" w14:textId="77777777" w:rsidR="00A14516" w:rsidRPr="00876512" w:rsidRDefault="00A14516" w:rsidP="00876512">
            <w:pPr>
              <w:spacing w:before="120"/>
              <w:jc w:val="center"/>
              <w:rPr>
                <w:rFonts w:ascii="Arial" w:hAnsi="Arial" w:cs="Arial"/>
                <w:sz w:val="21"/>
                <w:szCs w:val="21"/>
                <w:lang w:val="es-ES"/>
              </w:rPr>
            </w:pPr>
            <w:r w:rsidRPr="00876512">
              <w:rPr>
                <w:rFonts w:ascii="Arial" w:hAnsi="Arial" w:cs="Arial"/>
                <w:sz w:val="21"/>
                <w:szCs w:val="21"/>
                <w:lang w:val="es-ES"/>
              </w:rPr>
              <w:t>DEG</w:t>
            </w:r>
          </w:p>
        </w:tc>
        <w:tc>
          <w:tcPr>
            <w:tcW w:w="1524" w:type="dxa"/>
            <w:tcBorders>
              <w:top w:val="nil"/>
              <w:bottom w:val="nil"/>
            </w:tcBorders>
            <w:shd w:val="clear" w:color="auto" w:fill="auto"/>
            <w:vAlign w:val="center"/>
          </w:tcPr>
          <w:p w14:paraId="451C1714" w14:textId="77777777" w:rsidR="00A14516" w:rsidRPr="00876512" w:rsidRDefault="00A14516" w:rsidP="00876512">
            <w:pPr>
              <w:spacing w:before="120"/>
              <w:jc w:val="center"/>
              <w:cnfStyle w:val="000000100000" w:firstRow="0" w:lastRow="0" w:firstColumn="0" w:lastColumn="0" w:oddVBand="0" w:evenVBand="0" w:oddHBand="1" w:evenHBand="0" w:firstRowFirstColumn="0" w:firstRowLastColumn="0" w:lastRowFirstColumn="0" w:lastRowLastColumn="0"/>
              <w:rPr>
                <w:rFonts w:ascii="Arial" w:hAnsi="Arial" w:cs="Arial"/>
                <w:sz w:val="21"/>
                <w:szCs w:val="21"/>
                <w:lang w:val="es-ES"/>
              </w:rPr>
            </w:pPr>
            <w:r w:rsidRPr="00876512">
              <w:rPr>
                <w:rFonts w:ascii="Arial" w:hAnsi="Arial" w:cs="Arial"/>
                <w:sz w:val="21"/>
                <w:szCs w:val="21"/>
                <w:lang w:val="es-ES"/>
              </w:rPr>
              <w:t>5</w:t>
            </w:r>
          </w:p>
        </w:tc>
        <w:tc>
          <w:tcPr>
            <w:tcW w:w="1612" w:type="dxa"/>
            <w:tcBorders>
              <w:top w:val="nil"/>
              <w:bottom w:val="nil"/>
            </w:tcBorders>
            <w:shd w:val="clear" w:color="auto" w:fill="auto"/>
            <w:vAlign w:val="center"/>
          </w:tcPr>
          <w:p w14:paraId="7145E1A2" w14:textId="70959206" w:rsidR="00A14516" w:rsidRPr="00876512" w:rsidRDefault="00A14516" w:rsidP="00876512">
            <w:pPr>
              <w:spacing w:before="120"/>
              <w:jc w:val="center"/>
              <w:cnfStyle w:val="000000100000" w:firstRow="0" w:lastRow="0" w:firstColumn="0" w:lastColumn="0" w:oddVBand="0" w:evenVBand="0" w:oddHBand="1" w:evenHBand="0" w:firstRowFirstColumn="0" w:firstRowLastColumn="0" w:lastRowFirstColumn="0" w:lastRowLastColumn="0"/>
              <w:rPr>
                <w:rFonts w:ascii="Arial" w:hAnsi="Arial" w:cs="Arial"/>
                <w:sz w:val="21"/>
                <w:szCs w:val="21"/>
                <w:lang w:val="es-ES"/>
              </w:rPr>
            </w:pPr>
            <w:r w:rsidRPr="00876512">
              <w:rPr>
                <w:rFonts w:ascii="Arial" w:hAnsi="Arial" w:cs="Arial"/>
                <w:sz w:val="21"/>
                <w:szCs w:val="21"/>
                <w:lang w:val="es-ES"/>
              </w:rPr>
              <w:t>1</w:t>
            </w:r>
            <w:r w:rsidR="006D6D16" w:rsidRPr="00876512">
              <w:rPr>
                <w:rFonts w:ascii="Arial" w:hAnsi="Arial" w:cs="Arial"/>
                <w:sz w:val="21"/>
                <w:szCs w:val="21"/>
                <w:lang w:val="es-ES"/>
              </w:rPr>
              <w:t>.</w:t>
            </w:r>
            <w:r w:rsidRPr="00876512">
              <w:rPr>
                <w:rFonts w:ascii="Arial" w:hAnsi="Arial" w:cs="Arial"/>
                <w:sz w:val="21"/>
                <w:szCs w:val="21"/>
                <w:lang w:val="es-ES"/>
              </w:rPr>
              <w:t>25</w:t>
            </w:r>
            <w:r w:rsidR="00876512">
              <w:rPr>
                <w:rFonts w:ascii="Arial" w:hAnsi="Arial" w:cs="Arial"/>
                <w:sz w:val="21"/>
                <w:szCs w:val="21"/>
                <w:lang w:val="es-ES"/>
              </w:rPr>
              <w:t xml:space="preserve"> </w:t>
            </w:r>
            <w:r w:rsidRPr="00876512">
              <w:rPr>
                <w:rFonts w:ascii="Arial" w:hAnsi="Arial" w:cs="Arial"/>
                <w:sz w:val="21"/>
                <w:szCs w:val="21"/>
              </w:rPr>
              <w:t>± 2</w:t>
            </w:r>
            <w:r w:rsidR="006D6D16" w:rsidRPr="00876512">
              <w:rPr>
                <w:rFonts w:ascii="Arial" w:hAnsi="Arial" w:cs="Arial"/>
                <w:sz w:val="21"/>
                <w:szCs w:val="21"/>
              </w:rPr>
              <w:t>.</w:t>
            </w:r>
            <w:r w:rsidRPr="00876512">
              <w:rPr>
                <w:rFonts w:ascii="Arial" w:hAnsi="Arial" w:cs="Arial"/>
                <w:sz w:val="21"/>
                <w:szCs w:val="21"/>
              </w:rPr>
              <w:t>06</w:t>
            </w:r>
          </w:p>
        </w:tc>
        <w:tc>
          <w:tcPr>
            <w:tcW w:w="1613" w:type="dxa"/>
            <w:tcBorders>
              <w:top w:val="nil"/>
              <w:bottom w:val="nil"/>
            </w:tcBorders>
            <w:shd w:val="clear" w:color="auto" w:fill="auto"/>
            <w:vAlign w:val="center"/>
          </w:tcPr>
          <w:p w14:paraId="65ED811B" w14:textId="77777777" w:rsidR="00A14516" w:rsidRPr="00876512" w:rsidRDefault="00A14516" w:rsidP="00876512">
            <w:pPr>
              <w:spacing w:before="120"/>
              <w:jc w:val="center"/>
              <w:cnfStyle w:val="000000100000" w:firstRow="0" w:lastRow="0" w:firstColumn="0" w:lastColumn="0" w:oddVBand="0" w:evenVBand="0" w:oddHBand="1" w:evenHBand="0" w:firstRowFirstColumn="0" w:firstRowLastColumn="0" w:lastRowFirstColumn="0" w:lastRowLastColumn="0"/>
              <w:rPr>
                <w:rFonts w:ascii="Arial" w:hAnsi="Arial" w:cs="Arial"/>
                <w:sz w:val="21"/>
                <w:szCs w:val="21"/>
                <w:lang w:val="es-ES"/>
              </w:rPr>
            </w:pPr>
            <w:r w:rsidRPr="00876512">
              <w:rPr>
                <w:rFonts w:ascii="Arial" w:hAnsi="Arial" w:cs="Arial"/>
                <w:sz w:val="21"/>
                <w:szCs w:val="21"/>
                <w:lang w:val="es-ES"/>
              </w:rPr>
              <w:t>4</w:t>
            </w:r>
          </w:p>
        </w:tc>
        <w:tc>
          <w:tcPr>
            <w:tcW w:w="1612" w:type="dxa"/>
            <w:tcBorders>
              <w:top w:val="nil"/>
              <w:bottom w:val="nil"/>
            </w:tcBorders>
            <w:shd w:val="clear" w:color="auto" w:fill="auto"/>
            <w:vAlign w:val="center"/>
          </w:tcPr>
          <w:p w14:paraId="1203C036" w14:textId="60B465E2" w:rsidR="00A14516" w:rsidRPr="00876512" w:rsidRDefault="00A14516" w:rsidP="00876512">
            <w:pPr>
              <w:spacing w:before="120"/>
              <w:jc w:val="center"/>
              <w:cnfStyle w:val="000000100000" w:firstRow="0" w:lastRow="0" w:firstColumn="0" w:lastColumn="0" w:oddVBand="0" w:evenVBand="0" w:oddHBand="1" w:evenHBand="0" w:firstRowFirstColumn="0" w:firstRowLastColumn="0" w:lastRowFirstColumn="0" w:lastRowLastColumn="0"/>
              <w:rPr>
                <w:rFonts w:ascii="Arial" w:hAnsi="Arial" w:cs="Arial"/>
                <w:sz w:val="21"/>
                <w:szCs w:val="21"/>
                <w:lang w:val="es-ES"/>
              </w:rPr>
            </w:pPr>
            <w:r w:rsidRPr="00876512">
              <w:rPr>
                <w:rFonts w:ascii="Arial" w:hAnsi="Arial" w:cs="Arial"/>
                <w:sz w:val="21"/>
                <w:szCs w:val="21"/>
                <w:lang w:val="es-ES"/>
              </w:rPr>
              <w:t>1</w:t>
            </w:r>
            <w:r w:rsidR="006D6D16" w:rsidRPr="00876512">
              <w:rPr>
                <w:rFonts w:ascii="Arial" w:hAnsi="Arial" w:cs="Arial"/>
                <w:sz w:val="21"/>
                <w:szCs w:val="21"/>
                <w:lang w:val="es-ES"/>
              </w:rPr>
              <w:t>.</w:t>
            </w:r>
            <w:r w:rsidRPr="00876512">
              <w:rPr>
                <w:rFonts w:ascii="Arial" w:hAnsi="Arial" w:cs="Arial"/>
                <w:sz w:val="21"/>
                <w:szCs w:val="21"/>
                <w:lang w:val="es-ES"/>
              </w:rPr>
              <w:t>00</w:t>
            </w:r>
            <w:r w:rsidR="00876512">
              <w:rPr>
                <w:rFonts w:ascii="Arial" w:hAnsi="Arial" w:cs="Arial"/>
                <w:sz w:val="21"/>
                <w:szCs w:val="21"/>
                <w:lang w:val="es-ES"/>
              </w:rPr>
              <w:t xml:space="preserve"> </w:t>
            </w:r>
            <w:r w:rsidRPr="00876512">
              <w:rPr>
                <w:rFonts w:ascii="Arial" w:hAnsi="Arial" w:cs="Arial"/>
                <w:sz w:val="21"/>
                <w:szCs w:val="21"/>
              </w:rPr>
              <w:t>± 2</w:t>
            </w:r>
            <w:r w:rsidR="006D6D16" w:rsidRPr="00876512">
              <w:rPr>
                <w:rFonts w:ascii="Arial" w:hAnsi="Arial" w:cs="Arial"/>
                <w:sz w:val="21"/>
                <w:szCs w:val="21"/>
              </w:rPr>
              <w:t>.</w:t>
            </w:r>
            <w:r w:rsidRPr="00876512">
              <w:rPr>
                <w:rFonts w:ascii="Arial" w:hAnsi="Arial" w:cs="Arial"/>
                <w:sz w:val="21"/>
                <w:szCs w:val="21"/>
              </w:rPr>
              <w:t>00</w:t>
            </w:r>
          </w:p>
        </w:tc>
        <w:tc>
          <w:tcPr>
            <w:tcW w:w="1613" w:type="dxa"/>
            <w:tcBorders>
              <w:top w:val="nil"/>
              <w:bottom w:val="nil"/>
            </w:tcBorders>
            <w:shd w:val="clear" w:color="auto" w:fill="auto"/>
            <w:vAlign w:val="center"/>
          </w:tcPr>
          <w:p w14:paraId="32AB3B4C" w14:textId="77777777" w:rsidR="00A14516" w:rsidRPr="00876512" w:rsidRDefault="00A14516" w:rsidP="00876512">
            <w:pPr>
              <w:spacing w:before="120"/>
              <w:jc w:val="center"/>
              <w:cnfStyle w:val="000000100000" w:firstRow="0" w:lastRow="0" w:firstColumn="0" w:lastColumn="0" w:oddVBand="0" w:evenVBand="0" w:oddHBand="1" w:evenHBand="0" w:firstRowFirstColumn="0" w:firstRowLastColumn="0" w:lastRowFirstColumn="0" w:lastRowLastColumn="0"/>
              <w:rPr>
                <w:rFonts w:ascii="Arial" w:hAnsi="Arial" w:cs="Arial"/>
                <w:sz w:val="21"/>
                <w:szCs w:val="21"/>
                <w:lang w:val="es-ES"/>
              </w:rPr>
            </w:pPr>
            <w:r w:rsidRPr="00876512">
              <w:rPr>
                <w:rFonts w:ascii="Arial" w:hAnsi="Arial" w:cs="Arial"/>
                <w:sz w:val="21"/>
                <w:szCs w:val="21"/>
                <w:lang w:val="es-ES"/>
              </w:rPr>
              <w:t>1</w:t>
            </w:r>
          </w:p>
        </w:tc>
        <w:tc>
          <w:tcPr>
            <w:tcW w:w="1612" w:type="dxa"/>
            <w:tcBorders>
              <w:top w:val="nil"/>
              <w:bottom w:val="nil"/>
            </w:tcBorders>
            <w:shd w:val="clear" w:color="auto" w:fill="auto"/>
            <w:vAlign w:val="center"/>
          </w:tcPr>
          <w:p w14:paraId="3FD5D92C" w14:textId="0398E2D2" w:rsidR="00A14516" w:rsidRPr="00876512" w:rsidRDefault="00A14516" w:rsidP="00876512">
            <w:pPr>
              <w:spacing w:before="120"/>
              <w:jc w:val="center"/>
              <w:cnfStyle w:val="000000100000" w:firstRow="0" w:lastRow="0" w:firstColumn="0" w:lastColumn="0" w:oddVBand="0" w:evenVBand="0" w:oddHBand="1" w:evenHBand="0" w:firstRowFirstColumn="0" w:firstRowLastColumn="0" w:lastRowFirstColumn="0" w:lastRowLastColumn="0"/>
              <w:rPr>
                <w:rFonts w:ascii="Arial" w:hAnsi="Arial" w:cs="Arial"/>
                <w:sz w:val="21"/>
                <w:szCs w:val="21"/>
                <w:lang w:val="es-ES"/>
              </w:rPr>
            </w:pPr>
            <w:r w:rsidRPr="00876512">
              <w:rPr>
                <w:rFonts w:ascii="Arial" w:hAnsi="Arial" w:cs="Arial"/>
                <w:sz w:val="21"/>
                <w:szCs w:val="21"/>
                <w:lang w:val="es-ES"/>
              </w:rPr>
              <w:t>0</w:t>
            </w:r>
            <w:r w:rsidR="006D6D16" w:rsidRPr="00876512">
              <w:rPr>
                <w:rFonts w:ascii="Arial" w:hAnsi="Arial" w:cs="Arial"/>
                <w:sz w:val="21"/>
                <w:szCs w:val="21"/>
                <w:lang w:val="es-ES"/>
              </w:rPr>
              <w:t>.</w:t>
            </w:r>
            <w:r w:rsidRPr="00876512">
              <w:rPr>
                <w:rFonts w:ascii="Arial" w:hAnsi="Arial" w:cs="Arial"/>
                <w:sz w:val="21"/>
                <w:szCs w:val="21"/>
                <w:lang w:val="es-ES"/>
              </w:rPr>
              <w:t>25</w:t>
            </w:r>
            <w:r w:rsidR="00876512">
              <w:rPr>
                <w:rFonts w:ascii="Arial" w:hAnsi="Arial" w:cs="Arial"/>
                <w:sz w:val="21"/>
                <w:szCs w:val="21"/>
                <w:lang w:val="es-ES"/>
              </w:rPr>
              <w:t xml:space="preserve"> </w:t>
            </w:r>
            <w:r w:rsidRPr="00876512">
              <w:rPr>
                <w:rFonts w:ascii="Arial" w:hAnsi="Arial" w:cs="Arial"/>
                <w:sz w:val="21"/>
                <w:szCs w:val="21"/>
              </w:rPr>
              <w:t>± 0</w:t>
            </w:r>
            <w:r w:rsidR="006D6D16" w:rsidRPr="00876512">
              <w:rPr>
                <w:rFonts w:ascii="Arial" w:hAnsi="Arial" w:cs="Arial"/>
                <w:sz w:val="21"/>
                <w:szCs w:val="21"/>
              </w:rPr>
              <w:t>.</w:t>
            </w:r>
            <w:r w:rsidRPr="00876512">
              <w:rPr>
                <w:rFonts w:ascii="Arial" w:hAnsi="Arial" w:cs="Arial"/>
                <w:sz w:val="21"/>
                <w:szCs w:val="21"/>
              </w:rPr>
              <w:t>50</w:t>
            </w:r>
          </w:p>
        </w:tc>
        <w:tc>
          <w:tcPr>
            <w:tcW w:w="2463" w:type="dxa"/>
            <w:tcBorders>
              <w:top w:val="nil"/>
              <w:bottom w:val="nil"/>
            </w:tcBorders>
            <w:shd w:val="clear" w:color="auto" w:fill="auto"/>
            <w:vAlign w:val="center"/>
          </w:tcPr>
          <w:p w14:paraId="38FCB6E6" w14:textId="22872114" w:rsidR="00A14516" w:rsidRPr="00876512" w:rsidRDefault="00A14516" w:rsidP="00876512">
            <w:pPr>
              <w:spacing w:before="120"/>
              <w:ind w:left="198" w:hanging="4"/>
              <w:jc w:val="center"/>
              <w:cnfStyle w:val="000000100000" w:firstRow="0" w:lastRow="0" w:firstColumn="0" w:lastColumn="0" w:oddVBand="0" w:evenVBand="0" w:oddHBand="1" w:evenHBand="0" w:firstRowFirstColumn="0" w:firstRowLastColumn="0" w:lastRowFirstColumn="0" w:lastRowLastColumn="0"/>
              <w:rPr>
                <w:rFonts w:ascii="Arial" w:hAnsi="Arial" w:cs="Arial"/>
                <w:sz w:val="21"/>
                <w:szCs w:val="21"/>
                <w:lang w:val="es-ES"/>
              </w:rPr>
            </w:pPr>
            <w:r w:rsidRPr="00876512">
              <w:rPr>
                <w:rFonts w:ascii="Arial" w:hAnsi="Arial" w:cs="Arial"/>
                <w:sz w:val="21"/>
                <w:szCs w:val="21"/>
                <w:lang w:val="es-ES"/>
              </w:rPr>
              <w:t>0</w:t>
            </w:r>
            <w:r w:rsidR="006D6D16" w:rsidRPr="00876512">
              <w:rPr>
                <w:rFonts w:ascii="Arial" w:hAnsi="Arial" w:cs="Arial"/>
                <w:sz w:val="21"/>
                <w:szCs w:val="21"/>
                <w:lang w:val="es-ES"/>
              </w:rPr>
              <w:t>.</w:t>
            </w:r>
            <w:r w:rsidRPr="00876512">
              <w:rPr>
                <w:rFonts w:ascii="Arial" w:hAnsi="Arial" w:cs="Arial"/>
                <w:sz w:val="21"/>
                <w:szCs w:val="21"/>
                <w:lang w:val="es-ES"/>
              </w:rPr>
              <w:t>886</w:t>
            </w:r>
          </w:p>
        </w:tc>
      </w:tr>
      <w:tr w:rsidR="00A14516" w:rsidRPr="00876512" w14:paraId="5F2F8278" w14:textId="77777777" w:rsidTr="00DA1F52">
        <w:tc>
          <w:tcPr>
            <w:cnfStyle w:val="001000000000" w:firstRow="0" w:lastRow="0" w:firstColumn="1" w:lastColumn="0" w:oddVBand="0" w:evenVBand="0" w:oddHBand="0" w:evenHBand="0" w:firstRowFirstColumn="0" w:firstRowLastColumn="0" w:lastRowFirstColumn="0" w:lastRowLastColumn="0"/>
            <w:tcW w:w="1701" w:type="dxa"/>
            <w:tcBorders>
              <w:top w:val="nil"/>
              <w:bottom w:val="nil"/>
            </w:tcBorders>
            <w:vAlign w:val="center"/>
          </w:tcPr>
          <w:p w14:paraId="18A5EF33" w14:textId="77777777" w:rsidR="00A14516" w:rsidRPr="00876512" w:rsidRDefault="00A14516" w:rsidP="00876512">
            <w:pPr>
              <w:spacing w:before="120"/>
              <w:jc w:val="center"/>
              <w:rPr>
                <w:rFonts w:ascii="Arial" w:hAnsi="Arial" w:cs="Arial"/>
                <w:sz w:val="21"/>
                <w:szCs w:val="21"/>
                <w:lang w:val="es-ES"/>
              </w:rPr>
            </w:pPr>
            <w:proofErr w:type="gramStart"/>
            <w:r w:rsidRPr="00876512">
              <w:rPr>
                <w:rFonts w:ascii="Arial" w:hAnsi="Arial" w:cs="Arial"/>
                <w:sz w:val="21"/>
                <w:szCs w:val="21"/>
                <w:lang w:val="es-ES"/>
              </w:rPr>
              <w:t>Total</w:t>
            </w:r>
            <w:proofErr w:type="gramEnd"/>
            <w:r w:rsidRPr="00876512">
              <w:rPr>
                <w:rFonts w:ascii="Arial" w:hAnsi="Arial" w:cs="Arial"/>
                <w:sz w:val="21"/>
                <w:szCs w:val="21"/>
                <w:lang w:val="es-ES"/>
              </w:rPr>
              <w:t xml:space="preserve"> viables</w:t>
            </w:r>
          </w:p>
        </w:tc>
        <w:tc>
          <w:tcPr>
            <w:tcW w:w="1524" w:type="dxa"/>
            <w:tcBorders>
              <w:top w:val="nil"/>
              <w:bottom w:val="nil"/>
            </w:tcBorders>
            <w:vAlign w:val="center"/>
          </w:tcPr>
          <w:p w14:paraId="23A9D21F" w14:textId="77777777" w:rsidR="00A14516" w:rsidRPr="00876512" w:rsidRDefault="00A14516" w:rsidP="00876512">
            <w:pPr>
              <w:spacing w:before="120"/>
              <w:jc w:val="center"/>
              <w:cnfStyle w:val="000000000000" w:firstRow="0" w:lastRow="0" w:firstColumn="0" w:lastColumn="0" w:oddVBand="0" w:evenVBand="0" w:oddHBand="0" w:evenHBand="0" w:firstRowFirstColumn="0" w:firstRowLastColumn="0" w:lastRowFirstColumn="0" w:lastRowLastColumn="0"/>
              <w:rPr>
                <w:rFonts w:ascii="Arial" w:hAnsi="Arial" w:cs="Arial"/>
                <w:sz w:val="21"/>
                <w:szCs w:val="21"/>
                <w:lang w:val="es-ES"/>
              </w:rPr>
            </w:pPr>
            <w:r w:rsidRPr="00876512">
              <w:rPr>
                <w:rFonts w:ascii="Arial" w:hAnsi="Arial" w:cs="Arial"/>
                <w:sz w:val="21"/>
                <w:szCs w:val="21"/>
                <w:lang w:val="es-ES"/>
              </w:rPr>
              <w:t>53</w:t>
            </w:r>
          </w:p>
        </w:tc>
        <w:tc>
          <w:tcPr>
            <w:tcW w:w="1612" w:type="dxa"/>
            <w:tcBorders>
              <w:top w:val="nil"/>
              <w:bottom w:val="nil"/>
            </w:tcBorders>
            <w:vAlign w:val="center"/>
          </w:tcPr>
          <w:p w14:paraId="171BC254" w14:textId="3B586175" w:rsidR="00A14516" w:rsidRPr="00876512" w:rsidRDefault="00A14516" w:rsidP="00876512">
            <w:pPr>
              <w:spacing w:before="120"/>
              <w:jc w:val="center"/>
              <w:cnfStyle w:val="000000000000" w:firstRow="0" w:lastRow="0" w:firstColumn="0" w:lastColumn="0" w:oddVBand="0" w:evenVBand="0" w:oddHBand="0" w:evenHBand="0" w:firstRowFirstColumn="0" w:firstRowLastColumn="0" w:lastRowFirstColumn="0" w:lastRowLastColumn="0"/>
              <w:rPr>
                <w:rFonts w:ascii="Arial" w:hAnsi="Arial" w:cs="Arial"/>
                <w:sz w:val="21"/>
                <w:szCs w:val="21"/>
                <w:lang w:val="es-ES"/>
              </w:rPr>
            </w:pPr>
            <w:r w:rsidRPr="00876512">
              <w:rPr>
                <w:rFonts w:ascii="Arial" w:hAnsi="Arial" w:cs="Arial"/>
                <w:sz w:val="21"/>
                <w:szCs w:val="21"/>
                <w:lang w:val="es-ES"/>
              </w:rPr>
              <w:t>13</w:t>
            </w:r>
            <w:r w:rsidR="006D6D16" w:rsidRPr="00876512">
              <w:rPr>
                <w:rFonts w:ascii="Arial" w:hAnsi="Arial" w:cs="Arial"/>
                <w:sz w:val="21"/>
                <w:szCs w:val="21"/>
                <w:lang w:val="es-ES"/>
              </w:rPr>
              <w:t>.</w:t>
            </w:r>
            <w:r w:rsidRPr="00876512">
              <w:rPr>
                <w:rFonts w:ascii="Arial" w:hAnsi="Arial" w:cs="Arial"/>
                <w:sz w:val="21"/>
                <w:szCs w:val="21"/>
                <w:lang w:val="es-ES"/>
              </w:rPr>
              <w:t>25</w:t>
            </w:r>
            <w:r w:rsidR="00876512">
              <w:rPr>
                <w:rFonts w:ascii="Arial" w:hAnsi="Arial" w:cs="Arial"/>
                <w:sz w:val="21"/>
                <w:szCs w:val="21"/>
                <w:lang w:val="es-ES"/>
              </w:rPr>
              <w:t xml:space="preserve"> </w:t>
            </w:r>
            <w:r w:rsidRPr="00876512">
              <w:rPr>
                <w:rFonts w:ascii="Arial" w:hAnsi="Arial" w:cs="Arial"/>
                <w:sz w:val="21"/>
                <w:szCs w:val="21"/>
              </w:rPr>
              <w:t>± 12</w:t>
            </w:r>
            <w:r w:rsidR="006D6D16" w:rsidRPr="00876512">
              <w:rPr>
                <w:rFonts w:ascii="Arial" w:hAnsi="Arial" w:cs="Arial"/>
                <w:sz w:val="21"/>
                <w:szCs w:val="21"/>
              </w:rPr>
              <w:t>.</w:t>
            </w:r>
            <w:r w:rsidRPr="00876512">
              <w:rPr>
                <w:rFonts w:ascii="Arial" w:hAnsi="Arial" w:cs="Arial"/>
                <w:sz w:val="21"/>
                <w:szCs w:val="21"/>
              </w:rPr>
              <w:t>76</w:t>
            </w:r>
          </w:p>
        </w:tc>
        <w:tc>
          <w:tcPr>
            <w:tcW w:w="1613" w:type="dxa"/>
            <w:tcBorders>
              <w:top w:val="nil"/>
              <w:bottom w:val="nil"/>
            </w:tcBorders>
            <w:vAlign w:val="center"/>
          </w:tcPr>
          <w:p w14:paraId="16126F61" w14:textId="77777777" w:rsidR="00A14516" w:rsidRPr="00876512" w:rsidRDefault="00A14516" w:rsidP="00876512">
            <w:pPr>
              <w:spacing w:before="120"/>
              <w:jc w:val="center"/>
              <w:cnfStyle w:val="000000000000" w:firstRow="0" w:lastRow="0" w:firstColumn="0" w:lastColumn="0" w:oddVBand="0" w:evenVBand="0" w:oddHBand="0" w:evenHBand="0" w:firstRowFirstColumn="0" w:firstRowLastColumn="0" w:lastRowFirstColumn="0" w:lastRowLastColumn="0"/>
              <w:rPr>
                <w:rFonts w:ascii="Arial" w:hAnsi="Arial" w:cs="Arial"/>
                <w:sz w:val="21"/>
                <w:szCs w:val="21"/>
                <w:lang w:val="es-ES"/>
              </w:rPr>
            </w:pPr>
            <w:r w:rsidRPr="00876512">
              <w:rPr>
                <w:rFonts w:ascii="Arial" w:hAnsi="Arial" w:cs="Arial"/>
                <w:sz w:val="21"/>
                <w:szCs w:val="21"/>
                <w:lang w:val="es-ES"/>
              </w:rPr>
              <w:t>45</w:t>
            </w:r>
          </w:p>
        </w:tc>
        <w:tc>
          <w:tcPr>
            <w:tcW w:w="1612" w:type="dxa"/>
            <w:tcBorders>
              <w:top w:val="nil"/>
              <w:bottom w:val="nil"/>
            </w:tcBorders>
            <w:vAlign w:val="center"/>
          </w:tcPr>
          <w:p w14:paraId="409AAE91" w14:textId="62C6C8DE" w:rsidR="00A14516" w:rsidRPr="00876512" w:rsidRDefault="00A14516" w:rsidP="00876512">
            <w:pPr>
              <w:spacing w:before="120"/>
              <w:jc w:val="center"/>
              <w:cnfStyle w:val="000000000000" w:firstRow="0" w:lastRow="0" w:firstColumn="0" w:lastColumn="0" w:oddVBand="0" w:evenVBand="0" w:oddHBand="0" w:evenHBand="0" w:firstRowFirstColumn="0" w:firstRowLastColumn="0" w:lastRowFirstColumn="0" w:lastRowLastColumn="0"/>
              <w:rPr>
                <w:rFonts w:ascii="Arial" w:hAnsi="Arial" w:cs="Arial"/>
                <w:sz w:val="21"/>
                <w:szCs w:val="21"/>
                <w:lang w:val="es-ES"/>
              </w:rPr>
            </w:pPr>
            <w:r w:rsidRPr="00876512">
              <w:rPr>
                <w:rFonts w:ascii="Arial" w:hAnsi="Arial" w:cs="Arial"/>
                <w:sz w:val="21"/>
                <w:szCs w:val="21"/>
                <w:lang w:val="es-ES"/>
              </w:rPr>
              <w:t>11</w:t>
            </w:r>
            <w:r w:rsidR="006D6D16" w:rsidRPr="00876512">
              <w:rPr>
                <w:rFonts w:ascii="Arial" w:hAnsi="Arial" w:cs="Arial"/>
                <w:sz w:val="21"/>
                <w:szCs w:val="21"/>
                <w:lang w:val="es-ES"/>
              </w:rPr>
              <w:t>.</w:t>
            </w:r>
            <w:r w:rsidRPr="00876512">
              <w:rPr>
                <w:rFonts w:ascii="Arial" w:hAnsi="Arial" w:cs="Arial"/>
                <w:sz w:val="21"/>
                <w:szCs w:val="21"/>
                <w:lang w:val="es-ES"/>
              </w:rPr>
              <w:t>25</w:t>
            </w:r>
            <w:r w:rsidR="00876512">
              <w:rPr>
                <w:rFonts w:ascii="Arial" w:hAnsi="Arial" w:cs="Arial"/>
                <w:sz w:val="21"/>
                <w:szCs w:val="21"/>
                <w:lang w:val="es-ES"/>
              </w:rPr>
              <w:t xml:space="preserve"> </w:t>
            </w:r>
            <w:r w:rsidRPr="00876512">
              <w:rPr>
                <w:rFonts w:ascii="Arial" w:hAnsi="Arial" w:cs="Arial"/>
                <w:sz w:val="21"/>
                <w:szCs w:val="21"/>
              </w:rPr>
              <w:t>± 12</w:t>
            </w:r>
            <w:r w:rsidR="006D6D16" w:rsidRPr="00876512">
              <w:rPr>
                <w:rFonts w:ascii="Arial" w:hAnsi="Arial" w:cs="Arial"/>
                <w:sz w:val="21"/>
                <w:szCs w:val="21"/>
              </w:rPr>
              <w:t>.</w:t>
            </w:r>
            <w:r w:rsidRPr="00876512">
              <w:rPr>
                <w:rFonts w:ascii="Arial" w:hAnsi="Arial" w:cs="Arial"/>
                <w:sz w:val="21"/>
                <w:szCs w:val="21"/>
              </w:rPr>
              <w:t>69</w:t>
            </w:r>
          </w:p>
        </w:tc>
        <w:tc>
          <w:tcPr>
            <w:tcW w:w="1613" w:type="dxa"/>
            <w:tcBorders>
              <w:top w:val="nil"/>
              <w:bottom w:val="nil"/>
            </w:tcBorders>
            <w:vAlign w:val="center"/>
          </w:tcPr>
          <w:p w14:paraId="55A5463B" w14:textId="77777777" w:rsidR="00A14516" w:rsidRPr="00876512" w:rsidRDefault="00A14516" w:rsidP="00876512">
            <w:pPr>
              <w:spacing w:before="120"/>
              <w:jc w:val="center"/>
              <w:cnfStyle w:val="000000000000" w:firstRow="0" w:lastRow="0" w:firstColumn="0" w:lastColumn="0" w:oddVBand="0" w:evenVBand="0" w:oddHBand="0" w:evenHBand="0" w:firstRowFirstColumn="0" w:firstRowLastColumn="0" w:lastRowFirstColumn="0" w:lastRowLastColumn="0"/>
              <w:rPr>
                <w:rFonts w:ascii="Arial" w:hAnsi="Arial" w:cs="Arial"/>
                <w:sz w:val="21"/>
                <w:szCs w:val="21"/>
                <w:lang w:val="es-ES"/>
              </w:rPr>
            </w:pPr>
            <w:r w:rsidRPr="00876512">
              <w:rPr>
                <w:rFonts w:ascii="Arial" w:hAnsi="Arial" w:cs="Arial"/>
                <w:sz w:val="21"/>
                <w:szCs w:val="21"/>
                <w:lang w:val="es-ES"/>
              </w:rPr>
              <w:t>8</w:t>
            </w:r>
          </w:p>
        </w:tc>
        <w:tc>
          <w:tcPr>
            <w:tcW w:w="1612" w:type="dxa"/>
            <w:tcBorders>
              <w:top w:val="nil"/>
              <w:bottom w:val="nil"/>
            </w:tcBorders>
            <w:vAlign w:val="center"/>
          </w:tcPr>
          <w:p w14:paraId="26859F8E" w14:textId="55A9C256" w:rsidR="00A14516" w:rsidRPr="00876512" w:rsidRDefault="00A14516" w:rsidP="00876512">
            <w:pPr>
              <w:spacing w:before="120"/>
              <w:jc w:val="center"/>
              <w:cnfStyle w:val="000000000000" w:firstRow="0" w:lastRow="0" w:firstColumn="0" w:lastColumn="0" w:oddVBand="0" w:evenVBand="0" w:oddHBand="0" w:evenHBand="0" w:firstRowFirstColumn="0" w:firstRowLastColumn="0" w:lastRowFirstColumn="0" w:lastRowLastColumn="0"/>
              <w:rPr>
                <w:rFonts w:ascii="Arial" w:hAnsi="Arial" w:cs="Arial"/>
                <w:sz w:val="21"/>
                <w:szCs w:val="21"/>
                <w:lang w:val="es-ES"/>
              </w:rPr>
            </w:pPr>
            <w:r w:rsidRPr="00876512">
              <w:rPr>
                <w:rFonts w:ascii="Arial" w:hAnsi="Arial" w:cs="Arial"/>
                <w:sz w:val="21"/>
                <w:szCs w:val="21"/>
                <w:lang w:val="es-ES"/>
              </w:rPr>
              <w:t>2</w:t>
            </w:r>
            <w:r w:rsidR="006D6D16" w:rsidRPr="00876512">
              <w:rPr>
                <w:rFonts w:ascii="Arial" w:hAnsi="Arial" w:cs="Arial"/>
                <w:sz w:val="21"/>
                <w:szCs w:val="21"/>
                <w:lang w:val="es-ES"/>
              </w:rPr>
              <w:t>.</w:t>
            </w:r>
            <w:r w:rsidRPr="00876512">
              <w:rPr>
                <w:rFonts w:ascii="Arial" w:hAnsi="Arial" w:cs="Arial"/>
                <w:sz w:val="21"/>
                <w:szCs w:val="21"/>
                <w:lang w:val="es-ES"/>
              </w:rPr>
              <w:t>00</w:t>
            </w:r>
            <w:r w:rsidR="00876512">
              <w:rPr>
                <w:rFonts w:ascii="Arial" w:hAnsi="Arial" w:cs="Arial"/>
                <w:sz w:val="21"/>
                <w:szCs w:val="21"/>
                <w:lang w:val="es-ES"/>
              </w:rPr>
              <w:t xml:space="preserve"> </w:t>
            </w:r>
            <w:r w:rsidRPr="00876512">
              <w:rPr>
                <w:rFonts w:ascii="Arial" w:hAnsi="Arial" w:cs="Arial"/>
                <w:sz w:val="21"/>
                <w:szCs w:val="21"/>
              </w:rPr>
              <w:t>± 1</w:t>
            </w:r>
            <w:r w:rsidR="006D6D16" w:rsidRPr="00876512">
              <w:rPr>
                <w:rFonts w:ascii="Arial" w:hAnsi="Arial" w:cs="Arial"/>
                <w:sz w:val="21"/>
                <w:szCs w:val="21"/>
              </w:rPr>
              <w:t>.</w:t>
            </w:r>
            <w:r w:rsidRPr="00876512">
              <w:rPr>
                <w:rFonts w:ascii="Arial" w:hAnsi="Arial" w:cs="Arial"/>
                <w:sz w:val="21"/>
                <w:szCs w:val="21"/>
              </w:rPr>
              <w:t>41</w:t>
            </w:r>
          </w:p>
        </w:tc>
        <w:tc>
          <w:tcPr>
            <w:tcW w:w="2463" w:type="dxa"/>
            <w:tcBorders>
              <w:top w:val="nil"/>
              <w:bottom w:val="nil"/>
            </w:tcBorders>
            <w:vAlign w:val="center"/>
          </w:tcPr>
          <w:p w14:paraId="08E1F2E2" w14:textId="77EE018C" w:rsidR="00A14516" w:rsidRPr="00876512" w:rsidRDefault="00A14516" w:rsidP="00876512">
            <w:pPr>
              <w:spacing w:before="120"/>
              <w:ind w:left="198" w:hanging="4"/>
              <w:jc w:val="center"/>
              <w:cnfStyle w:val="000000000000" w:firstRow="0" w:lastRow="0" w:firstColumn="0" w:lastColumn="0" w:oddVBand="0" w:evenVBand="0" w:oddHBand="0" w:evenHBand="0" w:firstRowFirstColumn="0" w:firstRowLastColumn="0" w:lastRowFirstColumn="0" w:lastRowLastColumn="0"/>
              <w:rPr>
                <w:rFonts w:ascii="Arial" w:hAnsi="Arial" w:cs="Arial"/>
                <w:sz w:val="21"/>
                <w:szCs w:val="21"/>
                <w:lang w:val="es-ES"/>
              </w:rPr>
            </w:pPr>
            <w:r w:rsidRPr="00876512">
              <w:rPr>
                <w:rFonts w:ascii="Arial" w:hAnsi="Arial" w:cs="Arial"/>
                <w:sz w:val="21"/>
                <w:szCs w:val="21"/>
                <w:lang w:val="es-ES"/>
              </w:rPr>
              <w:t>0</w:t>
            </w:r>
            <w:r w:rsidR="006D6D16" w:rsidRPr="00876512">
              <w:rPr>
                <w:rFonts w:ascii="Arial" w:hAnsi="Arial" w:cs="Arial"/>
                <w:sz w:val="21"/>
                <w:szCs w:val="21"/>
                <w:lang w:val="es-ES"/>
              </w:rPr>
              <w:t>.</w:t>
            </w:r>
            <w:r w:rsidRPr="00876512">
              <w:rPr>
                <w:rFonts w:ascii="Arial" w:hAnsi="Arial" w:cs="Arial"/>
                <w:sz w:val="21"/>
                <w:szCs w:val="21"/>
                <w:lang w:val="es-ES"/>
              </w:rPr>
              <w:t>197</w:t>
            </w:r>
          </w:p>
        </w:tc>
      </w:tr>
      <w:tr w:rsidR="00A14516" w:rsidRPr="00876512" w14:paraId="4CFE2B9B" w14:textId="77777777" w:rsidTr="00DA1F5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01" w:type="dxa"/>
            <w:tcBorders>
              <w:top w:val="nil"/>
              <w:bottom w:val="nil"/>
            </w:tcBorders>
            <w:shd w:val="clear" w:color="auto" w:fill="auto"/>
            <w:vAlign w:val="center"/>
          </w:tcPr>
          <w:p w14:paraId="3CAD228A" w14:textId="6D25ACEB" w:rsidR="00A14516" w:rsidRPr="00876512" w:rsidRDefault="00A14516" w:rsidP="00876512">
            <w:pPr>
              <w:spacing w:before="120"/>
              <w:jc w:val="center"/>
              <w:rPr>
                <w:rFonts w:ascii="Arial" w:hAnsi="Arial" w:cs="Arial"/>
                <w:sz w:val="21"/>
                <w:szCs w:val="21"/>
                <w:lang w:val="es-ES"/>
              </w:rPr>
            </w:pPr>
            <w:proofErr w:type="gramStart"/>
            <w:r w:rsidRPr="00876512">
              <w:rPr>
                <w:rFonts w:ascii="Arial" w:hAnsi="Arial" w:cs="Arial"/>
                <w:sz w:val="21"/>
                <w:szCs w:val="21"/>
                <w:lang w:val="es-ES"/>
              </w:rPr>
              <w:t>Total</w:t>
            </w:r>
            <w:proofErr w:type="gramEnd"/>
            <w:r w:rsidR="00DA1F52">
              <w:rPr>
                <w:rFonts w:ascii="Arial" w:hAnsi="Arial" w:cs="Arial"/>
                <w:sz w:val="21"/>
                <w:szCs w:val="21"/>
                <w:lang w:val="es-ES"/>
              </w:rPr>
              <w:t xml:space="preserve"> </w:t>
            </w:r>
            <w:r w:rsidRPr="00876512">
              <w:rPr>
                <w:rFonts w:ascii="Arial" w:hAnsi="Arial" w:cs="Arial"/>
                <w:sz w:val="21"/>
                <w:szCs w:val="21"/>
                <w:lang w:val="es-ES"/>
              </w:rPr>
              <w:t>ovocitos</w:t>
            </w:r>
          </w:p>
        </w:tc>
        <w:tc>
          <w:tcPr>
            <w:tcW w:w="1524" w:type="dxa"/>
            <w:tcBorders>
              <w:top w:val="nil"/>
              <w:bottom w:val="nil"/>
            </w:tcBorders>
            <w:shd w:val="clear" w:color="auto" w:fill="auto"/>
            <w:vAlign w:val="center"/>
          </w:tcPr>
          <w:p w14:paraId="450F1825" w14:textId="77777777" w:rsidR="00A14516" w:rsidRPr="00876512" w:rsidRDefault="00A14516" w:rsidP="00876512">
            <w:pPr>
              <w:spacing w:before="120"/>
              <w:jc w:val="center"/>
              <w:cnfStyle w:val="000000100000" w:firstRow="0" w:lastRow="0" w:firstColumn="0" w:lastColumn="0" w:oddVBand="0" w:evenVBand="0" w:oddHBand="1" w:evenHBand="0" w:firstRowFirstColumn="0" w:firstRowLastColumn="0" w:lastRowFirstColumn="0" w:lastRowLastColumn="0"/>
              <w:rPr>
                <w:rFonts w:ascii="Arial" w:hAnsi="Arial" w:cs="Arial"/>
                <w:sz w:val="21"/>
                <w:szCs w:val="21"/>
                <w:lang w:val="es-ES"/>
              </w:rPr>
            </w:pPr>
            <w:r w:rsidRPr="00876512">
              <w:rPr>
                <w:rFonts w:ascii="Arial" w:hAnsi="Arial" w:cs="Arial"/>
                <w:sz w:val="21"/>
                <w:szCs w:val="21"/>
                <w:lang w:val="es-ES"/>
              </w:rPr>
              <w:t>94</w:t>
            </w:r>
          </w:p>
        </w:tc>
        <w:tc>
          <w:tcPr>
            <w:tcW w:w="1612" w:type="dxa"/>
            <w:tcBorders>
              <w:top w:val="nil"/>
              <w:bottom w:val="nil"/>
            </w:tcBorders>
            <w:shd w:val="clear" w:color="auto" w:fill="auto"/>
            <w:vAlign w:val="center"/>
          </w:tcPr>
          <w:p w14:paraId="726A1869" w14:textId="2F715BFA" w:rsidR="00A14516" w:rsidRPr="00876512" w:rsidRDefault="00A14516" w:rsidP="00876512">
            <w:pPr>
              <w:spacing w:before="120"/>
              <w:jc w:val="center"/>
              <w:cnfStyle w:val="000000100000" w:firstRow="0" w:lastRow="0" w:firstColumn="0" w:lastColumn="0" w:oddVBand="0" w:evenVBand="0" w:oddHBand="1" w:evenHBand="0" w:firstRowFirstColumn="0" w:firstRowLastColumn="0" w:lastRowFirstColumn="0" w:lastRowLastColumn="0"/>
              <w:rPr>
                <w:rFonts w:ascii="Arial" w:hAnsi="Arial" w:cs="Arial"/>
                <w:sz w:val="21"/>
                <w:szCs w:val="21"/>
                <w:lang w:val="es-ES"/>
              </w:rPr>
            </w:pPr>
            <w:r w:rsidRPr="00876512">
              <w:rPr>
                <w:rFonts w:ascii="Arial" w:hAnsi="Arial" w:cs="Arial"/>
                <w:sz w:val="21"/>
                <w:szCs w:val="21"/>
                <w:lang w:val="es-ES"/>
              </w:rPr>
              <w:t>23</w:t>
            </w:r>
            <w:r w:rsidR="006D6D16" w:rsidRPr="00876512">
              <w:rPr>
                <w:rFonts w:ascii="Arial" w:hAnsi="Arial" w:cs="Arial"/>
                <w:sz w:val="21"/>
                <w:szCs w:val="21"/>
                <w:lang w:val="es-ES"/>
              </w:rPr>
              <w:t>.</w:t>
            </w:r>
            <w:r w:rsidRPr="00876512">
              <w:rPr>
                <w:rFonts w:ascii="Arial" w:hAnsi="Arial" w:cs="Arial"/>
                <w:sz w:val="21"/>
                <w:szCs w:val="21"/>
                <w:lang w:val="es-ES"/>
              </w:rPr>
              <w:t>50</w:t>
            </w:r>
            <w:r w:rsidR="00876512">
              <w:rPr>
                <w:rFonts w:ascii="Arial" w:hAnsi="Arial" w:cs="Arial"/>
                <w:sz w:val="21"/>
                <w:szCs w:val="21"/>
                <w:lang w:val="es-ES"/>
              </w:rPr>
              <w:t xml:space="preserve"> </w:t>
            </w:r>
            <w:r w:rsidRPr="00876512">
              <w:rPr>
                <w:rFonts w:ascii="Arial" w:hAnsi="Arial" w:cs="Arial"/>
                <w:sz w:val="21"/>
                <w:szCs w:val="21"/>
              </w:rPr>
              <w:t>± 12</w:t>
            </w:r>
            <w:r w:rsidR="006D6D16" w:rsidRPr="00876512">
              <w:rPr>
                <w:rFonts w:ascii="Arial" w:hAnsi="Arial" w:cs="Arial"/>
                <w:sz w:val="21"/>
                <w:szCs w:val="21"/>
              </w:rPr>
              <w:t>.</w:t>
            </w:r>
            <w:r w:rsidRPr="00876512">
              <w:rPr>
                <w:rFonts w:ascii="Arial" w:hAnsi="Arial" w:cs="Arial"/>
                <w:sz w:val="21"/>
                <w:szCs w:val="21"/>
              </w:rPr>
              <w:t>83</w:t>
            </w:r>
          </w:p>
        </w:tc>
        <w:tc>
          <w:tcPr>
            <w:tcW w:w="1613" w:type="dxa"/>
            <w:tcBorders>
              <w:top w:val="nil"/>
              <w:bottom w:val="nil"/>
            </w:tcBorders>
            <w:shd w:val="clear" w:color="auto" w:fill="auto"/>
            <w:vAlign w:val="center"/>
          </w:tcPr>
          <w:p w14:paraId="479FE14A" w14:textId="77777777" w:rsidR="00A14516" w:rsidRPr="00876512" w:rsidRDefault="00A14516" w:rsidP="00876512">
            <w:pPr>
              <w:spacing w:before="120"/>
              <w:jc w:val="center"/>
              <w:cnfStyle w:val="000000100000" w:firstRow="0" w:lastRow="0" w:firstColumn="0" w:lastColumn="0" w:oddVBand="0" w:evenVBand="0" w:oddHBand="1" w:evenHBand="0" w:firstRowFirstColumn="0" w:firstRowLastColumn="0" w:lastRowFirstColumn="0" w:lastRowLastColumn="0"/>
              <w:rPr>
                <w:rFonts w:ascii="Arial" w:hAnsi="Arial" w:cs="Arial"/>
                <w:sz w:val="21"/>
                <w:szCs w:val="21"/>
                <w:lang w:val="es-ES"/>
              </w:rPr>
            </w:pPr>
            <w:r w:rsidRPr="00876512">
              <w:rPr>
                <w:rFonts w:ascii="Arial" w:hAnsi="Arial" w:cs="Arial"/>
                <w:sz w:val="21"/>
                <w:szCs w:val="21"/>
                <w:lang w:val="es-ES"/>
              </w:rPr>
              <w:t>81</w:t>
            </w:r>
          </w:p>
        </w:tc>
        <w:tc>
          <w:tcPr>
            <w:tcW w:w="1612" w:type="dxa"/>
            <w:tcBorders>
              <w:top w:val="nil"/>
              <w:bottom w:val="nil"/>
            </w:tcBorders>
            <w:shd w:val="clear" w:color="auto" w:fill="auto"/>
            <w:vAlign w:val="center"/>
          </w:tcPr>
          <w:p w14:paraId="23E8F1D9" w14:textId="5B6E56D0" w:rsidR="00A14516" w:rsidRPr="00876512" w:rsidRDefault="00A14516" w:rsidP="00876512">
            <w:pPr>
              <w:spacing w:before="120"/>
              <w:jc w:val="center"/>
              <w:cnfStyle w:val="000000100000" w:firstRow="0" w:lastRow="0" w:firstColumn="0" w:lastColumn="0" w:oddVBand="0" w:evenVBand="0" w:oddHBand="1" w:evenHBand="0" w:firstRowFirstColumn="0" w:firstRowLastColumn="0" w:lastRowFirstColumn="0" w:lastRowLastColumn="0"/>
              <w:rPr>
                <w:rFonts w:ascii="Arial" w:hAnsi="Arial" w:cs="Arial"/>
                <w:sz w:val="21"/>
                <w:szCs w:val="21"/>
                <w:lang w:val="es-ES"/>
              </w:rPr>
            </w:pPr>
            <w:r w:rsidRPr="00876512">
              <w:rPr>
                <w:rFonts w:ascii="Arial" w:hAnsi="Arial" w:cs="Arial"/>
                <w:sz w:val="21"/>
                <w:szCs w:val="21"/>
                <w:lang w:val="es-ES"/>
              </w:rPr>
              <w:t>20</w:t>
            </w:r>
            <w:r w:rsidR="006D6D16" w:rsidRPr="00876512">
              <w:rPr>
                <w:rFonts w:ascii="Arial" w:hAnsi="Arial" w:cs="Arial"/>
                <w:sz w:val="21"/>
                <w:szCs w:val="21"/>
                <w:lang w:val="es-ES"/>
              </w:rPr>
              <w:t>.</w:t>
            </w:r>
            <w:r w:rsidRPr="00876512">
              <w:rPr>
                <w:rFonts w:ascii="Arial" w:hAnsi="Arial" w:cs="Arial"/>
                <w:sz w:val="21"/>
                <w:szCs w:val="21"/>
                <w:lang w:val="es-ES"/>
              </w:rPr>
              <w:t>25</w:t>
            </w:r>
            <w:r w:rsidR="00876512">
              <w:rPr>
                <w:rFonts w:ascii="Arial" w:hAnsi="Arial" w:cs="Arial"/>
                <w:sz w:val="21"/>
                <w:szCs w:val="21"/>
                <w:lang w:val="es-ES"/>
              </w:rPr>
              <w:t xml:space="preserve"> </w:t>
            </w:r>
            <w:r w:rsidRPr="00876512">
              <w:rPr>
                <w:rFonts w:ascii="Arial" w:hAnsi="Arial" w:cs="Arial"/>
                <w:sz w:val="21"/>
                <w:szCs w:val="21"/>
              </w:rPr>
              <w:t>± 12</w:t>
            </w:r>
            <w:r w:rsidR="006D6D16" w:rsidRPr="00876512">
              <w:rPr>
                <w:rFonts w:ascii="Arial" w:hAnsi="Arial" w:cs="Arial"/>
                <w:sz w:val="21"/>
                <w:szCs w:val="21"/>
              </w:rPr>
              <w:t>.</w:t>
            </w:r>
            <w:r w:rsidRPr="00876512">
              <w:rPr>
                <w:rFonts w:ascii="Arial" w:hAnsi="Arial" w:cs="Arial"/>
                <w:sz w:val="21"/>
                <w:szCs w:val="21"/>
              </w:rPr>
              <w:t>71</w:t>
            </w:r>
          </w:p>
        </w:tc>
        <w:tc>
          <w:tcPr>
            <w:tcW w:w="1613" w:type="dxa"/>
            <w:tcBorders>
              <w:top w:val="nil"/>
              <w:bottom w:val="nil"/>
            </w:tcBorders>
            <w:shd w:val="clear" w:color="auto" w:fill="auto"/>
            <w:vAlign w:val="center"/>
          </w:tcPr>
          <w:p w14:paraId="2F0C5251" w14:textId="77777777" w:rsidR="00A14516" w:rsidRPr="00876512" w:rsidRDefault="00A14516" w:rsidP="00876512">
            <w:pPr>
              <w:spacing w:before="120"/>
              <w:jc w:val="center"/>
              <w:cnfStyle w:val="000000100000" w:firstRow="0" w:lastRow="0" w:firstColumn="0" w:lastColumn="0" w:oddVBand="0" w:evenVBand="0" w:oddHBand="1" w:evenHBand="0" w:firstRowFirstColumn="0" w:firstRowLastColumn="0" w:lastRowFirstColumn="0" w:lastRowLastColumn="0"/>
              <w:rPr>
                <w:rFonts w:ascii="Arial" w:hAnsi="Arial" w:cs="Arial"/>
                <w:sz w:val="21"/>
                <w:szCs w:val="21"/>
                <w:lang w:val="es-ES"/>
              </w:rPr>
            </w:pPr>
            <w:r w:rsidRPr="00876512">
              <w:rPr>
                <w:rFonts w:ascii="Arial" w:hAnsi="Arial" w:cs="Arial"/>
                <w:sz w:val="21"/>
                <w:szCs w:val="21"/>
                <w:lang w:val="es-ES"/>
              </w:rPr>
              <w:t>13</w:t>
            </w:r>
          </w:p>
        </w:tc>
        <w:tc>
          <w:tcPr>
            <w:tcW w:w="1612" w:type="dxa"/>
            <w:tcBorders>
              <w:top w:val="nil"/>
              <w:bottom w:val="nil"/>
            </w:tcBorders>
            <w:shd w:val="clear" w:color="auto" w:fill="auto"/>
            <w:vAlign w:val="center"/>
          </w:tcPr>
          <w:p w14:paraId="5D546B61" w14:textId="19B31589" w:rsidR="00A14516" w:rsidRPr="00876512" w:rsidRDefault="00A14516" w:rsidP="00876512">
            <w:pPr>
              <w:spacing w:before="120"/>
              <w:jc w:val="center"/>
              <w:cnfStyle w:val="000000100000" w:firstRow="0" w:lastRow="0" w:firstColumn="0" w:lastColumn="0" w:oddVBand="0" w:evenVBand="0" w:oddHBand="1" w:evenHBand="0" w:firstRowFirstColumn="0" w:firstRowLastColumn="0" w:lastRowFirstColumn="0" w:lastRowLastColumn="0"/>
              <w:rPr>
                <w:rFonts w:ascii="Arial" w:hAnsi="Arial" w:cs="Arial"/>
                <w:sz w:val="21"/>
                <w:szCs w:val="21"/>
                <w:lang w:val="es-ES"/>
              </w:rPr>
            </w:pPr>
            <w:r w:rsidRPr="00876512">
              <w:rPr>
                <w:rFonts w:ascii="Arial" w:hAnsi="Arial" w:cs="Arial"/>
                <w:sz w:val="21"/>
                <w:szCs w:val="21"/>
                <w:lang w:val="es-ES"/>
              </w:rPr>
              <w:t>3</w:t>
            </w:r>
            <w:r w:rsidR="006D6D16" w:rsidRPr="00876512">
              <w:rPr>
                <w:rFonts w:ascii="Arial" w:hAnsi="Arial" w:cs="Arial"/>
                <w:sz w:val="21"/>
                <w:szCs w:val="21"/>
                <w:lang w:val="es-ES"/>
              </w:rPr>
              <w:t>.</w:t>
            </w:r>
            <w:r w:rsidRPr="00876512">
              <w:rPr>
                <w:rFonts w:ascii="Arial" w:hAnsi="Arial" w:cs="Arial"/>
                <w:sz w:val="21"/>
                <w:szCs w:val="21"/>
                <w:lang w:val="es-ES"/>
              </w:rPr>
              <w:t>25</w:t>
            </w:r>
            <w:r w:rsidR="00876512">
              <w:rPr>
                <w:rFonts w:ascii="Arial" w:hAnsi="Arial" w:cs="Arial"/>
                <w:sz w:val="21"/>
                <w:szCs w:val="21"/>
                <w:lang w:val="es-ES"/>
              </w:rPr>
              <w:t xml:space="preserve"> </w:t>
            </w:r>
            <w:r w:rsidRPr="00876512">
              <w:rPr>
                <w:rFonts w:ascii="Arial" w:hAnsi="Arial" w:cs="Arial"/>
                <w:sz w:val="21"/>
                <w:szCs w:val="21"/>
              </w:rPr>
              <w:t>± 1</w:t>
            </w:r>
            <w:r w:rsidR="006D6D16" w:rsidRPr="00876512">
              <w:rPr>
                <w:rFonts w:ascii="Arial" w:hAnsi="Arial" w:cs="Arial"/>
                <w:sz w:val="21"/>
                <w:szCs w:val="21"/>
              </w:rPr>
              <w:t>.</w:t>
            </w:r>
            <w:r w:rsidRPr="00876512">
              <w:rPr>
                <w:rFonts w:ascii="Arial" w:hAnsi="Arial" w:cs="Arial"/>
                <w:sz w:val="21"/>
                <w:szCs w:val="21"/>
              </w:rPr>
              <w:t>71</w:t>
            </w:r>
          </w:p>
        </w:tc>
        <w:tc>
          <w:tcPr>
            <w:tcW w:w="2463" w:type="dxa"/>
            <w:tcBorders>
              <w:top w:val="nil"/>
              <w:bottom w:val="nil"/>
            </w:tcBorders>
            <w:shd w:val="clear" w:color="auto" w:fill="auto"/>
            <w:vAlign w:val="center"/>
          </w:tcPr>
          <w:p w14:paraId="737790E2" w14:textId="59FE2C16" w:rsidR="00A14516" w:rsidRPr="00876512" w:rsidRDefault="00A14516" w:rsidP="00876512">
            <w:pPr>
              <w:spacing w:before="120"/>
              <w:ind w:left="198" w:hanging="4"/>
              <w:jc w:val="center"/>
              <w:cnfStyle w:val="000000100000" w:firstRow="0" w:lastRow="0" w:firstColumn="0" w:lastColumn="0" w:oddVBand="0" w:evenVBand="0" w:oddHBand="1" w:evenHBand="0" w:firstRowFirstColumn="0" w:firstRowLastColumn="0" w:lastRowFirstColumn="0" w:lastRowLastColumn="0"/>
              <w:rPr>
                <w:rFonts w:ascii="Arial" w:hAnsi="Arial" w:cs="Arial"/>
                <w:b/>
                <w:bCs/>
                <w:sz w:val="21"/>
                <w:szCs w:val="21"/>
                <w:lang w:val="es-ES"/>
              </w:rPr>
            </w:pPr>
            <w:r w:rsidRPr="00876512">
              <w:rPr>
                <w:rFonts w:ascii="Arial" w:hAnsi="Arial" w:cs="Arial"/>
                <w:b/>
                <w:bCs/>
                <w:sz w:val="21"/>
                <w:szCs w:val="21"/>
                <w:lang w:val="es-ES"/>
              </w:rPr>
              <w:t>0</w:t>
            </w:r>
            <w:r w:rsidR="006D6D16" w:rsidRPr="00876512">
              <w:rPr>
                <w:rFonts w:ascii="Arial" w:hAnsi="Arial" w:cs="Arial"/>
                <w:b/>
                <w:bCs/>
                <w:sz w:val="21"/>
                <w:szCs w:val="21"/>
                <w:lang w:val="es-ES"/>
              </w:rPr>
              <w:t>.</w:t>
            </w:r>
            <w:r w:rsidRPr="00876512">
              <w:rPr>
                <w:rFonts w:ascii="Arial" w:hAnsi="Arial" w:cs="Arial"/>
                <w:b/>
                <w:bCs/>
                <w:sz w:val="21"/>
                <w:szCs w:val="21"/>
                <w:lang w:val="es-ES"/>
              </w:rPr>
              <w:t>038</w:t>
            </w:r>
          </w:p>
        </w:tc>
      </w:tr>
      <w:tr w:rsidR="00A14516" w:rsidRPr="00876512" w14:paraId="54F97C15" w14:textId="77777777" w:rsidTr="00DA1F52">
        <w:tc>
          <w:tcPr>
            <w:cnfStyle w:val="001000000000" w:firstRow="0" w:lastRow="0" w:firstColumn="1" w:lastColumn="0" w:oddVBand="0" w:evenVBand="0" w:oddHBand="0" w:evenHBand="0" w:firstRowFirstColumn="0" w:firstRowLastColumn="0" w:lastRowFirstColumn="0" w:lastRowLastColumn="0"/>
            <w:tcW w:w="1701" w:type="dxa"/>
            <w:tcBorders>
              <w:top w:val="nil"/>
            </w:tcBorders>
            <w:vAlign w:val="center"/>
          </w:tcPr>
          <w:p w14:paraId="01E479ED" w14:textId="5F104398" w:rsidR="00A14516" w:rsidRPr="00876512" w:rsidRDefault="00A14516" w:rsidP="00DA1F52">
            <w:pPr>
              <w:spacing w:before="120"/>
              <w:jc w:val="center"/>
              <w:rPr>
                <w:rFonts w:ascii="Arial" w:hAnsi="Arial" w:cs="Arial"/>
                <w:i/>
                <w:iCs/>
                <w:sz w:val="21"/>
                <w:szCs w:val="21"/>
                <w:lang w:val="es-ES"/>
              </w:rPr>
            </w:pPr>
            <w:r w:rsidRPr="00876512">
              <w:rPr>
                <w:rFonts w:ascii="Arial" w:hAnsi="Arial" w:cs="Arial"/>
                <w:sz w:val="21"/>
                <w:szCs w:val="21"/>
                <w:lang w:val="es-ES"/>
              </w:rPr>
              <w:t>Madurados</w:t>
            </w:r>
            <w:r w:rsidR="00DA1F52">
              <w:rPr>
                <w:rFonts w:ascii="Arial" w:hAnsi="Arial" w:cs="Arial"/>
                <w:sz w:val="21"/>
                <w:szCs w:val="21"/>
                <w:lang w:val="es-ES"/>
              </w:rPr>
              <w:t xml:space="preserve"> </w:t>
            </w:r>
            <w:r w:rsidRPr="00876512">
              <w:rPr>
                <w:rFonts w:ascii="Arial" w:hAnsi="Arial" w:cs="Arial"/>
                <w:i/>
                <w:iCs/>
                <w:sz w:val="21"/>
                <w:szCs w:val="21"/>
                <w:lang w:val="es-ES"/>
              </w:rPr>
              <w:t>in vivo</w:t>
            </w:r>
          </w:p>
        </w:tc>
        <w:tc>
          <w:tcPr>
            <w:tcW w:w="1524" w:type="dxa"/>
            <w:tcBorders>
              <w:top w:val="nil"/>
            </w:tcBorders>
            <w:vAlign w:val="center"/>
          </w:tcPr>
          <w:p w14:paraId="15E7854D" w14:textId="77777777" w:rsidR="00A14516" w:rsidRPr="00876512" w:rsidRDefault="00A14516" w:rsidP="00876512">
            <w:pPr>
              <w:spacing w:before="120"/>
              <w:jc w:val="center"/>
              <w:cnfStyle w:val="000000000000" w:firstRow="0" w:lastRow="0" w:firstColumn="0" w:lastColumn="0" w:oddVBand="0" w:evenVBand="0" w:oddHBand="0" w:evenHBand="0" w:firstRowFirstColumn="0" w:firstRowLastColumn="0" w:lastRowFirstColumn="0" w:lastRowLastColumn="0"/>
              <w:rPr>
                <w:rFonts w:ascii="Arial" w:hAnsi="Arial" w:cs="Arial"/>
                <w:sz w:val="21"/>
                <w:szCs w:val="21"/>
                <w:lang w:val="es-ES"/>
              </w:rPr>
            </w:pPr>
            <w:r w:rsidRPr="00876512">
              <w:rPr>
                <w:rFonts w:ascii="Arial" w:hAnsi="Arial" w:cs="Arial"/>
                <w:sz w:val="21"/>
                <w:szCs w:val="21"/>
                <w:lang w:val="es-ES"/>
              </w:rPr>
              <w:t>4</w:t>
            </w:r>
          </w:p>
        </w:tc>
        <w:tc>
          <w:tcPr>
            <w:tcW w:w="1612" w:type="dxa"/>
            <w:tcBorders>
              <w:top w:val="nil"/>
            </w:tcBorders>
            <w:vAlign w:val="center"/>
          </w:tcPr>
          <w:p w14:paraId="69B8A381" w14:textId="484915E7" w:rsidR="00A14516" w:rsidRPr="00876512" w:rsidRDefault="00A14516" w:rsidP="00876512">
            <w:pPr>
              <w:spacing w:before="120"/>
              <w:jc w:val="center"/>
              <w:cnfStyle w:val="000000000000" w:firstRow="0" w:lastRow="0" w:firstColumn="0" w:lastColumn="0" w:oddVBand="0" w:evenVBand="0" w:oddHBand="0" w:evenHBand="0" w:firstRowFirstColumn="0" w:firstRowLastColumn="0" w:lastRowFirstColumn="0" w:lastRowLastColumn="0"/>
              <w:rPr>
                <w:rFonts w:ascii="Arial" w:hAnsi="Arial" w:cs="Arial"/>
                <w:sz w:val="21"/>
                <w:szCs w:val="21"/>
                <w:lang w:val="es-ES"/>
              </w:rPr>
            </w:pPr>
            <w:r w:rsidRPr="00876512">
              <w:rPr>
                <w:rFonts w:ascii="Arial" w:hAnsi="Arial" w:cs="Arial"/>
                <w:sz w:val="21"/>
                <w:szCs w:val="21"/>
                <w:lang w:val="es-ES"/>
              </w:rPr>
              <w:t>1</w:t>
            </w:r>
            <w:r w:rsidR="006D6D16" w:rsidRPr="00876512">
              <w:rPr>
                <w:rFonts w:ascii="Arial" w:hAnsi="Arial" w:cs="Arial"/>
                <w:sz w:val="21"/>
                <w:szCs w:val="21"/>
                <w:lang w:val="es-ES"/>
              </w:rPr>
              <w:t>.</w:t>
            </w:r>
            <w:r w:rsidRPr="00876512">
              <w:rPr>
                <w:rFonts w:ascii="Arial" w:hAnsi="Arial" w:cs="Arial"/>
                <w:sz w:val="21"/>
                <w:szCs w:val="21"/>
                <w:lang w:val="es-ES"/>
              </w:rPr>
              <w:t>00</w:t>
            </w:r>
            <w:r w:rsidR="00876512">
              <w:rPr>
                <w:rFonts w:ascii="Arial" w:hAnsi="Arial" w:cs="Arial"/>
                <w:sz w:val="21"/>
                <w:szCs w:val="21"/>
                <w:lang w:val="es-ES"/>
              </w:rPr>
              <w:t xml:space="preserve"> </w:t>
            </w:r>
            <w:r w:rsidRPr="00876512">
              <w:rPr>
                <w:rFonts w:ascii="Arial" w:hAnsi="Arial" w:cs="Arial"/>
                <w:sz w:val="21"/>
                <w:szCs w:val="21"/>
              </w:rPr>
              <w:t>± 0</w:t>
            </w:r>
            <w:r w:rsidR="006D6D16" w:rsidRPr="00876512">
              <w:rPr>
                <w:rFonts w:ascii="Arial" w:hAnsi="Arial" w:cs="Arial"/>
                <w:sz w:val="21"/>
                <w:szCs w:val="21"/>
              </w:rPr>
              <w:t>.</w:t>
            </w:r>
            <w:r w:rsidRPr="00876512">
              <w:rPr>
                <w:rFonts w:ascii="Arial" w:hAnsi="Arial" w:cs="Arial"/>
                <w:sz w:val="21"/>
                <w:szCs w:val="21"/>
              </w:rPr>
              <w:t>71</w:t>
            </w:r>
          </w:p>
        </w:tc>
        <w:tc>
          <w:tcPr>
            <w:tcW w:w="1613" w:type="dxa"/>
            <w:tcBorders>
              <w:top w:val="nil"/>
            </w:tcBorders>
            <w:vAlign w:val="center"/>
          </w:tcPr>
          <w:p w14:paraId="2E9C1DCD" w14:textId="77777777" w:rsidR="00A14516" w:rsidRPr="00876512" w:rsidRDefault="00A14516" w:rsidP="00876512">
            <w:pPr>
              <w:spacing w:before="120"/>
              <w:jc w:val="center"/>
              <w:cnfStyle w:val="000000000000" w:firstRow="0" w:lastRow="0" w:firstColumn="0" w:lastColumn="0" w:oddVBand="0" w:evenVBand="0" w:oddHBand="0" w:evenHBand="0" w:firstRowFirstColumn="0" w:firstRowLastColumn="0" w:lastRowFirstColumn="0" w:lastRowLastColumn="0"/>
              <w:rPr>
                <w:rFonts w:ascii="Arial" w:hAnsi="Arial" w:cs="Arial"/>
                <w:sz w:val="21"/>
                <w:szCs w:val="21"/>
                <w:lang w:val="es-ES"/>
              </w:rPr>
            </w:pPr>
            <w:r w:rsidRPr="00876512">
              <w:rPr>
                <w:rFonts w:ascii="Arial" w:hAnsi="Arial" w:cs="Arial"/>
                <w:sz w:val="21"/>
                <w:szCs w:val="21"/>
                <w:lang w:val="es-ES"/>
              </w:rPr>
              <w:t>3</w:t>
            </w:r>
          </w:p>
        </w:tc>
        <w:tc>
          <w:tcPr>
            <w:tcW w:w="1612" w:type="dxa"/>
            <w:tcBorders>
              <w:top w:val="nil"/>
            </w:tcBorders>
            <w:vAlign w:val="center"/>
          </w:tcPr>
          <w:p w14:paraId="6DBA2790" w14:textId="6E86FA9A" w:rsidR="00A14516" w:rsidRPr="00876512" w:rsidRDefault="00A14516" w:rsidP="00876512">
            <w:pPr>
              <w:spacing w:before="120"/>
              <w:jc w:val="center"/>
              <w:cnfStyle w:val="000000000000" w:firstRow="0" w:lastRow="0" w:firstColumn="0" w:lastColumn="0" w:oddVBand="0" w:evenVBand="0" w:oddHBand="0" w:evenHBand="0" w:firstRowFirstColumn="0" w:firstRowLastColumn="0" w:lastRowFirstColumn="0" w:lastRowLastColumn="0"/>
              <w:rPr>
                <w:rFonts w:ascii="Arial" w:hAnsi="Arial" w:cs="Arial"/>
                <w:sz w:val="21"/>
                <w:szCs w:val="21"/>
                <w:lang w:val="es-ES"/>
              </w:rPr>
            </w:pPr>
            <w:r w:rsidRPr="00876512">
              <w:rPr>
                <w:rFonts w:ascii="Arial" w:hAnsi="Arial" w:cs="Arial"/>
                <w:sz w:val="21"/>
                <w:szCs w:val="21"/>
                <w:lang w:val="es-ES"/>
              </w:rPr>
              <w:t>0</w:t>
            </w:r>
            <w:r w:rsidR="006D6D16" w:rsidRPr="00876512">
              <w:rPr>
                <w:rFonts w:ascii="Arial" w:hAnsi="Arial" w:cs="Arial"/>
                <w:sz w:val="21"/>
                <w:szCs w:val="21"/>
                <w:lang w:val="es-ES"/>
              </w:rPr>
              <w:t>.</w:t>
            </w:r>
            <w:r w:rsidRPr="00876512">
              <w:rPr>
                <w:rFonts w:ascii="Arial" w:hAnsi="Arial" w:cs="Arial"/>
                <w:sz w:val="21"/>
                <w:szCs w:val="21"/>
                <w:lang w:val="es-ES"/>
              </w:rPr>
              <w:t>75</w:t>
            </w:r>
            <w:r w:rsidR="00876512">
              <w:rPr>
                <w:rFonts w:ascii="Arial" w:hAnsi="Arial" w:cs="Arial"/>
                <w:sz w:val="21"/>
                <w:szCs w:val="21"/>
                <w:lang w:val="es-ES"/>
              </w:rPr>
              <w:t xml:space="preserve"> </w:t>
            </w:r>
            <w:r w:rsidRPr="00876512">
              <w:rPr>
                <w:rFonts w:ascii="Arial" w:hAnsi="Arial" w:cs="Arial"/>
                <w:sz w:val="21"/>
                <w:szCs w:val="21"/>
              </w:rPr>
              <w:t>± 0</w:t>
            </w:r>
            <w:r w:rsidR="006D6D16" w:rsidRPr="00876512">
              <w:rPr>
                <w:rFonts w:ascii="Arial" w:hAnsi="Arial" w:cs="Arial"/>
                <w:sz w:val="21"/>
                <w:szCs w:val="21"/>
              </w:rPr>
              <w:t>.</w:t>
            </w:r>
            <w:r w:rsidRPr="00876512">
              <w:rPr>
                <w:rFonts w:ascii="Arial" w:hAnsi="Arial" w:cs="Arial"/>
                <w:sz w:val="21"/>
                <w:szCs w:val="21"/>
              </w:rPr>
              <w:t>50</w:t>
            </w:r>
          </w:p>
        </w:tc>
        <w:tc>
          <w:tcPr>
            <w:tcW w:w="1613" w:type="dxa"/>
            <w:tcBorders>
              <w:top w:val="nil"/>
            </w:tcBorders>
            <w:vAlign w:val="center"/>
          </w:tcPr>
          <w:p w14:paraId="42BC74D4" w14:textId="77777777" w:rsidR="00A14516" w:rsidRPr="00876512" w:rsidRDefault="00A14516" w:rsidP="00876512">
            <w:pPr>
              <w:spacing w:before="120"/>
              <w:jc w:val="center"/>
              <w:cnfStyle w:val="000000000000" w:firstRow="0" w:lastRow="0" w:firstColumn="0" w:lastColumn="0" w:oddVBand="0" w:evenVBand="0" w:oddHBand="0" w:evenHBand="0" w:firstRowFirstColumn="0" w:firstRowLastColumn="0" w:lastRowFirstColumn="0" w:lastRowLastColumn="0"/>
              <w:rPr>
                <w:rFonts w:ascii="Arial" w:hAnsi="Arial" w:cs="Arial"/>
                <w:sz w:val="21"/>
                <w:szCs w:val="21"/>
                <w:lang w:val="es-ES"/>
              </w:rPr>
            </w:pPr>
            <w:r w:rsidRPr="00876512">
              <w:rPr>
                <w:rFonts w:ascii="Arial" w:hAnsi="Arial" w:cs="Arial"/>
                <w:sz w:val="21"/>
                <w:szCs w:val="21"/>
                <w:lang w:val="es-ES"/>
              </w:rPr>
              <w:t>1</w:t>
            </w:r>
          </w:p>
        </w:tc>
        <w:tc>
          <w:tcPr>
            <w:tcW w:w="1612" w:type="dxa"/>
            <w:tcBorders>
              <w:top w:val="nil"/>
            </w:tcBorders>
            <w:vAlign w:val="center"/>
          </w:tcPr>
          <w:p w14:paraId="2C3E8B12" w14:textId="77E9C1CF" w:rsidR="00A14516" w:rsidRPr="00876512" w:rsidRDefault="00A14516" w:rsidP="00876512">
            <w:pPr>
              <w:spacing w:before="120"/>
              <w:jc w:val="center"/>
              <w:cnfStyle w:val="000000000000" w:firstRow="0" w:lastRow="0" w:firstColumn="0" w:lastColumn="0" w:oddVBand="0" w:evenVBand="0" w:oddHBand="0" w:evenHBand="0" w:firstRowFirstColumn="0" w:firstRowLastColumn="0" w:lastRowFirstColumn="0" w:lastRowLastColumn="0"/>
              <w:rPr>
                <w:rFonts w:ascii="Arial" w:hAnsi="Arial" w:cs="Arial"/>
                <w:sz w:val="21"/>
                <w:szCs w:val="21"/>
                <w:lang w:val="es-ES"/>
              </w:rPr>
            </w:pPr>
            <w:r w:rsidRPr="00876512">
              <w:rPr>
                <w:rFonts w:ascii="Arial" w:hAnsi="Arial" w:cs="Arial"/>
                <w:sz w:val="21"/>
                <w:szCs w:val="21"/>
                <w:lang w:val="es-ES"/>
              </w:rPr>
              <w:t>0</w:t>
            </w:r>
            <w:r w:rsidR="006D6D16" w:rsidRPr="00876512">
              <w:rPr>
                <w:rFonts w:ascii="Arial" w:hAnsi="Arial" w:cs="Arial"/>
                <w:sz w:val="21"/>
                <w:szCs w:val="21"/>
                <w:lang w:val="es-ES"/>
              </w:rPr>
              <w:t>.</w:t>
            </w:r>
            <w:r w:rsidRPr="00876512">
              <w:rPr>
                <w:rFonts w:ascii="Arial" w:hAnsi="Arial" w:cs="Arial"/>
                <w:sz w:val="21"/>
                <w:szCs w:val="21"/>
                <w:lang w:val="es-ES"/>
              </w:rPr>
              <w:t>25</w:t>
            </w:r>
            <w:r w:rsidR="00876512">
              <w:rPr>
                <w:rFonts w:ascii="Arial" w:hAnsi="Arial" w:cs="Arial"/>
                <w:sz w:val="21"/>
                <w:szCs w:val="21"/>
                <w:lang w:val="es-ES"/>
              </w:rPr>
              <w:t xml:space="preserve"> </w:t>
            </w:r>
            <w:r w:rsidRPr="00876512">
              <w:rPr>
                <w:rFonts w:ascii="Arial" w:hAnsi="Arial" w:cs="Arial"/>
                <w:sz w:val="21"/>
                <w:szCs w:val="21"/>
              </w:rPr>
              <w:t>± 0</w:t>
            </w:r>
            <w:r w:rsidR="006D6D16" w:rsidRPr="00876512">
              <w:rPr>
                <w:rFonts w:ascii="Arial" w:hAnsi="Arial" w:cs="Arial"/>
                <w:sz w:val="21"/>
                <w:szCs w:val="21"/>
              </w:rPr>
              <w:t>.</w:t>
            </w:r>
            <w:r w:rsidRPr="00876512">
              <w:rPr>
                <w:rFonts w:ascii="Arial" w:hAnsi="Arial" w:cs="Arial"/>
                <w:sz w:val="21"/>
                <w:szCs w:val="21"/>
              </w:rPr>
              <w:t>50</w:t>
            </w:r>
          </w:p>
        </w:tc>
        <w:tc>
          <w:tcPr>
            <w:tcW w:w="2463" w:type="dxa"/>
            <w:tcBorders>
              <w:top w:val="nil"/>
            </w:tcBorders>
            <w:vAlign w:val="center"/>
          </w:tcPr>
          <w:p w14:paraId="5A499C2E" w14:textId="75AE4554" w:rsidR="00A14516" w:rsidRPr="00876512" w:rsidRDefault="00A14516" w:rsidP="00876512">
            <w:pPr>
              <w:spacing w:before="120"/>
              <w:ind w:left="198" w:hanging="4"/>
              <w:jc w:val="center"/>
              <w:cnfStyle w:val="000000000000" w:firstRow="0" w:lastRow="0" w:firstColumn="0" w:lastColumn="0" w:oddVBand="0" w:evenVBand="0" w:oddHBand="0" w:evenHBand="0" w:firstRowFirstColumn="0" w:firstRowLastColumn="0" w:lastRowFirstColumn="0" w:lastRowLastColumn="0"/>
              <w:rPr>
                <w:rFonts w:ascii="Arial" w:hAnsi="Arial" w:cs="Arial"/>
                <w:sz w:val="21"/>
                <w:szCs w:val="21"/>
                <w:lang w:val="es-ES"/>
              </w:rPr>
            </w:pPr>
            <w:r w:rsidRPr="00876512">
              <w:rPr>
                <w:rFonts w:ascii="Arial" w:hAnsi="Arial" w:cs="Arial"/>
                <w:sz w:val="21"/>
                <w:szCs w:val="21"/>
                <w:lang w:val="es-ES"/>
              </w:rPr>
              <w:t>0</w:t>
            </w:r>
            <w:r w:rsidR="006D6D16" w:rsidRPr="00876512">
              <w:rPr>
                <w:rFonts w:ascii="Arial" w:hAnsi="Arial" w:cs="Arial"/>
                <w:sz w:val="21"/>
                <w:szCs w:val="21"/>
                <w:lang w:val="es-ES"/>
              </w:rPr>
              <w:t>.</w:t>
            </w:r>
            <w:r w:rsidRPr="00876512">
              <w:rPr>
                <w:rFonts w:ascii="Arial" w:hAnsi="Arial" w:cs="Arial"/>
                <w:sz w:val="21"/>
                <w:szCs w:val="21"/>
                <w:lang w:val="es-ES"/>
              </w:rPr>
              <w:t>343</w:t>
            </w:r>
          </w:p>
        </w:tc>
      </w:tr>
    </w:tbl>
    <w:p w14:paraId="0DF5BF31" w14:textId="1DB952B5" w:rsidR="00CA78C2" w:rsidRPr="00DA1F52" w:rsidRDefault="00693277" w:rsidP="001C63ED">
      <w:pPr>
        <w:spacing w:after="0"/>
        <w:ind w:firstLine="0"/>
        <w:rPr>
          <w:rFonts w:cs="Arial"/>
          <w:i/>
          <w:iCs/>
          <w:sz w:val="21"/>
          <w:szCs w:val="21"/>
        </w:rPr>
      </w:pPr>
      <w:r w:rsidRPr="00DA1F52">
        <w:rPr>
          <w:rFonts w:cs="Arial"/>
          <w:i/>
          <w:iCs/>
          <w:sz w:val="21"/>
          <w:szCs w:val="21"/>
        </w:rPr>
        <w:t xml:space="preserve">Ovos: ovocitos. </w:t>
      </w:r>
      <w:r w:rsidR="00A14516" w:rsidRPr="00DA1F52">
        <w:rPr>
          <w:rFonts w:cs="Arial"/>
          <w:i/>
          <w:iCs/>
          <w:sz w:val="21"/>
          <w:szCs w:val="21"/>
        </w:rPr>
        <w:t>DEG: Degenerados. DS: Desviación estándar.</w:t>
      </w:r>
      <w:r w:rsidR="00CA78C2" w:rsidRPr="00DA1F52">
        <w:rPr>
          <w:rFonts w:cs="Arial"/>
          <w:i/>
          <w:iCs/>
          <w:sz w:val="21"/>
          <w:szCs w:val="21"/>
        </w:rPr>
        <w:br w:type="page"/>
      </w:r>
    </w:p>
    <w:p w14:paraId="4FE0729F" w14:textId="4DE4C3B2" w:rsidR="00131068" w:rsidRDefault="00131068" w:rsidP="00131068">
      <w:pPr>
        <w:spacing w:after="0"/>
        <w:jc w:val="left"/>
        <w:rPr>
          <w:rFonts w:cs="Arial"/>
        </w:rPr>
      </w:pPr>
      <w:r w:rsidRPr="00131068">
        <w:rPr>
          <w:rFonts w:cs="Arial"/>
          <w:b/>
          <w:bCs/>
        </w:rPr>
        <w:lastRenderedPageBreak/>
        <w:t>Tabla 6.</w:t>
      </w:r>
      <w:r w:rsidRPr="00131068">
        <w:rPr>
          <w:rFonts w:cs="Arial"/>
        </w:rPr>
        <w:t xml:space="preserve"> Comparativa </w:t>
      </w:r>
      <w:r w:rsidRPr="00A93408">
        <w:rPr>
          <w:rFonts w:cs="Arial"/>
        </w:rPr>
        <w:t xml:space="preserve">de </w:t>
      </w:r>
      <w:r w:rsidR="00A93408" w:rsidRPr="00A93408">
        <w:rPr>
          <w:rFonts w:cs="Arial"/>
        </w:rPr>
        <w:t xml:space="preserve">calidad </w:t>
      </w:r>
      <w:proofErr w:type="spellStart"/>
      <w:r w:rsidR="00A93408" w:rsidRPr="00A93408">
        <w:rPr>
          <w:rFonts w:cs="Arial"/>
        </w:rPr>
        <w:t>ovocitaria</w:t>
      </w:r>
      <w:proofErr w:type="spellEnd"/>
      <w:r w:rsidR="00A93408" w:rsidRPr="00A93408">
        <w:rPr>
          <w:rFonts w:cs="Arial"/>
        </w:rPr>
        <w:t xml:space="preserve"> en </w:t>
      </w:r>
      <w:r w:rsidR="006D6D16">
        <w:rPr>
          <w:rFonts w:cs="Arial"/>
        </w:rPr>
        <w:t xml:space="preserve">la </w:t>
      </w:r>
      <w:r w:rsidR="00693277">
        <w:rPr>
          <w:rFonts w:cs="Arial"/>
        </w:rPr>
        <w:t>v</w:t>
      </w:r>
      <w:r w:rsidR="006D6D16">
        <w:rPr>
          <w:rFonts w:cs="Arial"/>
        </w:rPr>
        <w:t>aca 1</w:t>
      </w:r>
      <w:r w:rsidRPr="00131068">
        <w:rPr>
          <w:rFonts w:cs="Arial"/>
          <w:i/>
          <w:iCs/>
        </w:rPr>
        <w:t xml:space="preserve"> </w:t>
      </w:r>
      <w:r w:rsidRPr="00131068">
        <w:rPr>
          <w:rFonts w:cs="Arial"/>
        </w:rPr>
        <w:t>(</w:t>
      </w:r>
      <w:r w:rsidR="00C22938">
        <w:rPr>
          <w:rFonts w:cs="Arial"/>
        </w:rPr>
        <w:t xml:space="preserve">años </w:t>
      </w:r>
      <w:r w:rsidRPr="00131068">
        <w:rPr>
          <w:rFonts w:cs="Arial"/>
        </w:rPr>
        <w:t>2024-2025-2026): Evolución por tratamiento</w:t>
      </w:r>
      <w:r w:rsidR="00A93408">
        <w:rPr>
          <w:rFonts w:cs="Arial"/>
        </w:rPr>
        <w:t>s</w:t>
      </w:r>
      <w:r w:rsidRPr="00131068">
        <w:rPr>
          <w:rFonts w:cs="Arial"/>
        </w:rPr>
        <w:t>.</w:t>
      </w:r>
    </w:p>
    <w:tbl>
      <w:tblPr>
        <w:tblStyle w:val="Tablaconcuadrcula"/>
        <w:tblW w:w="13892" w:type="dxa"/>
        <w:tblBorders>
          <w:left w:val="none" w:sz="0" w:space="0" w:color="auto"/>
          <w:right w:val="none" w:sz="0" w:space="0" w:color="auto"/>
          <w:insideV w:val="none" w:sz="0" w:space="0" w:color="auto"/>
        </w:tblBorders>
        <w:tblLayout w:type="fixed"/>
        <w:tblLook w:val="04A0" w:firstRow="1" w:lastRow="0" w:firstColumn="1" w:lastColumn="0" w:noHBand="0" w:noVBand="1"/>
      </w:tblPr>
      <w:tblGrid>
        <w:gridCol w:w="1600"/>
        <w:gridCol w:w="1600"/>
        <w:gridCol w:w="1793"/>
        <w:gridCol w:w="1601"/>
        <w:gridCol w:w="1793"/>
        <w:gridCol w:w="1601"/>
        <w:gridCol w:w="2624"/>
        <w:gridCol w:w="1280"/>
      </w:tblGrid>
      <w:tr w:rsidR="00131068" w:rsidRPr="007D4FDD" w14:paraId="1DE09D52" w14:textId="77777777" w:rsidTr="007D4FDD">
        <w:tc>
          <w:tcPr>
            <w:tcW w:w="1418" w:type="dxa"/>
            <w:tcBorders>
              <w:bottom w:val="single" w:sz="4" w:space="0" w:color="auto"/>
            </w:tcBorders>
            <w:vAlign w:val="center"/>
          </w:tcPr>
          <w:p w14:paraId="2C0993C0" w14:textId="77777777" w:rsidR="00131068" w:rsidRPr="007D4FDD" w:rsidRDefault="00131068" w:rsidP="007D4FDD">
            <w:pPr>
              <w:spacing w:line="360" w:lineRule="auto"/>
              <w:ind w:right="-110" w:firstLine="32"/>
              <w:jc w:val="center"/>
              <w:rPr>
                <w:rFonts w:ascii="Arial" w:hAnsi="Arial" w:cs="Arial"/>
                <w:b/>
                <w:bCs/>
                <w:sz w:val="21"/>
                <w:szCs w:val="21"/>
              </w:rPr>
            </w:pPr>
            <w:r w:rsidRPr="007D4FDD">
              <w:rPr>
                <w:rFonts w:ascii="Arial" w:hAnsi="Arial" w:cs="Arial"/>
                <w:b/>
                <w:bCs/>
                <w:sz w:val="21"/>
                <w:szCs w:val="21"/>
              </w:rPr>
              <w:t>Calidad</w:t>
            </w:r>
          </w:p>
          <w:p w14:paraId="0675F86E" w14:textId="77777777" w:rsidR="00131068" w:rsidRPr="007D4FDD" w:rsidRDefault="00131068" w:rsidP="007D4FDD">
            <w:pPr>
              <w:spacing w:line="360" w:lineRule="auto"/>
              <w:ind w:right="-110" w:firstLine="32"/>
              <w:jc w:val="center"/>
              <w:rPr>
                <w:rFonts w:ascii="Arial" w:hAnsi="Arial" w:cs="Arial"/>
                <w:b/>
                <w:bCs/>
                <w:sz w:val="21"/>
                <w:szCs w:val="21"/>
              </w:rPr>
            </w:pPr>
            <w:r w:rsidRPr="007D4FDD">
              <w:rPr>
                <w:rFonts w:ascii="Arial" w:hAnsi="Arial" w:cs="Arial"/>
                <w:b/>
                <w:bCs/>
                <w:sz w:val="21"/>
                <w:szCs w:val="21"/>
              </w:rPr>
              <w:t>ovocitos</w:t>
            </w:r>
          </w:p>
        </w:tc>
        <w:tc>
          <w:tcPr>
            <w:tcW w:w="1418" w:type="dxa"/>
            <w:tcBorders>
              <w:bottom w:val="single" w:sz="4" w:space="0" w:color="auto"/>
            </w:tcBorders>
            <w:vAlign w:val="center"/>
          </w:tcPr>
          <w:p w14:paraId="75C6490E" w14:textId="77777777" w:rsidR="00EB2DBA" w:rsidRPr="007D4FDD" w:rsidRDefault="00131068" w:rsidP="007D4FDD">
            <w:pPr>
              <w:spacing w:line="360" w:lineRule="auto"/>
              <w:ind w:right="-109" w:firstLine="31"/>
              <w:jc w:val="center"/>
              <w:rPr>
                <w:rFonts w:ascii="Arial" w:hAnsi="Arial" w:cs="Arial"/>
                <w:b/>
                <w:bCs/>
                <w:sz w:val="21"/>
                <w:szCs w:val="21"/>
              </w:rPr>
            </w:pPr>
            <w:proofErr w:type="spellStart"/>
            <w:r w:rsidRPr="007D4FDD">
              <w:rPr>
                <w:rFonts w:ascii="Arial" w:hAnsi="Arial" w:cs="Arial"/>
                <w:b/>
                <w:bCs/>
                <w:sz w:val="21"/>
                <w:szCs w:val="21"/>
              </w:rPr>
              <w:t>Nº</w:t>
            </w:r>
            <w:proofErr w:type="spellEnd"/>
            <w:r w:rsidRPr="007D4FDD">
              <w:rPr>
                <w:rFonts w:ascii="Arial" w:hAnsi="Arial" w:cs="Arial"/>
                <w:b/>
                <w:bCs/>
                <w:sz w:val="21"/>
                <w:szCs w:val="21"/>
              </w:rPr>
              <w:t xml:space="preserve"> ovos total</w:t>
            </w:r>
          </w:p>
          <w:p w14:paraId="7F0A0718" w14:textId="6011FE76" w:rsidR="00131068" w:rsidRPr="007D4FDD" w:rsidRDefault="00131068" w:rsidP="007D4FDD">
            <w:pPr>
              <w:spacing w:line="360" w:lineRule="auto"/>
              <w:ind w:right="-109" w:firstLine="31"/>
              <w:jc w:val="center"/>
              <w:rPr>
                <w:rFonts w:ascii="Arial" w:hAnsi="Arial" w:cs="Arial"/>
                <w:b/>
                <w:bCs/>
                <w:sz w:val="21"/>
                <w:szCs w:val="21"/>
              </w:rPr>
            </w:pPr>
            <w:r w:rsidRPr="007D4FDD">
              <w:rPr>
                <w:rFonts w:ascii="Arial" w:hAnsi="Arial" w:cs="Arial"/>
                <w:b/>
                <w:bCs/>
                <w:sz w:val="21"/>
                <w:szCs w:val="21"/>
              </w:rPr>
              <w:t>2024</w:t>
            </w:r>
          </w:p>
        </w:tc>
        <w:tc>
          <w:tcPr>
            <w:tcW w:w="1588" w:type="dxa"/>
            <w:tcBorders>
              <w:bottom w:val="single" w:sz="4" w:space="0" w:color="auto"/>
            </w:tcBorders>
            <w:vAlign w:val="center"/>
          </w:tcPr>
          <w:p w14:paraId="44F7704F" w14:textId="4918414F" w:rsidR="00131068" w:rsidRPr="007D4FDD" w:rsidRDefault="00131068" w:rsidP="007D4FDD">
            <w:pPr>
              <w:spacing w:line="360" w:lineRule="auto"/>
              <w:ind w:right="38" w:firstLine="31"/>
              <w:jc w:val="center"/>
              <w:rPr>
                <w:rFonts w:ascii="Arial" w:hAnsi="Arial" w:cs="Arial"/>
                <w:b/>
                <w:bCs/>
                <w:sz w:val="21"/>
                <w:szCs w:val="21"/>
              </w:rPr>
            </w:pPr>
            <w:proofErr w:type="spellStart"/>
            <w:r w:rsidRPr="007D4FDD">
              <w:rPr>
                <w:rFonts w:ascii="Arial" w:hAnsi="Arial" w:cs="Arial"/>
                <w:b/>
                <w:bCs/>
                <w:sz w:val="21"/>
                <w:szCs w:val="21"/>
              </w:rPr>
              <w:t>FSHp</w:t>
            </w:r>
            <w:proofErr w:type="spellEnd"/>
            <w:r w:rsidR="00C22938" w:rsidRPr="007D4FDD">
              <w:rPr>
                <w:rFonts w:ascii="Arial" w:hAnsi="Arial" w:cs="Arial"/>
                <w:b/>
                <w:bCs/>
                <w:sz w:val="21"/>
                <w:szCs w:val="21"/>
              </w:rPr>
              <w:t xml:space="preserve"> (2024</w:t>
            </w:r>
            <w:r w:rsidRPr="007D4FDD">
              <w:rPr>
                <w:rFonts w:ascii="Arial" w:hAnsi="Arial" w:cs="Arial"/>
                <w:b/>
                <w:bCs/>
                <w:sz w:val="21"/>
                <w:szCs w:val="21"/>
              </w:rPr>
              <w:t>) Media ± DS</w:t>
            </w:r>
          </w:p>
        </w:tc>
        <w:tc>
          <w:tcPr>
            <w:tcW w:w="1418" w:type="dxa"/>
            <w:tcBorders>
              <w:bottom w:val="single" w:sz="4" w:space="0" w:color="auto"/>
            </w:tcBorders>
            <w:vAlign w:val="center"/>
          </w:tcPr>
          <w:p w14:paraId="639C6D59" w14:textId="151806E3" w:rsidR="00131068" w:rsidRPr="007D4FDD" w:rsidRDefault="00131068" w:rsidP="007D4FDD">
            <w:pPr>
              <w:spacing w:line="360" w:lineRule="auto"/>
              <w:ind w:right="-106" w:firstLine="0"/>
              <w:jc w:val="center"/>
              <w:rPr>
                <w:rFonts w:ascii="Arial" w:hAnsi="Arial" w:cs="Arial"/>
                <w:b/>
                <w:bCs/>
                <w:sz w:val="21"/>
                <w:szCs w:val="21"/>
              </w:rPr>
            </w:pPr>
            <w:proofErr w:type="spellStart"/>
            <w:r w:rsidRPr="007D4FDD">
              <w:rPr>
                <w:rFonts w:ascii="Arial" w:hAnsi="Arial" w:cs="Arial"/>
                <w:b/>
                <w:bCs/>
                <w:sz w:val="21"/>
                <w:szCs w:val="21"/>
              </w:rPr>
              <w:t>Nº</w:t>
            </w:r>
            <w:proofErr w:type="spellEnd"/>
            <w:r w:rsidRPr="007D4FDD">
              <w:rPr>
                <w:rFonts w:ascii="Arial" w:hAnsi="Arial" w:cs="Arial"/>
                <w:b/>
                <w:bCs/>
                <w:sz w:val="21"/>
                <w:szCs w:val="21"/>
              </w:rPr>
              <w:t xml:space="preserve"> ovos total</w:t>
            </w:r>
          </w:p>
          <w:p w14:paraId="031BE9B2" w14:textId="77777777" w:rsidR="00131068" w:rsidRPr="007D4FDD" w:rsidRDefault="00131068" w:rsidP="007D4FDD">
            <w:pPr>
              <w:spacing w:line="360" w:lineRule="auto"/>
              <w:ind w:right="-106" w:firstLine="0"/>
              <w:jc w:val="center"/>
              <w:rPr>
                <w:rFonts w:ascii="Arial" w:hAnsi="Arial" w:cs="Arial"/>
                <w:b/>
                <w:bCs/>
                <w:sz w:val="21"/>
                <w:szCs w:val="21"/>
              </w:rPr>
            </w:pPr>
            <w:r w:rsidRPr="007D4FDD">
              <w:rPr>
                <w:rFonts w:ascii="Arial" w:hAnsi="Arial" w:cs="Arial"/>
                <w:b/>
                <w:bCs/>
                <w:sz w:val="21"/>
                <w:szCs w:val="21"/>
              </w:rPr>
              <w:t>2025</w:t>
            </w:r>
          </w:p>
        </w:tc>
        <w:tc>
          <w:tcPr>
            <w:tcW w:w="1588" w:type="dxa"/>
            <w:tcBorders>
              <w:bottom w:val="single" w:sz="4" w:space="0" w:color="auto"/>
            </w:tcBorders>
            <w:vAlign w:val="center"/>
          </w:tcPr>
          <w:p w14:paraId="60E0F687" w14:textId="55CCEE8E" w:rsidR="00131068" w:rsidRPr="007D4FDD" w:rsidRDefault="00C22938" w:rsidP="007D4FDD">
            <w:pPr>
              <w:spacing w:line="360" w:lineRule="auto"/>
              <w:ind w:firstLine="0"/>
              <w:jc w:val="center"/>
              <w:rPr>
                <w:rFonts w:ascii="Arial" w:hAnsi="Arial" w:cs="Arial"/>
                <w:b/>
                <w:bCs/>
                <w:sz w:val="21"/>
                <w:szCs w:val="21"/>
              </w:rPr>
            </w:pPr>
            <w:proofErr w:type="spellStart"/>
            <w:r w:rsidRPr="007D4FDD">
              <w:rPr>
                <w:rFonts w:ascii="Arial" w:hAnsi="Arial" w:cs="Arial"/>
                <w:b/>
                <w:bCs/>
                <w:sz w:val="21"/>
                <w:szCs w:val="21"/>
              </w:rPr>
              <w:t>FSHrb</w:t>
            </w:r>
            <w:proofErr w:type="spellEnd"/>
            <w:r w:rsidRPr="007D4FDD">
              <w:rPr>
                <w:rFonts w:ascii="Arial" w:hAnsi="Arial" w:cs="Arial"/>
                <w:b/>
                <w:bCs/>
                <w:sz w:val="21"/>
                <w:szCs w:val="21"/>
              </w:rPr>
              <w:t xml:space="preserve"> (</w:t>
            </w:r>
            <w:r w:rsidR="00131068" w:rsidRPr="007D4FDD">
              <w:rPr>
                <w:rFonts w:ascii="Arial" w:hAnsi="Arial" w:cs="Arial"/>
                <w:b/>
                <w:bCs/>
                <w:sz w:val="21"/>
                <w:szCs w:val="21"/>
              </w:rPr>
              <w:t>2025</w:t>
            </w:r>
            <w:r w:rsidRPr="007D4FDD">
              <w:rPr>
                <w:rFonts w:ascii="Arial" w:hAnsi="Arial" w:cs="Arial"/>
                <w:b/>
                <w:bCs/>
                <w:sz w:val="21"/>
                <w:szCs w:val="21"/>
              </w:rPr>
              <w:t>)</w:t>
            </w:r>
          </w:p>
          <w:p w14:paraId="11869877" w14:textId="06E61E7A" w:rsidR="00131068" w:rsidRPr="007D4FDD" w:rsidRDefault="00131068" w:rsidP="007D4FDD">
            <w:pPr>
              <w:spacing w:line="360" w:lineRule="auto"/>
              <w:ind w:firstLine="0"/>
              <w:jc w:val="center"/>
              <w:rPr>
                <w:rFonts w:ascii="Arial" w:hAnsi="Arial" w:cs="Arial"/>
                <w:b/>
                <w:bCs/>
                <w:sz w:val="21"/>
                <w:szCs w:val="21"/>
              </w:rPr>
            </w:pPr>
            <w:r w:rsidRPr="007D4FDD">
              <w:rPr>
                <w:rFonts w:ascii="Arial" w:hAnsi="Arial" w:cs="Arial"/>
                <w:b/>
                <w:bCs/>
                <w:sz w:val="21"/>
                <w:szCs w:val="21"/>
              </w:rPr>
              <w:t>Media ± DS</w:t>
            </w:r>
          </w:p>
        </w:tc>
        <w:tc>
          <w:tcPr>
            <w:tcW w:w="1418" w:type="dxa"/>
            <w:tcBorders>
              <w:bottom w:val="single" w:sz="4" w:space="0" w:color="auto"/>
            </w:tcBorders>
            <w:vAlign w:val="center"/>
          </w:tcPr>
          <w:p w14:paraId="7393D60F" w14:textId="262C86E7" w:rsidR="00131068" w:rsidRPr="007D4FDD" w:rsidRDefault="00131068" w:rsidP="007D4FDD">
            <w:pPr>
              <w:spacing w:line="360" w:lineRule="auto"/>
              <w:ind w:left="-96" w:right="-185" w:firstLine="0"/>
              <w:jc w:val="center"/>
              <w:rPr>
                <w:rFonts w:ascii="Arial" w:hAnsi="Arial" w:cs="Arial"/>
                <w:b/>
                <w:bCs/>
                <w:sz w:val="21"/>
                <w:szCs w:val="21"/>
              </w:rPr>
            </w:pPr>
            <w:proofErr w:type="spellStart"/>
            <w:r w:rsidRPr="007D4FDD">
              <w:rPr>
                <w:rFonts w:ascii="Arial" w:hAnsi="Arial" w:cs="Arial"/>
                <w:b/>
                <w:bCs/>
                <w:sz w:val="21"/>
                <w:szCs w:val="21"/>
              </w:rPr>
              <w:t>Nº</w:t>
            </w:r>
            <w:proofErr w:type="spellEnd"/>
            <w:r w:rsidRPr="007D4FDD">
              <w:rPr>
                <w:rFonts w:ascii="Arial" w:hAnsi="Arial" w:cs="Arial"/>
                <w:b/>
                <w:bCs/>
                <w:sz w:val="21"/>
                <w:szCs w:val="21"/>
              </w:rPr>
              <w:t xml:space="preserve"> ovos total</w:t>
            </w:r>
          </w:p>
          <w:p w14:paraId="0987EC92" w14:textId="77777777" w:rsidR="00131068" w:rsidRPr="007D4FDD" w:rsidRDefault="00131068" w:rsidP="007D4FDD">
            <w:pPr>
              <w:spacing w:line="360" w:lineRule="auto"/>
              <w:ind w:left="-96" w:right="-185" w:firstLine="0"/>
              <w:jc w:val="center"/>
              <w:rPr>
                <w:rFonts w:ascii="Arial" w:hAnsi="Arial" w:cs="Arial"/>
                <w:b/>
                <w:bCs/>
                <w:sz w:val="21"/>
                <w:szCs w:val="21"/>
              </w:rPr>
            </w:pPr>
            <w:r w:rsidRPr="007D4FDD">
              <w:rPr>
                <w:rFonts w:ascii="Arial" w:hAnsi="Arial" w:cs="Arial"/>
                <w:b/>
                <w:bCs/>
                <w:sz w:val="21"/>
                <w:szCs w:val="21"/>
              </w:rPr>
              <w:t>2026</w:t>
            </w:r>
          </w:p>
        </w:tc>
        <w:tc>
          <w:tcPr>
            <w:tcW w:w="2325" w:type="dxa"/>
            <w:tcBorders>
              <w:bottom w:val="single" w:sz="4" w:space="0" w:color="auto"/>
            </w:tcBorders>
            <w:vAlign w:val="center"/>
          </w:tcPr>
          <w:p w14:paraId="3E8B5EE7" w14:textId="2A050A45" w:rsidR="00131068" w:rsidRPr="007D4FDD" w:rsidRDefault="00131068" w:rsidP="007D4FDD">
            <w:pPr>
              <w:spacing w:line="360" w:lineRule="auto"/>
              <w:ind w:firstLine="0"/>
              <w:jc w:val="center"/>
              <w:rPr>
                <w:rFonts w:ascii="Arial" w:hAnsi="Arial" w:cs="Arial"/>
                <w:b/>
                <w:bCs/>
                <w:sz w:val="21"/>
                <w:szCs w:val="21"/>
              </w:rPr>
            </w:pPr>
            <w:r w:rsidRPr="007D4FDD">
              <w:rPr>
                <w:rFonts w:ascii="Arial" w:hAnsi="Arial" w:cs="Arial"/>
                <w:b/>
                <w:bCs/>
                <w:sz w:val="21"/>
                <w:szCs w:val="21"/>
              </w:rPr>
              <w:t>FSHrb+AD</w:t>
            </w:r>
            <w:r w:rsidRPr="007D4FDD">
              <w:rPr>
                <w:rFonts w:ascii="Arial" w:hAnsi="Arial" w:cs="Arial"/>
                <w:b/>
                <w:bCs/>
                <w:sz w:val="21"/>
                <w:szCs w:val="21"/>
                <w:vertAlign w:val="subscript"/>
              </w:rPr>
              <w:t>3</w:t>
            </w:r>
            <w:r w:rsidRPr="007D4FDD">
              <w:rPr>
                <w:rFonts w:ascii="Arial" w:hAnsi="Arial" w:cs="Arial"/>
                <w:b/>
                <w:bCs/>
                <w:sz w:val="21"/>
                <w:szCs w:val="21"/>
              </w:rPr>
              <w:t>E</w:t>
            </w:r>
            <w:r w:rsidR="00C22938" w:rsidRPr="007D4FDD">
              <w:rPr>
                <w:rFonts w:ascii="Arial" w:hAnsi="Arial" w:cs="Arial"/>
                <w:b/>
                <w:bCs/>
                <w:sz w:val="21"/>
                <w:szCs w:val="21"/>
              </w:rPr>
              <w:t xml:space="preserve"> (2026)</w:t>
            </w:r>
          </w:p>
          <w:p w14:paraId="26F3A386" w14:textId="339B6E97" w:rsidR="00131068" w:rsidRPr="007D4FDD" w:rsidRDefault="00131068" w:rsidP="007D4FDD">
            <w:pPr>
              <w:spacing w:line="360" w:lineRule="auto"/>
              <w:ind w:firstLine="0"/>
              <w:jc w:val="center"/>
              <w:rPr>
                <w:rFonts w:ascii="Arial" w:hAnsi="Arial" w:cs="Arial"/>
                <w:b/>
                <w:bCs/>
                <w:sz w:val="21"/>
                <w:szCs w:val="21"/>
              </w:rPr>
            </w:pPr>
            <w:r w:rsidRPr="007D4FDD">
              <w:rPr>
                <w:rFonts w:ascii="Arial" w:hAnsi="Arial" w:cs="Arial"/>
                <w:b/>
                <w:bCs/>
                <w:sz w:val="21"/>
                <w:szCs w:val="21"/>
              </w:rPr>
              <w:t>Media ± DS</w:t>
            </w:r>
          </w:p>
        </w:tc>
        <w:tc>
          <w:tcPr>
            <w:tcW w:w="1134" w:type="dxa"/>
            <w:tcBorders>
              <w:bottom w:val="single" w:sz="4" w:space="0" w:color="auto"/>
            </w:tcBorders>
            <w:vAlign w:val="center"/>
          </w:tcPr>
          <w:p w14:paraId="6897AD4F" w14:textId="77777777" w:rsidR="00131068" w:rsidRPr="007D4FDD" w:rsidRDefault="00131068" w:rsidP="007D4FDD">
            <w:pPr>
              <w:spacing w:line="360" w:lineRule="auto"/>
              <w:ind w:firstLine="0"/>
              <w:jc w:val="center"/>
              <w:rPr>
                <w:rFonts w:ascii="Arial" w:hAnsi="Arial" w:cs="Arial"/>
                <w:b/>
                <w:bCs/>
                <w:sz w:val="21"/>
                <w:szCs w:val="21"/>
              </w:rPr>
            </w:pPr>
            <w:r w:rsidRPr="007D4FDD">
              <w:rPr>
                <w:rFonts w:ascii="Arial" w:hAnsi="Arial" w:cs="Arial"/>
                <w:b/>
                <w:bCs/>
                <w:i/>
                <w:iCs/>
                <w:sz w:val="21"/>
                <w:szCs w:val="21"/>
              </w:rPr>
              <w:t>p</w:t>
            </w:r>
            <w:r w:rsidRPr="007D4FDD">
              <w:rPr>
                <w:rFonts w:ascii="Arial" w:hAnsi="Arial" w:cs="Arial"/>
                <w:b/>
                <w:bCs/>
                <w:sz w:val="21"/>
                <w:szCs w:val="21"/>
              </w:rPr>
              <w:t>-valor</w:t>
            </w:r>
          </w:p>
        </w:tc>
      </w:tr>
      <w:tr w:rsidR="00131068" w:rsidRPr="007D4FDD" w14:paraId="0FDCAA6D" w14:textId="77777777" w:rsidTr="007D4FDD">
        <w:tc>
          <w:tcPr>
            <w:tcW w:w="1418" w:type="dxa"/>
            <w:tcBorders>
              <w:bottom w:val="nil"/>
            </w:tcBorders>
            <w:vAlign w:val="center"/>
          </w:tcPr>
          <w:p w14:paraId="4D0022AA" w14:textId="77777777" w:rsidR="00131068" w:rsidRPr="007D4FDD" w:rsidRDefault="00131068" w:rsidP="007D4FDD">
            <w:pPr>
              <w:spacing w:line="360" w:lineRule="auto"/>
              <w:ind w:right="-110" w:firstLine="32"/>
              <w:jc w:val="center"/>
              <w:rPr>
                <w:rFonts w:ascii="Arial" w:hAnsi="Arial" w:cs="Arial"/>
                <w:b/>
                <w:bCs/>
                <w:sz w:val="21"/>
                <w:szCs w:val="21"/>
              </w:rPr>
            </w:pPr>
            <w:r w:rsidRPr="007D4FDD">
              <w:rPr>
                <w:rFonts w:ascii="Arial" w:hAnsi="Arial" w:cs="Arial"/>
                <w:b/>
                <w:bCs/>
                <w:sz w:val="21"/>
                <w:szCs w:val="21"/>
              </w:rPr>
              <w:t>Grado I</w:t>
            </w:r>
          </w:p>
        </w:tc>
        <w:tc>
          <w:tcPr>
            <w:tcW w:w="1418" w:type="dxa"/>
            <w:tcBorders>
              <w:bottom w:val="nil"/>
            </w:tcBorders>
            <w:vAlign w:val="center"/>
          </w:tcPr>
          <w:p w14:paraId="193E9F5D" w14:textId="77777777" w:rsidR="00131068" w:rsidRPr="007D4FDD" w:rsidRDefault="00131068" w:rsidP="007D4FDD">
            <w:pPr>
              <w:spacing w:line="360" w:lineRule="auto"/>
              <w:ind w:right="-109" w:firstLine="31"/>
              <w:jc w:val="center"/>
              <w:rPr>
                <w:rFonts w:ascii="Arial" w:hAnsi="Arial" w:cs="Arial"/>
                <w:sz w:val="21"/>
                <w:szCs w:val="21"/>
              </w:rPr>
            </w:pPr>
            <w:r w:rsidRPr="007D4FDD">
              <w:rPr>
                <w:rFonts w:ascii="Arial" w:hAnsi="Arial" w:cs="Arial"/>
                <w:sz w:val="21"/>
                <w:szCs w:val="21"/>
              </w:rPr>
              <w:t>4</w:t>
            </w:r>
          </w:p>
        </w:tc>
        <w:tc>
          <w:tcPr>
            <w:tcW w:w="1588" w:type="dxa"/>
            <w:tcBorders>
              <w:bottom w:val="nil"/>
            </w:tcBorders>
            <w:vAlign w:val="center"/>
          </w:tcPr>
          <w:p w14:paraId="181937C8" w14:textId="683F1755" w:rsidR="00131068" w:rsidRPr="007D4FDD" w:rsidRDefault="00131068" w:rsidP="007D4FDD">
            <w:pPr>
              <w:spacing w:line="360" w:lineRule="auto"/>
              <w:ind w:right="38" w:firstLine="31"/>
              <w:jc w:val="center"/>
              <w:rPr>
                <w:rFonts w:ascii="Arial" w:hAnsi="Arial" w:cs="Arial"/>
                <w:sz w:val="21"/>
                <w:szCs w:val="21"/>
              </w:rPr>
            </w:pPr>
            <w:r w:rsidRPr="007D4FDD">
              <w:rPr>
                <w:rFonts w:ascii="Arial" w:hAnsi="Arial" w:cs="Arial"/>
                <w:sz w:val="21"/>
                <w:szCs w:val="21"/>
              </w:rPr>
              <w:t>1</w:t>
            </w:r>
            <w:r w:rsidR="006D6D16" w:rsidRPr="007D4FDD">
              <w:rPr>
                <w:rFonts w:ascii="Arial" w:hAnsi="Arial" w:cs="Arial"/>
                <w:sz w:val="21"/>
                <w:szCs w:val="21"/>
              </w:rPr>
              <w:t>.</w:t>
            </w:r>
            <w:r w:rsidRPr="007D4FDD">
              <w:rPr>
                <w:rFonts w:ascii="Arial" w:hAnsi="Arial" w:cs="Arial"/>
                <w:sz w:val="21"/>
                <w:szCs w:val="21"/>
              </w:rPr>
              <w:t>00</w:t>
            </w:r>
            <w:r w:rsidR="007D4FDD">
              <w:rPr>
                <w:rFonts w:ascii="Arial" w:hAnsi="Arial" w:cs="Arial"/>
                <w:sz w:val="21"/>
                <w:szCs w:val="21"/>
              </w:rPr>
              <w:t xml:space="preserve"> </w:t>
            </w:r>
            <w:r w:rsidRPr="007D4FDD">
              <w:rPr>
                <w:rFonts w:ascii="Arial" w:hAnsi="Arial" w:cs="Arial"/>
                <w:sz w:val="21"/>
                <w:szCs w:val="21"/>
              </w:rPr>
              <w:t>± 0</w:t>
            </w:r>
            <w:r w:rsidR="006D6D16" w:rsidRPr="007D4FDD">
              <w:rPr>
                <w:rFonts w:ascii="Arial" w:hAnsi="Arial" w:cs="Arial"/>
                <w:sz w:val="21"/>
                <w:szCs w:val="21"/>
              </w:rPr>
              <w:t>.</w:t>
            </w:r>
            <w:r w:rsidRPr="007D4FDD">
              <w:rPr>
                <w:rFonts w:ascii="Arial" w:hAnsi="Arial" w:cs="Arial"/>
                <w:sz w:val="21"/>
                <w:szCs w:val="21"/>
              </w:rPr>
              <w:t>82</w:t>
            </w:r>
          </w:p>
        </w:tc>
        <w:tc>
          <w:tcPr>
            <w:tcW w:w="1418" w:type="dxa"/>
            <w:tcBorders>
              <w:bottom w:val="nil"/>
            </w:tcBorders>
            <w:vAlign w:val="center"/>
          </w:tcPr>
          <w:p w14:paraId="1A7DA111" w14:textId="77777777" w:rsidR="00131068" w:rsidRPr="007D4FDD" w:rsidRDefault="00131068" w:rsidP="007D4FDD">
            <w:pPr>
              <w:spacing w:line="360" w:lineRule="auto"/>
              <w:ind w:right="-106" w:firstLine="0"/>
              <w:jc w:val="center"/>
              <w:rPr>
                <w:rFonts w:ascii="Arial" w:hAnsi="Arial" w:cs="Arial"/>
                <w:sz w:val="21"/>
                <w:szCs w:val="21"/>
              </w:rPr>
            </w:pPr>
            <w:r w:rsidRPr="007D4FDD">
              <w:rPr>
                <w:rFonts w:ascii="Arial" w:hAnsi="Arial" w:cs="Arial"/>
                <w:sz w:val="21"/>
                <w:szCs w:val="21"/>
              </w:rPr>
              <w:t>5</w:t>
            </w:r>
          </w:p>
        </w:tc>
        <w:tc>
          <w:tcPr>
            <w:tcW w:w="1588" w:type="dxa"/>
            <w:tcBorders>
              <w:bottom w:val="nil"/>
            </w:tcBorders>
            <w:vAlign w:val="center"/>
          </w:tcPr>
          <w:p w14:paraId="5EF75F6D" w14:textId="0A61B526" w:rsidR="00131068" w:rsidRPr="007D4FDD" w:rsidRDefault="00131068" w:rsidP="007D4FDD">
            <w:pPr>
              <w:spacing w:line="360" w:lineRule="auto"/>
              <w:jc w:val="center"/>
              <w:rPr>
                <w:rFonts w:ascii="Arial" w:hAnsi="Arial" w:cs="Arial"/>
                <w:sz w:val="21"/>
                <w:szCs w:val="21"/>
              </w:rPr>
            </w:pPr>
            <w:r w:rsidRPr="007D4FDD">
              <w:rPr>
                <w:rFonts w:ascii="Arial" w:hAnsi="Arial" w:cs="Arial"/>
                <w:sz w:val="21"/>
                <w:szCs w:val="21"/>
              </w:rPr>
              <w:t>1</w:t>
            </w:r>
            <w:r w:rsidR="006D6D16" w:rsidRPr="007D4FDD">
              <w:rPr>
                <w:rFonts w:ascii="Arial" w:hAnsi="Arial" w:cs="Arial"/>
                <w:sz w:val="21"/>
                <w:szCs w:val="21"/>
              </w:rPr>
              <w:t>.</w:t>
            </w:r>
            <w:r w:rsidRPr="007D4FDD">
              <w:rPr>
                <w:rFonts w:ascii="Arial" w:hAnsi="Arial" w:cs="Arial"/>
                <w:sz w:val="21"/>
                <w:szCs w:val="21"/>
              </w:rPr>
              <w:t>25</w:t>
            </w:r>
            <w:r w:rsidR="007D4FDD">
              <w:rPr>
                <w:rFonts w:ascii="Arial" w:hAnsi="Arial" w:cs="Arial"/>
                <w:sz w:val="21"/>
                <w:szCs w:val="21"/>
              </w:rPr>
              <w:t xml:space="preserve"> </w:t>
            </w:r>
            <w:r w:rsidRPr="007D4FDD">
              <w:rPr>
                <w:rFonts w:ascii="Arial" w:hAnsi="Arial" w:cs="Arial"/>
                <w:sz w:val="21"/>
                <w:szCs w:val="21"/>
              </w:rPr>
              <w:t>± 1</w:t>
            </w:r>
            <w:r w:rsidR="006D6D16" w:rsidRPr="007D4FDD">
              <w:rPr>
                <w:rFonts w:ascii="Arial" w:hAnsi="Arial" w:cs="Arial"/>
                <w:sz w:val="21"/>
                <w:szCs w:val="21"/>
              </w:rPr>
              <w:t>.</w:t>
            </w:r>
            <w:r w:rsidRPr="007D4FDD">
              <w:rPr>
                <w:rFonts w:ascii="Arial" w:hAnsi="Arial" w:cs="Arial"/>
                <w:sz w:val="21"/>
                <w:szCs w:val="21"/>
              </w:rPr>
              <w:t>89</w:t>
            </w:r>
          </w:p>
        </w:tc>
        <w:tc>
          <w:tcPr>
            <w:tcW w:w="1418" w:type="dxa"/>
            <w:tcBorders>
              <w:bottom w:val="nil"/>
            </w:tcBorders>
            <w:vAlign w:val="center"/>
          </w:tcPr>
          <w:p w14:paraId="5314AED7" w14:textId="77777777" w:rsidR="00131068" w:rsidRPr="007D4FDD" w:rsidRDefault="00131068" w:rsidP="007D4FDD">
            <w:pPr>
              <w:spacing w:line="360" w:lineRule="auto"/>
              <w:ind w:right="-185" w:firstLine="0"/>
              <w:jc w:val="center"/>
              <w:rPr>
                <w:rFonts w:ascii="Arial" w:hAnsi="Arial" w:cs="Arial"/>
                <w:sz w:val="21"/>
                <w:szCs w:val="21"/>
              </w:rPr>
            </w:pPr>
            <w:r w:rsidRPr="007D4FDD">
              <w:rPr>
                <w:rFonts w:ascii="Arial" w:hAnsi="Arial" w:cs="Arial"/>
                <w:sz w:val="21"/>
                <w:szCs w:val="21"/>
              </w:rPr>
              <w:t>10</w:t>
            </w:r>
          </w:p>
        </w:tc>
        <w:tc>
          <w:tcPr>
            <w:tcW w:w="2325" w:type="dxa"/>
            <w:tcBorders>
              <w:bottom w:val="nil"/>
            </w:tcBorders>
            <w:vAlign w:val="center"/>
          </w:tcPr>
          <w:p w14:paraId="7D2D7C0E" w14:textId="247534A4" w:rsidR="00131068" w:rsidRPr="007D4FDD" w:rsidRDefault="00131068" w:rsidP="007D4FDD">
            <w:pPr>
              <w:spacing w:line="360" w:lineRule="auto"/>
              <w:ind w:firstLine="0"/>
              <w:jc w:val="center"/>
              <w:rPr>
                <w:rFonts w:ascii="Arial" w:hAnsi="Arial" w:cs="Arial"/>
                <w:sz w:val="21"/>
                <w:szCs w:val="21"/>
              </w:rPr>
            </w:pPr>
            <w:r w:rsidRPr="007D4FDD">
              <w:rPr>
                <w:rFonts w:ascii="Arial" w:hAnsi="Arial" w:cs="Arial"/>
                <w:sz w:val="21"/>
                <w:szCs w:val="21"/>
              </w:rPr>
              <w:t>2</w:t>
            </w:r>
            <w:r w:rsidR="006D6D16" w:rsidRPr="007D4FDD">
              <w:rPr>
                <w:rFonts w:ascii="Arial" w:hAnsi="Arial" w:cs="Arial"/>
                <w:sz w:val="21"/>
                <w:szCs w:val="21"/>
              </w:rPr>
              <w:t>.</w:t>
            </w:r>
            <w:r w:rsidRPr="007D4FDD">
              <w:rPr>
                <w:rFonts w:ascii="Arial" w:hAnsi="Arial" w:cs="Arial"/>
                <w:sz w:val="21"/>
                <w:szCs w:val="21"/>
              </w:rPr>
              <w:t>50</w:t>
            </w:r>
            <w:r w:rsidR="007D4FDD">
              <w:rPr>
                <w:rFonts w:ascii="Arial" w:hAnsi="Arial" w:cs="Arial"/>
                <w:sz w:val="21"/>
                <w:szCs w:val="21"/>
              </w:rPr>
              <w:t xml:space="preserve"> </w:t>
            </w:r>
            <w:r w:rsidRPr="007D4FDD">
              <w:rPr>
                <w:rFonts w:ascii="Arial" w:hAnsi="Arial" w:cs="Arial"/>
                <w:sz w:val="21"/>
                <w:szCs w:val="21"/>
              </w:rPr>
              <w:t>± 5</w:t>
            </w:r>
            <w:r w:rsidR="006D6D16" w:rsidRPr="007D4FDD">
              <w:rPr>
                <w:rFonts w:ascii="Arial" w:hAnsi="Arial" w:cs="Arial"/>
                <w:sz w:val="21"/>
                <w:szCs w:val="21"/>
              </w:rPr>
              <w:t>.</w:t>
            </w:r>
            <w:r w:rsidRPr="007D4FDD">
              <w:rPr>
                <w:rFonts w:ascii="Arial" w:hAnsi="Arial" w:cs="Arial"/>
                <w:sz w:val="21"/>
                <w:szCs w:val="21"/>
              </w:rPr>
              <w:t>00</w:t>
            </w:r>
          </w:p>
        </w:tc>
        <w:tc>
          <w:tcPr>
            <w:tcW w:w="1134" w:type="dxa"/>
            <w:tcBorders>
              <w:bottom w:val="nil"/>
            </w:tcBorders>
            <w:vAlign w:val="center"/>
          </w:tcPr>
          <w:p w14:paraId="54FD2E0E" w14:textId="53963786" w:rsidR="00131068" w:rsidRPr="007D4FDD" w:rsidRDefault="00131068" w:rsidP="007D4FDD">
            <w:pPr>
              <w:spacing w:line="360" w:lineRule="auto"/>
              <w:ind w:firstLine="0"/>
              <w:jc w:val="center"/>
              <w:rPr>
                <w:rFonts w:ascii="Arial" w:hAnsi="Arial" w:cs="Arial"/>
                <w:sz w:val="21"/>
                <w:szCs w:val="21"/>
              </w:rPr>
            </w:pPr>
            <w:r w:rsidRPr="007D4FDD">
              <w:rPr>
                <w:rFonts w:ascii="Arial" w:hAnsi="Arial" w:cs="Arial"/>
                <w:sz w:val="21"/>
                <w:szCs w:val="21"/>
              </w:rPr>
              <w:t>0</w:t>
            </w:r>
            <w:r w:rsidR="006D6D16" w:rsidRPr="007D4FDD">
              <w:rPr>
                <w:rFonts w:ascii="Arial" w:hAnsi="Arial" w:cs="Arial"/>
                <w:sz w:val="21"/>
                <w:szCs w:val="21"/>
              </w:rPr>
              <w:t>.</w:t>
            </w:r>
            <w:r w:rsidRPr="007D4FDD">
              <w:rPr>
                <w:rFonts w:ascii="Arial" w:hAnsi="Arial" w:cs="Arial"/>
                <w:sz w:val="21"/>
                <w:szCs w:val="21"/>
              </w:rPr>
              <w:t>761</w:t>
            </w:r>
          </w:p>
        </w:tc>
      </w:tr>
      <w:tr w:rsidR="00131068" w:rsidRPr="007D4FDD" w14:paraId="359E24F6" w14:textId="77777777" w:rsidTr="007D4FDD">
        <w:tc>
          <w:tcPr>
            <w:tcW w:w="1418" w:type="dxa"/>
            <w:tcBorders>
              <w:top w:val="nil"/>
              <w:bottom w:val="nil"/>
            </w:tcBorders>
            <w:vAlign w:val="center"/>
          </w:tcPr>
          <w:p w14:paraId="1F82DB2F" w14:textId="77777777" w:rsidR="00131068" w:rsidRPr="007D4FDD" w:rsidRDefault="00131068" w:rsidP="007D4FDD">
            <w:pPr>
              <w:spacing w:line="360" w:lineRule="auto"/>
              <w:ind w:firstLine="32"/>
              <w:jc w:val="center"/>
              <w:rPr>
                <w:rFonts w:ascii="Arial" w:hAnsi="Arial" w:cs="Arial"/>
                <w:b/>
                <w:bCs/>
                <w:sz w:val="21"/>
                <w:szCs w:val="21"/>
              </w:rPr>
            </w:pPr>
            <w:r w:rsidRPr="007D4FDD">
              <w:rPr>
                <w:rFonts w:ascii="Arial" w:hAnsi="Arial" w:cs="Arial"/>
                <w:b/>
                <w:bCs/>
                <w:sz w:val="21"/>
                <w:szCs w:val="21"/>
              </w:rPr>
              <w:t>Grado II</w:t>
            </w:r>
          </w:p>
        </w:tc>
        <w:tc>
          <w:tcPr>
            <w:tcW w:w="1418" w:type="dxa"/>
            <w:tcBorders>
              <w:top w:val="nil"/>
              <w:bottom w:val="nil"/>
            </w:tcBorders>
            <w:vAlign w:val="center"/>
          </w:tcPr>
          <w:p w14:paraId="7A1F6DC4" w14:textId="77777777" w:rsidR="00131068" w:rsidRPr="007D4FDD" w:rsidRDefault="00131068" w:rsidP="007D4FDD">
            <w:pPr>
              <w:spacing w:line="360" w:lineRule="auto"/>
              <w:ind w:right="-109" w:firstLine="31"/>
              <w:jc w:val="center"/>
              <w:rPr>
                <w:rFonts w:ascii="Arial" w:hAnsi="Arial" w:cs="Arial"/>
                <w:sz w:val="21"/>
                <w:szCs w:val="21"/>
              </w:rPr>
            </w:pPr>
            <w:r w:rsidRPr="007D4FDD">
              <w:rPr>
                <w:rFonts w:ascii="Arial" w:hAnsi="Arial" w:cs="Arial"/>
                <w:sz w:val="21"/>
                <w:szCs w:val="21"/>
              </w:rPr>
              <w:t>10</w:t>
            </w:r>
          </w:p>
        </w:tc>
        <w:tc>
          <w:tcPr>
            <w:tcW w:w="1588" w:type="dxa"/>
            <w:tcBorders>
              <w:top w:val="nil"/>
              <w:bottom w:val="nil"/>
            </w:tcBorders>
            <w:vAlign w:val="center"/>
          </w:tcPr>
          <w:p w14:paraId="2C226691" w14:textId="6BE429AB" w:rsidR="00131068" w:rsidRPr="007D4FDD" w:rsidRDefault="00131068" w:rsidP="007D4FDD">
            <w:pPr>
              <w:spacing w:line="360" w:lineRule="auto"/>
              <w:ind w:right="38" w:firstLine="31"/>
              <w:jc w:val="center"/>
              <w:rPr>
                <w:rFonts w:ascii="Arial" w:hAnsi="Arial" w:cs="Arial"/>
                <w:sz w:val="21"/>
                <w:szCs w:val="21"/>
              </w:rPr>
            </w:pPr>
            <w:r w:rsidRPr="007D4FDD">
              <w:rPr>
                <w:rFonts w:ascii="Arial" w:hAnsi="Arial" w:cs="Arial"/>
                <w:sz w:val="21"/>
                <w:szCs w:val="21"/>
              </w:rPr>
              <w:t>2</w:t>
            </w:r>
            <w:r w:rsidR="006D6D16" w:rsidRPr="007D4FDD">
              <w:rPr>
                <w:rFonts w:ascii="Arial" w:hAnsi="Arial" w:cs="Arial"/>
                <w:sz w:val="21"/>
                <w:szCs w:val="21"/>
              </w:rPr>
              <w:t>.</w:t>
            </w:r>
            <w:r w:rsidRPr="007D4FDD">
              <w:rPr>
                <w:rFonts w:ascii="Arial" w:hAnsi="Arial" w:cs="Arial"/>
                <w:sz w:val="21"/>
                <w:szCs w:val="21"/>
              </w:rPr>
              <w:t>50</w:t>
            </w:r>
            <w:r w:rsidR="007D4FDD">
              <w:rPr>
                <w:rFonts w:ascii="Arial" w:hAnsi="Arial" w:cs="Arial"/>
                <w:sz w:val="21"/>
                <w:szCs w:val="21"/>
              </w:rPr>
              <w:t xml:space="preserve"> </w:t>
            </w:r>
            <w:r w:rsidRPr="007D4FDD">
              <w:rPr>
                <w:rFonts w:ascii="Arial" w:hAnsi="Arial" w:cs="Arial"/>
                <w:sz w:val="21"/>
                <w:szCs w:val="21"/>
              </w:rPr>
              <w:t>± 1</w:t>
            </w:r>
            <w:r w:rsidR="006D6D16" w:rsidRPr="007D4FDD">
              <w:rPr>
                <w:rFonts w:ascii="Arial" w:hAnsi="Arial" w:cs="Arial"/>
                <w:sz w:val="21"/>
                <w:szCs w:val="21"/>
              </w:rPr>
              <w:t>.</w:t>
            </w:r>
            <w:r w:rsidRPr="007D4FDD">
              <w:rPr>
                <w:rFonts w:ascii="Arial" w:hAnsi="Arial" w:cs="Arial"/>
                <w:sz w:val="21"/>
                <w:szCs w:val="21"/>
              </w:rPr>
              <w:t>91</w:t>
            </w:r>
          </w:p>
        </w:tc>
        <w:tc>
          <w:tcPr>
            <w:tcW w:w="1418" w:type="dxa"/>
            <w:tcBorders>
              <w:top w:val="nil"/>
              <w:bottom w:val="nil"/>
            </w:tcBorders>
            <w:vAlign w:val="center"/>
          </w:tcPr>
          <w:p w14:paraId="3EC59E8B" w14:textId="77777777" w:rsidR="00131068" w:rsidRPr="007D4FDD" w:rsidRDefault="00131068" w:rsidP="007D4FDD">
            <w:pPr>
              <w:spacing w:line="360" w:lineRule="auto"/>
              <w:ind w:right="-106" w:firstLine="0"/>
              <w:jc w:val="center"/>
              <w:rPr>
                <w:rFonts w:ascii="Arial" w:hAnsi="Arial" w:cs="Arial"/>
                <w:sz w:val="21"/>
                <w:szCs w:val="21"/>
              </w:rPr>
            </w:pPr>
            <w:r w:rsidRPr="007D4FDD">
              <w:rPr>
                <w:rFonts w:ascii="Arial" w:hAnsi="Arial" w:cs="Arial"/>
                <w:sz w:val="21"/>
                <w:szCs w:val="21"/>
              </w:rPr>
              <w:t>12</w:t>
            </w:r>
          </w:p>
        </w:tc>
        <w:tc>
          <w:tcPr>
            <w:tcW w:w="1588" w:type="dxa"/>
            <w:tcBorders>
              <w:top w:val="nil"/>
              <w:bottom w:val="nil"/>
            </w:tcBorders>
            <w:vAlign w:val="center"/>
          </w:tcPr>
          <w:p w14:paraId="07E4AE50" w14:textId="30314667" w:rsidR="00131068" w:rsidRPr="007D4FDD" w:rsidRDefault="00131068" w:rsidP="007D4FDD">
            <w:pPr>
              <w:spacing w:line="360" w:lineRule="auto"/>
              <w:jc w:val="center"/>
              <w:rPr>
                <w:rFonts w:ascii="Arial" w:hAnsi="Arial" w:cs="Arial"/>
                <w:sz w:val="21"/>
                <w:szCs w:val="21"/>
              </w:rPr>
            </w:pPr>
            <w:r w:rsidRPr="007D4FDD">
              <w:rPr>
                <w:rFonts w:ascii="Arial" w:hAnsi="Arial" w:cs="Arial"/>
                <w:sz w:val="21"/>
                <w:szCs w:val="21"/>
              </w:rPr>
              <w:t>3</w:t>
            </w:r>
            <w:r w:rsidR="006D6D16" w:rsidRPr="007D4FDD">
              <w:rPr>
                <w:rFonts w:ascii="Arial" w:hAnsi="Arial" w:cs="Arial"/>
                <w:sz w:val="21"/>
                <w:szCs w:val="21"/>
              </w:rPr>
              <w:t>.</w:t>
            </w:r>
            <w:r w:rsidRPr="007D4FDD">
              <w:rPr>
                <w:rFonts w:ascii="Arial" w:hAnsi="Arial" w:cs="Arial"/>
                <w:sz w:val="21"/>
                <w:szCs w:val="21"/>
              </w:rPr>
              <w:t>00</w:t>
            </w:r>
            <w:r w:rsidR="007D4FDD">
              <w:rPr>
                <w:rFonts w:ascii="Arial" w:hAnsi="Arial" w:cs="Arial"/>
                <w:sz w:val="21"/>
                <w:szCs w:val="21"/>
              </w:rPr>
              <w:t xml:space="preserve"> </w:t>
            </w:r>
            <w:r w:rsidRPr="007D4FDD">
              <w:rPr>
                <w:rFonts w:ascii="Arial" w:hAnsi="Arial" w:cs="Arial"/>
                <w:sz w:val="21"/>
                <w:szCs w:val="21"/>
              </w:rPr>
              <w:t>± 1</w:t>
            </w:r>
            <w:r w:rsidR="006D6D16" w:rsidRPr="007D4FDD">
              <w:rPr>
                <w:rFonts w:ascii="Arial" w:hAnsi="Arial" w:cs="Arial"/>
                <w:sz w:val="21"/>
                <w:szCs w:val="21"/>
              </w:rPr>
              <w:t>.</w:t>
            </w:r>
            <w:r w:rsidRPr="007D4FDD">
              <w:rPr>
                <w:rFonts w:ascii="Arial" w:hAnsi="Arial" w:cs="Arial"/>
                <w:sz w:val="21"/>
                <w:szCs w:val="21"/>
              </w:rPr>
              <w:t>41</w:t>
            </w:r>
          </w:p>
        </w:tc>
        <w:tc>
          <w:tcPr>
            <w:tcW w:w="1418" w:type="dxa"/>
            <w:tcBorders>
              <w:top w:val="nil"/>
              <w:bottom w:val="nil"/>
            </w:tcBorders>
            <w:vAlign w:val="center"/>
          </w:tcPr>
          <w:p w14:paraId="6AFFED6E" w14:textId="77777777" w:rsidR="00131068" w:rsidRPr="007D4FDD" w:rsidRDefault="00131068" w:rsidP="007D4FDD">
            <w:pPr>
              <w:spacing w:line="360" w:lineRule="auto"/>
              <w:ind w:right="-185" w:firstLine="0"/>
              <w:jc w:val="center"/>
              <w:rPr>
                <w:rFonts w:ascii="Arial" w:hAnsi="Arial" w:cs="Arial"/>
                <w:sz w:val="21"/>
                <w:szCs w:val="21"/>
              </w:rPr>
            </w:pPr>
            <w:r w:rsidRPr="007D4FDD">
              <w:rPr>
                <w:rFonts w:ascii="Arial" w:hAnsi="Arial" w:cs="Arial"/>
                <w:sz w:val="21"/>
                <w:szCs w:val="21"/>
              </w:rPr>
              <w:t>18</w:t>
            </w:r>
          </w:p>
        </w:tc>
        <w:tc>
          <w:tcPr>
            <w:tcW w:w="2325" w:type="dxa"/>
            <w:tcBorders>
              <w:top w:val="nil"/>
              <w:bottom w:val="nil"/>
            </w:tcBorders>
            <w:vAlign w:val="center"/>
          </w:tcPr>
          <w:p w14:paraId="1A387F52" w14:textId="5CEDA699" w:rsidR="00131068" w:rsidRPr="007D4FDD" w:rsidRDefault="00131068" w:rsidP="007D4FDD">
            <w:pPr>
              <w:spacing w:line="360" w:lineRule="auto"/>
              <w:ind w:firstLine="0"/>
              <w:jc w:val="center"/>
              <w:rPr>
                <w:rFonts w:ascii="Arial" w:hAnsi="Arial" w:cs="Arial"/>
                <w:sz w:val="21"/>
                <w:szCs w:val="21"/>
              </w:rPr>
            </w:pPr>
            <w:r w:rsidRPr="007D4FDD">
              <w:rPr>
                <w:rFonts w:ascii="Arial" w:hAnsi="Arial" w:cs="Arial"/>
                <w:sz w:val="21"/>
                <w:szCs w:val="21"/>
              </w:rPr>
              <w:t>4</w:t>
            </w:r>
            <w:r w:rsidR="006D6D16" w:rsidRPr="007D4FDD">
              <w:rPr>
                <w:rFonts w:ascii="Arial" w:hAnsi="Arial" w:cs="Arial"/>
                <w:sz w:val="21"/>
                <w:szCs w:val="21"/>
              </w:rPr>
              <w:t>.</w:t>
            </w:r>
            <w:r w:rsidRPr="007D4FDD">
              <w:rPr>
                <w:rFonts w:ascii="Arial" w:hAnsi="Arial" w:cs="Arial"/>
                <w:sz w:val="21"/>
                <w:szCs w:val="21"/>
              </w:rPr>
              <w:t>50</w:t>
            </w:r>
            <w:r w:rsidR="007D4FDD">
              <w:rPr>
                <w:rFonts w:ascii="Arial" w:hAnsi="Arial" w:cs="Arial"/>
                <w:sz w:val="21"/>
                <w:szCs w:val="21"/>
              </w:rPr>
              <w:t xml:space="preserve"> </w:t>
            </w:r>
            <w:r w:rsidRPr="007D4FDD">
              <w:rPr>
                <w:rFonts w:ascii="Arial" w:hAnsi="Arial" w:cs="Arial"/>
                <w:sz w:val="21"/>
                <w:szCs w:val="21"/>
              </w:rPr>
              <w:t>± 6</w:t>
            </w:r>
            <w:r w:rsidR="006D6D16" w:rsidRPr="007D4FDD">
              <w:rPr>
                <w:rFonts w:ascii="Arial" w:hAnsi="Arial" w:cs="Arial"/>
                <w:sz w:val="21"/>
                <w:szCs w:val="21"/>
              </w:rPr>
              <w:t>.</w:t>
            </w:r>
            <w:r w:rsidRPr="007D4FDD">
              <w:rPr>
                <w:rFonts w:ascii="Arial" w:hAnsi="Arial" w:cs="Arial"/>
                <w:sz w:val="21"/>
                <w:szCs w:val="21"/>
              </w:rPr>
              <w:t>14</w:t>
            </w:r>
          </w:p>
        </w:tc>
        <w:tc>
          <w:tcPr>
            <w:tcW w:w="1134" w:type="dxa"/>
            <w:tcBorders>
              <w:top w:val="nil"/>
              <w:bottom w:val="nil"/>
            </w:tcBorders>
            <w:vAlign w:val="center"/>
          </w:tcPr>
          <w:p w14:paraId="04791EC5" w14:textId="69874A08" w:rsidR="00131068" w:rsidRPr="007D4FDD" w:rsidRDefault="00131068" w:rsidP="007D4FDD">
            <w:pPr>
              <w:spacing w:line="360" w:lineRule="auto"/>
              <w:ind w:firstLine="0"/>
              <w:jc w:val="center"/>
              <w:rPr>
                <w:rFonts w:ascii="Arial" w:hAnsi="Arial" w:cs="Arial"/>
                <w:sz w:val="21"/>
                <w:szCs w:val="21"/>
              </w:rPr>
            </w:pPr>
            <w:r w:rsidRPr="007D4FDD">
              <w:rPr>
                <w:rFonts w:ascii="Arial" w:hAnsi="Arial" w:cs="Arial"/>
                <w:sz w:val="21"/>
                <w:szCs w:val="21"/>
              </w:rPr>
              <w:t>0</w:t>
            </w:r>
            <w:r w:rsidR="006D6D16" w:rsidRPr="007D4FDD">
              <w:rPr>
                <w:rFonts w:ascii="Arial" w:hAnsi="Arial" w:cs="Arial"/>
                <w:sz w:val="21"/>
                <w:szCs w:val="21"/>
              </w:rPr>
              <w:t>.</w:t>
            </w:r>
            <w:r w:rsidRPr="007D4FDD">
              <w:rPr>
                <w:rFonts w:ascii="Arial" w:hAnsi="Arial" w:cs="Arial"/>
                <w:sz w:val="21"/>
                <w:szCs w:val="21"/>
              </w:rPr>
              <w:t>366</w:t>
            </w:r>
          </w:p>
        </w:tc>
      </w:tr>
      <w:tr w:rsidR="00131068" w:rsidRPr="007D4FDD" w14:paraId="6C369D93" w14:textId="77777777" w:rsidTr="007D4FDD">
        <w:tc>
          <w:tcPr>
            <w:tcW w:w="1418" w:type="dxa"/>
            <w:tcBorders>
              <w:top w:val="nil"/>
              <w:bottom w:val="nil"/>
            </w:tcBorders>
            <w:vAlign w:val="center"/>
          </w:tcPr>
          <w:p w14:paraId="0EFCD074" w14:textId="77777777" w:rsidR="00131068" w:rsidRPr="007D4FDD" w:rsidRDefault="00131068" w:rsidP="007D4FDD">
            <w:pPr>
              <w:spacing w:line="360" w:lineRule="auto"/>
              <w:ind w:firstLine="32"/>
              <w:jc w:val="center"/>
              <w:rPr>
                <w:rFonts w:ascii="Arial" w:hAnsi="Arial" w:cs="Arial"/>
                <w:b/>
                <w:bCs/>
                <w:sz w:val="21"/>
                <w:szCs w:val="21"/>
              </w:rPr>
            </w:pPr>
            <w:r w:rsidRPr="007D4FDD">
              <w:rPr>
                <w:rFonts w:ascii="Arial" w:hAnsi="Arial" w:cs="Arial"/>
                <w:b/>
                <w:bCs/>
                <w:sz w:val="21"/>
                <w:szCs w:val="21"/>
              </w:rPr>
              <w:t>Grado III</w:t>
            </w:r>
          </w:p>
        </w:tc>
        <w:tc>
          <w:tcPr>
            <w:tcW w:w="1418" w:type="dxa"/>
            <w:tcBorders>
              <w:top w:val="nil"/>
              <w:bottom w:val="nil"/>
            </w:tcBorders>
            <w:vAlign w:val="center"/>
          </w:tcPr>
          <w:p w14:paraId="13D5B8E0" w14:textId="77777777" w:rsidR="00131068" w:rsidRPr="007D4FDD" w:rsidRDefault="00131068" w:rsidP="007D4FDD">
            <w:pPr>
              <w:spacing w:line="360" w:lineRule="auto"/>
              <w:ind w:right="-109" w:firstLine="31"/>
              <w:jc w:val="center"/>
              <w:rPr>
                <w:rFonts w:ascii="Arial" w:hAnsi="Arial" w:cs="Arial"/>
                <w:sz w:val="21"/>
                <w:szCs w:val="21"/>
              </w:rPr>
            </w:pPr>
            <w:r w:rsidRPr="007D4FDD">
              <w:rPr>
                <w:rFonts w:ascii="Arial" w:hAnsi="Arial" w:cs="Arial"/>
                <w:sz w:val="21"/>
                <w:szCs w:val="21"/>
              </w:rPr>
              <w:t>15</w:t>
            </w:r>
          </w:p>
        </w:tc>
        <w:tc>
          <w:tcPr>
            <w:tcW w:w="1588" w:type="dxa"/>
            <w:tcBorders>
              <w:top w:val="nil"/>
              <w:bottom w:val="nil"/>
            </w:tcBorders>
            <w:vAlign w:val="center"/>
          </w:tcPr>
          <w:p w14:paraId="7F6B89D3" w14:textId="72DBC084" w:rsidR="00131068" w:rsidRPr="007D4FDD" w:rsidRDefault="00131068" w:rsidP="007D4FDD">
            <w:pPr>
              <w:spacing w:line="360" w:lineRule="auto"/>
              <w:ind w:right="38" w:firstLine="31"/>
              <w:jc w:val="center"/>
              <w:rPr>
                <w:rFonts w:ascii="Arial" w:hAnsi="Arial" w:cs="Arial"/>
                <w:sz w:val="21"/>
                <w:szCs w:val="21"/>
              </w:rPr>
            </w:pPr>
            <w:r w:rsidRPr="007D4FDD">
              <w:rPr>
                <w:rFonts w:ascii="Arial" w:hAnsi="Arial" w:cs="Arial"/>
                <w:sz w:val="21"/>
                <w:szCs w:val="21"/>
              </w:rPr>
              <w:t>3</w:t>
            </w:r>
            <w:r w:rsidR="006D6D16" w:rsidRPr="007D4FDD">
              <w:rPr>
                <w:rFonts w:ascii="Arial" w:hAnsi="Arial" w:cs="Arial"/>
                <w:sz w:val="21"/>
                <w:szCs w:val="21"/>
              </w:rPr>
              <w:t>.</w:t>
            </w:r>
            <w:r w:rsidRPr="007D4FDD">
              <w:rPr>
                <w:rFonts w:ascii="Arial" w:hAnsi="Arial" w:cs="Arial"/>
                <w:sz w:val="21"/>
                <w:szCs w:val="21"/>
              </w:rPr>
              <w:t>75</w:t>
            </w:r>
            <w:r w:rsidR="007D4FDD">
              <w:rPr>
                <w:rFonts w:ascii="Arial" w:hAnsi="Arial" w:cs="Arial"/>
                <w:sz w:val="21"/>
                <w:szCs w:val="21"/>
              </w:rPr>
              <w:t xml:space="preserve"> </w:t>
            </w:r>
            <w:r w:rsidRPr="007D4FDD">
              <w:rPr>
                <w:rFonts w:ascii="Arial" w:hAnsi="Arial" w:cs="Arial"/>
                <w:sz w:val="21"/>
                <w:szCs w:val="21"/>
              </w:rPr>
              <w:t>± 0</w:t>
            </w:r>
            <w:r w:rsidR="006D6D16" w:rsidRPr="007D4FDD">
              <w:rPr>
                <w:rFonts w:ascii="Arial" w:hAnsi="Arial" w:cs="Arial"/>
                <w:sz w:val="21"/>
                <w:szCs w:val="21"/>
              </w:rPr>
              <w:t>.</w:t>
            </w:r>
            <w:r w:rsidRPr="007D4FDD">
              <w:rPr>
                <w:rFonts w:ascii="Arial" w:hAnsi="Arial" w:cs="Arial"/>
                <w:sz w:val="21"/>
                <w:szCs w:val="21"/>
              </w:rPr>
              <w:t>50</w:t>
            </w:r>
          </w:p>
        </w:tc>
        <w:tc>
          <w:tcPr>
            <w:tcW w:w="1418" w:type="dxa"/>
            <w:tcBorders>
              <w:top w:val="nil"/>
              <w:bottom w:val="nil"/>
            </w:tcBorders>
            <w:vAlign w:val="center"/>
          </w:tcPr>
          <w:p w14:paraId="5B936BCC" w14:textId="77777777" w:rsidR="00131068" w:rsidRPr="007D4FDD" w:rsidRDefault="00131068" w:rsidP="007D4FDD">
            <w:pPr>
              <w:spacing w:line="360" w:lineRule="auto"/>
              <w:ind w:right="-106" w:firstLine="0"/>
              <w:jc w:val="center"/>
              <w:rPr>
                <w:rFonts w:ascii="Arial" w:hAnsi="Arial" w:cs="Arial"/>
                <w:sz w:val="21"/>
                <w:szCs w:val="21"/>
              </w:rPr>
            </w:pPr>
            <w:r w:rsidRPr="007D4FDD">
              <w:rPr>
                <w:rFonts w:ascii="Arial" w:hAnsi="Arial" w:cs="Arial"/>
                <w:sz w:val="21"/>
                <w:szCs w:val="21"/>
              </w:rPr>
              <w:t>7</w:t>
            </w:r>
          </w:p>
        </w:tc>
        <w:tc>
          <w:tcPr>
            <w:tcW w:w="1588" w:type="dxa"/>
            <w:tcBorders>
              <w:top w:val="nil"/>
              <w:bottom w:val="nil"/>
            </w:tcBorders>
            <w:vAlign w:val="center"/>
          </w:tcPr>
          <w:p w14:paraId="7DD65B1A" w14:textId="728CCAB9" w:rsidR="00131068" w:rsidRPr="007D4FDD" w:rsidRDefault="00131068" w:rsidP="007D4FDD">
            <w:pPr>
              <w:spacing w:line="360" w:lineRule="auto"/>
              <w:jc w:val="center"/>
              <w:rPr>
                <w:rFonts w:ascii="Arial" w:hAnsi="Arial" w:cs="Arial"/>
                <w:sz w:val="21"/>
                <w:szCs w:val="21"/>
              </w:rPr>
            </w:pPr>
            <w:r w:rsidRPr="007D4FDD">
              <w:rPr>
                <w:rFonts w:ascii="Arial" w:hAnsi="Arial" w:cs="Arial"/>
                <w:sz w:val="21"/>
                <w:szCs w:val="21"/>
              </w:rPr>
              <w:t>1</w:t>
            </w:r>
            <w:r w:rsidR="006D6D16" w:rsidRPr="007D4FDD">
              <w:rPr>
                <w:rFonts w:ascii="Arial" w:hAnsi="Arial" w:cs="Arial"/>
                <w:sz w:val="21"/>
                <w:szCs w:val="21"/>
              </w:rPr>
              <w:t>.</w:t>
            </w:r>
            <w:r w:rsidRPr="007D4FDD">
              <w:rPr>
                <w:rFonts w:ascii="Arial" w:hAnsi="Arial" w:cs="Arial"/>
                <w:sz w:val="21"/>
                <w:szCs w:val="21"/>
              </w:rPr>
              <w:t>75</w:t>
            </w:r>
            <w:r w:rsidR="007D4FDD">
              <w:rPr>
                <w:rFonts w:ascii="Arial" w:hAnsi="Arial" w:cs="Arial"/>
                <w:sz w:val="21"/>
                <w:szCs w:val="21"/>
              </w:rPr>
              <w:t xml:space="preserve"> </w:t>
            </w:r>
            <w:r w:rsidRPr="007D4FDD">
              <w:rPr>
                <w:rFonts w:ascii="Arial" w:hAnsi="Arial" w:cs="Arial"/>
                <w:sz w:val="21"/>
                <w:szCs w:val="21"/>
              </w:rPr>
              <w:t>± 1</w:t>
            </w:r>
            <w:r w:rsidR="006D6D16" w:rsidRPr="007D4FDD">
              <w:rPr>
                <w:rFonts w:ascii="Arial" w:hAnsi="Arial" w:cs="Arial"/>
                <w:sz w:val="21"/>
                <w:szCs w:val="21"/>
              </w:rPr>
              <w:t>.</w:t>
            </w:r>
            <w:r w:rsidRPr="007D4FDD">
              <w:rPr>
                <w:rFonts w:ascii="Arial" w:hAnsi="Arial" w:cs="Arial"/>
                <w:sz w:val="21"/>
                <w:szCs w:val="21"/>
              </w:rPr>
              <w:t>26</w:t>
            </w:r>
          </w:p>
        </w:tc>
        <w:tc>
          <w:tcPr>
            <w:tcW w:w="1418" w:type="dxa"/>
            <w:tcBorders>
              <w:top w:val="nil"/>
              <w:bottom w:val="nil"/>
            </w:tcBorders>
            <w:vAlign w:val="center"/>
          </w:tcPr>
          <w:p w14:paraId="2371E643" w14:textId="77777777" w:rsidR="00131068" w:rsidRPr="007D4FDD" w:rsidRDefault="00131068" w:rsidP="007D4FDD">
            <w:pPr>
              <w:spacing w:line="360" w:lineRule="auto"/>
              <w:ind w:right="-185" w:firstLine="0"/>
              <w:jc w:val="center"/>
              <w:rPr>
                <w:rFonts w:ascii="Arial" w:hAnsi="Arial" w:cs="Arial"/>
                <w:sz w:val="21"/>
                <w:szCs w:val="21"/>
              </w:rPr>
            </w:pPr>
            <w:r w:rsidRPr="007D4FDD">
              <w:rPr>
                <w:rFonts w:ascii="Arial" w:hAnsi="Arial" w:cs="Arial"/>
                <w:sz w:val="21"/>
                <w:szCs w:val="21"/>
              </w:rPr>
              <w:t>17</w:t>
            </w:r>
          </w:p>
        </w:tc>
        <w:tc>
          <w:tcPr>
            <w:tcW w:w="2325" w:type="dxa"/>
            <w:tcBorders>
              <w:top w:val="nil"/>
              <w:bottom w:val="nil"/>
            </w:tcBorders>
            <w:vAlign w:val="center"/>
          </w:tcPr>
          <w:p w14:paraId="5CF9A612" w14:textId="0D3D078B" w:rsidR="00131068" w:rsidRPr="007D4FDD" w:rsidRDefault="00131068" w:rsidP="007D4FDD">
            <w:pPr>
              <w:spacing w:line="360" w:lineRule="auto"/>
              <w:ind w:firstLine="0"/>
              <w:jc w:val="center"/>
              <w:rPr>
                <w:rFonts w:ascii="Arial" w:hAnsi="Arial" w:cs="Arial"/>
                <w:sz w:val="21"/>
                <w:szCs w:val="21"/>
              </w:rPr>
            </w:pPr>
            <w:r w:rsidRPr="007D4FDD">
              <w:rPr>
                <w:rFonts w:ascii="Arial" w:hAnsi="Arial" w:cs="Arial"/>
                <w:sz w:val="21"/>
                <w:szCs w:val="21"/>
              </w:rPr>
              <w:t>1</w:t>
            </w:r>
            <w:r w:rsidR="006D6D16" w:rsidRPr="007D4FDD">
              <w:rPr>
                <w:rFonts w:ascii="Arial" w:hAnsi="Arial" w:cs="Arial"/>
                <w:sz w:val="21"/>
                <w:szCs w:val="21"/>
              </w:rPr>
              <w:t>.</w:t>
            </w:r>
            <w:r w:rsidRPr="007D4FDD">
              <w:rPr>
                <w:rFonts w:ascii="Arial" w:hAnsi="Arial" w:cs="Arial"/>
                <w:sz w:val="21"/>
                <w:szCs w:val="21"/>
              </w:rPr>
              <w:t>75</w:t>
            </w:r>
            <w:r w:rsidR="007D4FDD">
              <w:rPr>
                <w:rFonts w:ascii="Arial" w:hAnsi="Arial" w:cs="Arial"/>
                <w:sz w:val="21"/>
                <w:szCs w:val="21"/>
              </w:rPr>
              <w:t xml:space="preserve"> </w:t>
            </w:r>
            <w:r w:rsidRPr="007D4FDD">
              <w:rPr>
                <w:rFonts w:ascii="Arial" w:hAnsi="Arial" w:cs="Arial"/>
                <w:sz w:val="21"/>
                <w:szCs w:val="21"/>
              </w:rPr>
              <w:t>± 1</w:t>
            </w:r>
            <w:r w:rsidR="006D6D16" w:rsidRPr="007D4FDD">
              <w:rPr>
                <w:rFonts w:ascii="Arial" w:hAnsi="Arial" w:cs="Arial"/>
                <w:sz w:val="21"/>
                <w:szCs w:val="21"/>
              </w:rPr>
              <w:t>.</w:t>
            </w:r>
            <w:r w:rsidRPr="007D4FDD">
              <w:rPr>
                <w:rFonts w:ascii="Arial" w:hAnsi="Arial" w:cs="Arial"/>
                <w:sz w:val="21"/>
                <w:szCs w:val="21"/>
              </w:rPr>
              <w:t>26</w:t>
            </w:r>
          </w:p>
        </w:tc>
        <w:tc>
          <w:tcPr>
            <w:tcW w:w="1134" w:type="dxa"/>
            <w:tcBorders>
              <w:top w:val="nil"/>
              <w:bottom w:val="nil"/>
            </w:tcBorders>
            <w:vAlign w:val="center"/>
          </w:tcPr>
          <w:p w14:paraId="7064F5CD" w14:textId="78EC7B49" w:rsidR="00131068" w:rsidRPr="007D4FDD" w:rsidRDefault="00131068" w:rsidP="007D4FDD">
            <w:pPr>
              <w:spacing w:line="360" w:lineRule="auto"/>
              <w:ind w:firstLine="0"/>
              <w:jc w:val="center"/>
              <w:rPr>
                <w:rFonts w:ascii="Arial" w:hAnsi="Arial" w:cs="Arial"/>
                <w:sz w:val="21"/>
                <w:szCs w:val="21"/>
              </w:rPr>
            </w:pPr>
            <w:r w:rsidRPr="007D4FDD">
              <w:rPr>
                <w:rFonts w:ascii="Arial" w:hAnsi="Arial" w:cs="Arial"/>
                <w:sz w:val="21"/>
                <w:szCs w:val="21"/>
              </w:rPr>
              <w:t>0</w:t>
            </w:r>
            <w:r w:rsidR="006D6D16" w:rsidRPr="007D4FDD">
              <w:rPr>
                <w:rFonts w:ascii="Arial" w:hAnsi="Arial" w:cs="Arial"/>
                <w:sz w:val="21"/>
                <w:szCs w:val="21"/>
              </w:rPr>
              <w:t>.</w:t>
            </w:r>
            <w:r w:rsidRPr="007D4FDD">
              <w:rPr>
                <w:rFonts w:ascii="Arial" w:hAnsi="Arial" w:cs="Arial"/>
                <w:sz w:val="21"/>
                <w:szCs w:val="21"/>
              </w:rPr>
              <w:t>134</w:t>
            </w:r>
          </w:p>
        </w:tc>
      </w:tr>
      <w:tr w:rsidR="00131068" w:rsidRPr="007D4FDD" w14:paraId="353BC08D" w14:textId="77777777" w:rsidTr="007D4FDD">
        <w:tc>
          <w:tcPr>
            <w:tcW w:w="1418" w:type="dxa"/>
            <w:tcBorders>
              <w:top w:val="nil"/>
              <w:bottom w:val="nil"/>
            </w:tcBorders>
            <w:vAlign w:val="center"/>
          </w:tcPr>
          <w:p w14:paraId="06480405" w14:textId="77777777" w:rsidR="00131068" w:rsidRPr="007D4FDD" w:rsidRDefault="00131068" w:rsidP="007D4FDD">
            <w:pPr>
              <w:spacing w:line="360" w:lineRule="auto"/>
              <w:ind w:firstLine="32"/>
              <w:jc w:val="center"/>
              <w:rPr>
                <w:rFonts w:ascii="Arial" w:hAnsi="Arial" w:cs="Arial"/>
                <w:b/>
                <w:bCs/>
                <w:sz w:val="21"/>
                <w:szCs w:val="21"/>
              </w:rPr>
            </w:pPr>
            <w:r w:rsidRPr="007D4FDD">
              <w:rPr>
                <w:rFonts w:ascii="Arial" w:hAnsi="Arial" w:cs="Arial"/>
                <w:b/>
                <w:bCs/>
                <w:sz w:val="21"/>
                <w:szCs w:val="21"/>
              </w:rPr>
              <w:t>Grado IV</w:t>
            </w:r>
          </w:p>
        </w:tc>
        <w:tc>
          <w:tcPr>
            <w:tcW w:w="1418" w:type="dxa"/>
            <w:tcBorders>
              <w:top w:val="nil"/>
              <w:bottom w:val="nil"/>
            </w:tcBorders>
            <w:vAlign w:val="center"/>
          </w:tcPr>
          <w:p w14:paraId="13CEF1C9" w14:textId="77777777" w:rsidR="00131068" w:rsidRPr="007D4FDD" w:rsidRDefault="00131068" w:rsidP="007D4FDD">
            <w:pPr>
              <w:spacing w:line="360" w:lineRule="auto"/>
              <w:ind w:right="-109" w:firstLine="31"/>
              <w:jc w:val="center"/>
              <w:rPr>
                <w:rFonts w:ascii="Arial" w:hAnsi="Arial" w:cs="Arial"/>
                <w:sz w:val="21"/>
                <w:szCs w:val="21"/>
              </w:rPr>
            </w:pPr>
            <w:r w:rsidRPr="007D4FDD">
              <w:rPr>
                <w:rFonts w:ascii="Arial" w:hAnsi="Arial" w:cs="Arial"/>
                <w:sz w:val="21"/>
                <w:szCs w:val="21"/>
              </w:rPr>
              <w:t>4</w:t>
            </w:r>
          </w:p>
        </w:tc>
        <w:tc>
          <w:tcPr>
            <w:tcW w:w="1588" w:type="dxa"/>
            <w:tcBorders>
              <w:top w:val="nil"/>
              <w:bottom w:val="nil"/>
            </w:tcBorders>
            <w:vAlign w:val="center"/>
          </w:tcPr>
          <w:p w14:paraId="7A816E73" w14:textId="546145A0" w:rsidR="00131068" w:rsidRPr="007D4FDD" w:rsidRDefault="00131068" w:rsidP="007D4FDD">
            <w:pPr>
              <w:spacing w:line="360" w:lineRule="auto"/>
              <w:ind w:right="38" w:firstLine="31"/>
              <w:jc w:val="center"/>
              <w:rPr>
                <w:rFonts w:ascii="Arial" w:hAnsi="Arial" w:cs="Arial"/>
                <w:sz w:val="21"/>
                <w:szCs w:val="21"/>
              </w:rPr>
            </w:pPr>
            <w:r w:rsidRPr="007D4FDD">
              <w:rPr>
                <w:rFonts w:ascii="Arial" w:hAnsi="Arial" w:cs="Arial"/>
                <w:sz w:val="21"/>
                <w:szCs w:val="21"/>
              </w:rPr>
              <w:t>1</w:t>
            </w:r>
            <w:r w:rsidR="006D6D16" w:rsidRPr="007D4FDD">
              <w:rPr>
                <w:rFonts w:ascii="Arial" w:hAnsi="Arial" w:cs="Arial"/>
                <w:sz w:val="21"/>
                <w:szCs w:val="21"/>
              </w:rPr>
              <w:t>.</w:t>
            </w:r>
            <w:r w:rsidRPr="007D4FDD">
              <w:rPr>
                <w:rFonts w:ascii="Arial" w:hAnsi="Arial" w:cs="Arial"/>
                <w:sz w:val="21"/>
                <w:szCs w:val="21"/>
              </w:rPr>
              <w:t>00</w:t>
            </w:r>
            <w:r w:rsidR="007D4FDD">
              <w:rPr>
                <w:rFonts w:ascii="Arial" w:hAnsi="Arial" w:cs="Arial"/>
                <w:sz w:val="21"/>
                <w:szCs w:val="21"/>
              </w:rPr>
              <w:t xml:space="preserve"> </w:t>
            </w:r>
            <w:r w:rsidRPr="007D4FDD">
              <w:rPr>
                <w:rFonts w:ascii="Arial" w:hAnsi="Arial" w:cs="Arial"/>
                <w:sz w:val="21"/>
                <w:szCs w:val="21"/>
              </w:rPr>
              <w:t>± 0</w:t>
            </w:r>
            <w:r w:rsidR="006D6D16" w:rsidRPr="007D4FDD">
              <w:rPr>
                <w:rFonts w:ascii="Arial" w:hAnsi="Arial" w:cs="Arial"/>
                <w:sz w:val="21"/>
                <w:szCs w:val="21"/>
              </w:rPr>
              <w:t>.</w:t>
            </w:r>
            <w:r w:rsidRPr="007D4FDD">
              <w:rPr>
                <w:rFonts w:ascii="Arial" w:hAnsi="Arial" w:cs="Arial"/>
                <w:sz w:val="21"/>
                <w:szCs w:val="21"/>
              </w:rPr>
              <w:t>82</w:t>
            </w:r>
          </w:p>
        </w:tc>
        <w:tc>
          <w:tcPr>
            <w:tcW w:w="1418" w:type="dxa"/>
            <w:tcBorders>
              <w:top w:val="nil"/>
              <w:bottom w:val="nil"/>
            </w:tcBorders>
            <w:vAlign w:val="center"/>
          </w:tcPr>
          <w:p w14:paraId="52773474" w14:textId="77777777" w:rsidR="00131068" w:rsidRPr="007D4FDD" w:rsidRDefault="00131068" w:rsidP="007D4FDD">
            <w:pPr>
              <w:spacing w:line="360" w:lineRule="auto"/>
              <w:ind w:right="-106" w:firstLine="0"/>
              <w:jc w:val="center"/>
              <w:rPr>
                <w:rFonts w:ascii="Arial" w:hAnsi="Arial" w:cs="Arial"/>
                <w:sz w:val="21"/>
                <w:szCs w:val="21"/>
              </w:rPr>
            </w:pPr>
            <w:r w:rsidRPr="007D4FDD">
              <w:rPr>
                <w:rFonts w:ascii="Arial" w:hAnsi="Arial" w:cs="Arial"/>
                <w:sz w:val="21"/>
                <w:szCs w:val="21"/>
              </w:rPr>
              <w:t>20</w:t>
            </w:r>
          </w:p>
        </w:tc>
        <w:tc>
          <w:tcPr>
            <w:tcW w:w="1588" w:type="dxa"/>
            <w:tcBorders>
              <w:top w:val="nil"/>
              <w:bottom w:val="nil"/>
            </w:tcBorders>
            <w:vAlign w:val="center"/>
          </w:tcPr>
          <w:p w14:paraId="7DA9C056" w14:textId="01794A03" w:rsidR="00131068" w:rsidRPr="007D4FDD" w:rsidRDefault="00131068" w:rsidP="007D4FDD">
            <w:pPr>
              <w:spacing w:line="360" w:lineRule="auto"/>
              <w:jc w:val="center"/>
              <w:rPr>
                <w:rFonts w:ascii="Arial" w:hAnsi="Arial" w:cs="Arial"/>
                <w:sz w:val="21"/>
                <w:szCs w:val="21"/>
              </w:rPr>
            </w:pPr>
            <w:r w:rsidRPr="007D4FDD">
              <w:rPr>
                <w:rFonts w:ascii="Arial" w:hAnsi="Arial" w:cs="Arial"/>
                <w:sz w:val="21"/>
                <w:szCs w:val="21"/>
              </w:rPr>
              <w:t>5</w:t>
            </w:r>
            <w:r w:rsidR="006D6D16" w:rsidRPr="007D4FDD">
              <w:rPr>
                <w:rFonts w:ascii="Arial" w:hAnsi="Arial" w:cs="Arial"/>
                <w:sz w:val="21"/>
                <w:szCs w:val="21"/>
              </w:rPr>
              <w:t>.</w:t>
            </w:r>
            <w:r w:rsidRPr="007D4FDD">
              <w:rPr>
                <w:rFonts w:ascii="Arial" w:hAnsi="Arial" w:cs="Arial"/>
                <w:sz w:val="21"/>
                <w:szCs w:val="21"/>
              </w:rPr>
              <w:t>00</w:t>
            </w:r>
            <w:r w:rsidR="007D4FDD">
              <w:rPr>
                <w:rFonts w:ascii="Arial" w:hAnsi="Arial" w:cs="Arial"/>
                <w:sz w:val="21"/>
                <w:szCs w:val="21"/>
              </w:rPr>
              <w:t xml:space="preserve"> </w:t>
            </w:r>
            <w:r w:rsidRPr="007D4FDD">
              <w:rPr>
                <w:rFonts w:ascii="Arial" w:hAnsi="Arial" w:cs="Arial"/>
                <w:sz w:val="21"/>
                <w:szCs w:val="21"/>
              </w:rPr>
              <w:t>± 0</w:t>
            </w:r>
            <w:r w:rsidR="006D6D16" w:rsidRPr="007D4FDD">
              <w:rPr>
                <w:rFonts w:ascii="Arial" w:hAnsi="Arial" w:cs="Arial"/>
                <w:sz w:val="21"/>
                <w:szCs w:val="21"/>
              </w:rPr>
              <w:t>.</w:t>
            </w:r>
            <w:r w:rsidRPr="007D4FDD">
              <w:rPr>
                <w:rFonts w:ascii="Arial" w:hAnsi="Arial" w:cs="Arial"/>
                <w:sz w:val="21"/>
                <w:szCs w:val="21"/>
              </w:rPr>
              <w:t>82</w:t>
            </w:r>
          </w:p>
        </w:tc>
        <w:tc>
          <w:tcPr>
            <w:tcW w:w="1418" w:type="dxa"/>
            <w:tcBorders>
              <w:top w:val="nil"/>
              <w:bottom w:val="nil"/>
            </w:tcBorders>
            <w:vAlign w:val="center"/>
          </w:tcPr>
          <w:p w14:paraId="7444A431" w14:textId="77777777" w:rsidR="00131068" w:rsidRPr="007D4FDD" w:rsidRDefault="00131068" w:rsidP="007D4FDD">
            <w:pPr>
              <w:spacing w:line="360" w:lineRule="auto"/>
              <w:ind w:right="-185" w:firstLine="0"/>
              <w:jc w:val="center"/>
              <w:rPr>
                <w:rFonts w:ascii="Arial" w:hAnsi="Arial" w:cs="Arial"/>
                <w:sz w:val="21"/>
                <w:szCs w:val="21"/>
              </w:rPr>
            </w:pPr>
            <w:r w:rsidRPr="007D4FDD">
              <w:rPr>
                <w:rFonts w:ascii="Arial" w:hAnsi="Arial" w:cs="Arial"/>
                <w:sz w:val="21"/>
                <w:szCs w:val="21"/>
              </w:rPr>
              <w:t>29</w:t>
            </w:r>
          </w:p>
        </w:tc>
        <w:tc>
          <w:tcPr>
            <w:tcW w:w="2325" w:type="dxa"/>
            <w:tcBorders>
              <w:top w:val="nil"/>
              <w:bottom w:val="nil"/>
            </w:tcBorders>
            <w:vAlign w:val="center"/>
          </w:tcPr>
          <w:p w14:paraId="47350E3C" w14:textId="52AB6F21" w:rsidR="00131068" w:rsidRPr="007D4FDD" w:rsidRDefault="00131068" w:rsidP="007D4FDD">
            <w:pPr>
              <w:spacing w:line="360" w:lineRule="auto"/>
              <w:ind w:firstLine="0"/>
              <w:jc w:val="center"/>
              <w:rPr>
                <w:rFonts w:ascii="Arial" w:hAnsi="Arial" w:cs="Arial"/>
                <w:sz w:val="21"/>
                <w:szCs w:val="21"/>
              </w:rPr>
            </w:pPr>
            <w:r w:rsidRPr="007D4FDD">
              <w:rPr>
                <w:rFonts w:ascii="Arial" w:hAnsi="Arial" w:cs="Arial"/>
                <w:sz w:val="21"/>
                <w:szCs w:val="21"/>
              </w:rPr>
              <w:t>7</w:t>
            </w:r>
            <w:r w:rsidR="006D6D16" w:rsidRPr="007D4FDD">
              <w:rPr>
                <w:rFonts w:ascii="Arial" w:hAnsi="Arial" w:cs="Arial"/>
                <w:sz w:val="21"/>
                <w:szCs w:val="21"/>
              </w:rPr>
              <w:t>.</w:t>
            </w:r>
            <w:r w:rsidRPr="007D4FDD">
              <w:rPr>
                <w:rFonts w:ascii="Arial" w:hAnsi="Arial" w:cs="Arial"/>
                <w:sz w:val="21"/>
                <w:szCs w:val="21"/>
              </w:rPr>
              <w:t>25</w:t>
            </w:r>
            <w:r w:rsidR="007D4FDD">
              <w:rPr>
                <w:rFonts w:ascii="Arial" w:hAnsi="Arial" w:cs="Arial"/>
                <w:sz w:val="21"/>
                <w:szCs w:val="21"/>
              </w:rPr>
              <w:t xml:space="preserve"> </w:t>
            </w:r>
            <w:r w:rsidRPr="007D4FDD">
              <w:rPr>
                <w:rFonts w:ascii="Arial" w:hAnsi="Arial" w:cs="Arial"/>
                <w:sz w:val="21"/>
                <w:szCs w:val="21"/>
              </w:rPr>
              <w:t>± 5</w:t>
            </w:r>
            <w:r w:rsidR="006D6D16" w:rsidRPr="007D4FDD">
              <w:rPr>
                <w:rFonts w:ascii="Arial" w:hAnsi="Arial" w:cs="Arial"/>
                <w:sz w:val="21"/>
                <w:szCs w:val="21"/>
              </w:rPr>
              <w:t>.</w:t>
            </w:r>
            <w:r w:rsidRPr="007D4FDD">
              <w:rPr>
                <w:rFonts w:ascii="Arial" w:hAnsi="Arial" w:cs="Arial"/>
                <w:sz w:val="21"/>
                <w:szCs w:val="21"/>
              </w:rPr>
              <w:t>32</w:t>
            </w:r>
          </w:p>
        </w:tc>
        <w:tc>
          <w:tcPr>
            <w:tcW w:w="1134" w:type="dxa"/>
            <w:tcBorders>
              <w:top w:val="nil"/>
              <w:bottom w:val="nil"/>
            </w:tcBorders>
            <w:vAlign w:val="center"/>
          </w:tcPr>
          <w:p w14:paraId="596FE89D" w14:textId="4F2F9FC8" w:rsidR="00131068" w:rsidRPr="007D4FDD" w:rsidRDefault="00131068" w:rsidP="007D4FDD">
            <w:pPr>
              <w:spacing w:line="360" w:lineRule="auto"/>
              <w:ind w:firstLine="0"/>
              <w:jc w:val="center"/>
              <w:rPr>
                <w:rFonts w:ascii="Arial" w:hAnsi="Arial" w:cs="Arial"/>
                <w:sz w:val="21"/>
                <w:szCs w:val="21"/>
              </w:rPr>
            </w:pPr>
            <w:r w:rsidRPr="007D4FDD">
              <w:rPr>
                <w:rFonts w:ascii="Arial" w:hAnsi="Arial" w:cs="Arial"/>
                <w:sz w:val="21"/>
                <w:szCs w:val="21"/>
              </w:rPr>
              <w:t>0</w:t>
            </w:r>
            <w:r w:rsidR="006D6D16" w:rsidRPr="007D4FDD">
              <w:rPr>
                <w:rFonts w:ascii="Arial" w:hAnsi="Arial" w:cs="Arial"/>
                <w:sz w:val="21"/>
                <w:szCs w:val="21"/>
              </w:rPr>
              <w:t>.</w:t>
            </w:r>
            <w:r w:rsidRPr="007D4FDD">
              <w:rPr>
                <w:rFonts w:ascii="Arial" w:hAnsi="Arial" w:cs="Arial"/>
                <w:sz w:val="21"/>
                <w:szCs w:val="21"/>
              </w:rPr>
              <w:t>662</w:t>
            </w:r>
          </w:p>
        </w:tc>
      </w:tr>
      <w:tr w:rsidR="00131068" w:rsidRPr="007D4FDD" w14:paraId="44786AF6" w14:textId="77777777" w:rsidTr="007D4FDD">
        <w:tc>
          <w:tcPr>
            <w:tcW w:w="1418" w:type="dxa"/>
            <w:tcBorders>
              <w:top w:val="nil"/>
              <w:bottom w:val="nil"/>
            </w:tcBorders>
            <w:vAlign w:val="center"/>
          </w:tcPr>
          <w:p w14:paraId="2B643A33" w14:textId="65D0A83C" w:rsidR="00131068" w:rsidRPr="007D4FDD" w:rsidRDefault="00131068" w:rsidP="007D4FDD">
            <w:pPr>
              <w:spacing w:line="360" w:lineRule="auto"/>
              <w:ind w:firstLine="32"/>
              <w:jc w:val="center"/>
              <w:rPr>
                <w:rFonts w:ascii="Arial" w:hAnsi="Arial" w:cs="Arial"/>
                <w:b/>
                <w:bCs/>
                <w:i/>
                <w:iCs/>
                <w:sz w:val="21"/>
                <w:szCs w:val="21"/>
              </w:rPr>
            </w:pPr>
            <w:r w:rsidRPr="007D4FDD">
              <w:rPr>
                <w:rFonts w:ascii="Arial" w:hAnsi="Arial" w:cs="Arial"/>
                <w:b/>
                <w:bCs/>
                <w:sz w:val="21"/>
                <w:szCs w:val="21"/>
              </w:rPr>
              <w:t>MAD</w:t>
            </w:r>
            <w:r w:rsidR="007D4FDD">
              <w:rPr>
                <w:rFonts w:ascii="Arial" w:hAnsi="Arial" w:cs="Arial"/>
                <w:b/>
                <w:bCs/>
                <w:sz w:val="21"/>
                <w:szCs w:val="21"/>
              </w:rPr>
              <w:t xml:space="preserve"> </w:t>
            </w:r>
            <w:r w:rsidRPr="007D4FDD">
              <w:rPr>
                <w:rFonts w:ascii="Arial" w:hAnsi="Arial" w:cs="Arial"/>
                <w:b/>
                <w:bCs/>
                <w:i/>
                <w:iCs/>
                <w:sz w:val="21"/>
                <w:szCs w:val="21"/>
              </w:rPr>
              <w:t>in vivo</w:t>
            </w:r>
          </w:p>
        </w:tc>
        <w:tc>
          <w:tcPr>
            <w:tcW w:w="1418" w:type="dxa"/>
            <w:tcBorders>
              <w:top w:val="nil"/>
              <w:bottom w:val="nil"/>
            </w:tcBorders>
            <w:vAlign w:val="center"/>
          </w:tcPr>
          <w:p w14:paraId="3F19880D" w14:textId="77777777" w:rsidR="00131068" w:rsidRPr="007D4FDD" w:rsidRDefault="00131068" w:rsidP="007D4FDD">
            <w:pPr>
              <w:spacing w:line="360" w:lineRule="auto"/>
              <w:ind w:right="-109" w:firstLine="31"/>
              <w:jc w:val="center"/>
              <w:rPr>
                <w:rFonts w:ascii="Arial" w:hAnsi="Arial" w:cs="Arial"/>
                <w:sz w:val="21"/>
                <w:szCs w:val="21"/>
              </w:rPr>
            </w:pPr>
            <w:r w:rsidRPr="007D4FDD">
              <w:rPr>
                <w:rFonts w:ascii="Arial" w:hAnsi="Arial" w:cs="Arial"/>
                <w:sz w:val="21"/>
                <w:szCs w:val="21"/>
              </w:rPr>
              <w:t>0</w:t>
            </w:r>
          </w:p>
        </w:tc>
        <w:tc>
          <w:tcPr>
            <w:tcW w:w="1588" w:type="dxa"/>
            <w:tcBorders>
              <w:top w:val="nil"/>
              <w:bottom w:val="nil"/>
            </w:tcBorders>
            <w:vAlign w:val="center"/>
          </w:tcPr>
          <w:p w14:paraId="5185262D" w14:textId="66EEA098" w:rsidR="00131068" w:rsidRPr="007D4FDD" w:rsidRDefault="00131068" w:rsidP="007D4FDD">
            <w:pPr>
              <w:spacing w:line="360" w:lineRule="auto"/>
              <w:ind w:right="38" w:firstLine="31"/>
              <w:jc w:val="center"/>
              <w:rPr>
                <w:rFonts w:ascii="Arial" w:hAnsi="Arial" w:cs="Arial"/>
                <w:sz w:val="21"/>
                <w:szCs w:val="21"/>
              </w:rPr>
            </w:pPr>
            <w:r w:rsidRPr="007D4FDD">
              <w:rPr>
                <w:rFonts w:ascii="Arial" w:hAnsi="Arial" w:cs="Arial"/>
                <w:sz w:val="21"/>
                <w:szCs w:val="21"/>
              </w:rPr>
              <w:t>-</w:t>
            </w:r>
          </w:p>
        </w:tc>
        <w:tc>
          <w:tcPr>
            <w:tcW w:w="1418" w:type="dxa"/>
            <w:tcBorders>
              <w:top w:val="nil"/>
              <w:bottom w:val="nil"/>
            </w:tcBorders>
            <w:vAlign w:val="center"/>
          </w:tcPr>
          <w:p w14:paraId="7C1662D0" w14:textId="77777777" w:rsidR="00131068" w:rsidRPr="007D4FDD" w:rsidRDefault="00131068" w:rsidP="007D4FDD">
            <w:pPr>
              <w:spacing w:line="360" w:lineRule="auto"/>
              <w:ind w:right="-106" w:firstLine="0"/>
              <w:jc w:val="center"/>
              <w:rPr>
                <w:rFonts w:ascii="Arial" w:hAnsi="Arial" w:cs="Arial"/>
                <w:sz w:val="21"/>
                <w:szCs w:val="21"/>
              </w:rPr>
            </w:pPr>
            <w:r w:rsidRPr="007D4FDD">
              <w:rPr>
                <w:rFonts w:ascii="Arial" w:hAnsi="Arial" w:cs="Arial"/>
                <w:sz w:val="21"/>
                <w:szCs w:val="21"/>
              </w:rPr>
              <w:t>2</w:t>
            </w:r>
          </w:p>
        </w:tc>
        <w:tc>
          <w:tcPr>
            <w:tcW w:w="1588" w:type="dxa"/>
            <w:tcBorders>
              <w:top w:val="nil"/>
              <w:bottom w:val="nil"/>
            </w:tcBorders>
            <w:vAlign w:val="center"/>
          </w:tcPr>
          <w:p w14:paraId="184B9B8F" w14:textId="5CA8A8FA" w:rsidR="00131068" w:rsidRPr="007D4FDD" w:rsidRDefault="00131068" w:rsidP="007D4FDD">
            <w:pPr>
              <w:spacing w:line="360" w:lineRule="auto"/>
              <w:jc w:val="center"/>
              <w:rPr>
                <w:rFonts w:ascii="Arial" w:hAnsi="Arial" w:cs="Arial"/>
                <w:sz w:val="21"/>
                <w:szCs w:val="21"/>
              </w:rPr>
            </w:pPr>
            <w:r w:rsidRPr="007D4FDD">
              <w:rPr>
                <w:rFonts w:ascii="Arial" w:hAnsi="Arial" w:cs="Arial"/>
                <w:sz w:val="21"/>
                <w:szCs w:val="21"/>
              </w:rPr>
              <w:t>0</w:t>
            </w:r>
            <w:r w:rsidR="006D6D16" w:rsidRPr="007D4FDD">
              <w:rPr>
                <w:rFonts w:ascii="Arial" w:hAnsi="Arial" w:cs="Arial"/>
                <w:sz w:val="21"/>
                <w:szCs w:val="21"/>
              </w:rPr>
              <w:t>.</w:t>
            </w:r>
            <w:r w:rsidRPr="007D4FDD">
              <w:rPr>
                <w:rFonts w:ascii="Arial" w:hAnsi="Arial" w:cs="Arial"/>
                <w:sz w:val="21"/>
                <w:szCs w:val="21"/>
              </w:rPr>
              <w:t>50</w:t>
            </w:r>
            <w:r w:rsidR="007D4FDD">
              <w:rPr>
                <w:rFonts w:ascii="Arial" w:hAnsi="Arial" w:cs="Arial"/>
                <w:sz w:val="21"/>
                <w:szCs w:val="21"/>
              </w:rPr>
              <w:t xml:space="preserve"> </w:t>
            </w:r>
            <w:r w:rsidRPr="007D4FDD">
              <w:rPr>
                <w:rFonts w:ascii="Arial" w:hAnsi="Arial" w:cs="Arial"/>
                <w:sz w:val="21"/>
                <w:szCs w:val="21"/>
              </w:rPr>
              <w:t>± 0</w:t>
            </w:r>
            <w:r w:rsidR="006D6D16" w:rsidRPr="007D4FDD">
              <w:rPr>
                <w:rFonts w:ascii="Arial" w:hAnsi="Arial" w:cs="Arial"/>
                <w:sz w:val="21"/>
                <w:szCs w:val="21"/>
              </w:rPr>
              <w:t>.</w:t>
            </w:r>
            <w:r w:rsidRPr="007D4FDD">
              <w:rPr>
                <w:rFonts w:ascii="Arial" w:hAnsi="Arial" w:cs="Arial"/>
                <w:sz w:val="21"/>
                <w:szCs w:val="21"/>
              </w:rPr>
              <w:t>58</w:t>
            </w:r>
          </w:p>
        </w:tc>
        <w:tc>
          <w:tcPr>
            <w:tcW w:w="1418" w:type="dxa"/>
            <w:tcBorders>
              <w:top w:val="nil"/>
              <w:bottom w:val="nil"/>
            </w:tcBorders>
            <w:vAlign w:val="center"/>
          </w:tcPr>
          <w:p w14:paraId="279B814A" w14:textId="77777777" w:rsidR="00131068" w:rsidRPr="007D4FDD" w:rsidRDefault="00131068" w:rsidP="007D4FDD">
            <w:pPr>
              <w:spacing w:line="360" w:lineRule="auto"/>
              <w:ind w:right="-185" w:firstLine="0"/>
              <w:jc w:val="center"/>
              <w:rPr>
                <w:rFonts w:ascii="Arial" w:hAnsi="Arial" w:cs="Arial"/>
                <w:sz w:val="21"/>
                <w:szCs w:val="21"/>
              </w:rPr>
            </w:pPr>
            <w:r w:rsidRPr="007D4FDD">
              <w:rPr>
                <w:rFonts w:ascii="Arial" w:hAnsi="Arial" w:cs="Arial"/>
                <w:sz w:val="21"/>
                <w:szCs w:val="21"/>
              </w:rPr>
              <w:t>3</w:t>
            </w:r>
          </w:p>
        </w:tc>
        <w:tc>
          <w:tcPr>
            <w:tcW w:w="2325" w:type="dxa"/>
            <w:tcBorders>
              <w:top w:val="nil"/>
              <w:bottom w:val="nil"/>
            </w:tcBorders>
            <w:vAlign w:val="center"/>
          </w:tcPr>
          <w:p w14:paraId="2288D527" w14:textId="6736CB9A" w:rsidR="00131068" w:rsidRPr="007D4FDD" w:rsidRDefault="00131068" w:rsidP="007D4FDD">
            <w:pPr>
              <w:spacing w:line="360" w:lineRule="auto"/>
              <w:ind w:firstLine="0"/>
              <w:jc w:val="center"/>
              <w:rPr>
                <w:rFonts w:ascii="Arial" w:hAnsi="Arial" w:cs="Arial"/>
                <w:sz w:val="21"/>
                <w:szCs w:val="21"/>
              </w:rPr>
            </w:pPr>
            <w:r w:rsidRPr="007D4FDD">
              <w:rPr>
                <w:rFonts w:ascii="Arial" w:hAnsi="Arial" w:cs="Arial"/>
                <w:sz w:val="21"/>
                <w:szCs w:val="21"/>
              </w:rPr>
              <w:t>0</w:t>
            </w:r>
            <w:r w:rsidR="006D6D16" w:rsidRPr="007D4FDD">
              <w:rPr>
                <w:rFonts w:ascii="Arial" w:hAnsi="Arial" w:cs="Arial"/>
                <w:sz w:val="21"/>
                <w:szCs w:val="21"/>
              </w:rPr>
              <w:t>.</w:t>
            </w:r>
            <w:r w:rsidRPr="007D4FDD">
              <w:rPr>
                <w:rFonts w:ascii="Arial" w:hAnsi="Arial" w:cs="Arial"/>
                <w:sz w:val="21"/>
                <w:szCs w:val="21"/>
              </w:rPr>
              <w:t>75</w:t>
            </w:r>
            <w:r w:rsidR="007D4FDD">
              <w:rPr>
                <w:rFonts w:ascii="Arial" w:hAnsi="Arial" w:cs="Arial"/>
                <w:sz w:val="21"/>
                <w:szCs w:val="21"/>
              </w:rPr>
              <w:t xml:space="preserve"> </w:t>
            </w:r>
            <w:r w:rsidRPr="007D4FDD">
              <w:rPr>
                <w:rFonts w:ascii="Arial" w:hAnsi="Arial" w:cs="Arial"/>
                <w:sz w:val="21"/>
                <w:szCs w:val="21"/>
              </w:rPr>
              <w:t>± 0</w:t>
            </w:r>
            <w:r w:rsidR="006D6D16" w:rsidRPr="007D4FDD">
              <w:rPr>
                <w:rFonts w:ascii="Arial" w:hAnsi="Arial" w:cs="Arial"/>
                <w:sz w:val="21"/>
                <w:szCs w:val="21"/>
              </w:rPr>
              <w:t>.</w:t>
            </w:r>
            <w:r w:rsidRPr="007D4FDD">
              <w:rPr>
                <w:rFonts w:ascii="Arial" w:hAnsi="Arial" w:cs="Arial"/>
                <w:sz w:val="21"/>
                <w:szCs w:val="21"/>
              </w:rPr>
              <w:t>50</w:t>
            </w:r>
          </w:p>
        </w:tc>
        <w:tc>
          <w:tcPr>
            <w:tcW w:w="1134" w:type="dxa"/>
            <w:tcBorders>
              <w:top w:val="nil"/>
              <w:bottom w:val="nil"/>
            </w:tcBorders>
            <w:vAlign w:val="center"/>
          </w:tcPr>
          <w:p w14:paraId="76660FC8" w14:textId="4C3C0851" w:rsidR="00131068" w:rsidRPr="007D4FDD" w:rsidRDefault="00131068" w:rsidP="007D4FDD">
            <w:pPr>
              <w:spacing w:line="360" w:lineRule="auto"/>
              <w:ind w:firstLine="0"/>
              <w:jc w:val="center"/>
              <w:rPr>
                <w:rFonts w:ascii="Arial" w:hAnsi="Arial" w:cs="Arial"/>
                <w:sz w:val="21"/>
                <w:szCs w:val="21"/>
              </w:rPr>
            </w:pPr>
            <w:r w:rsidRPr="007D4FDD">
              <w:rPr>
                <w:rFonts w:ascii="Arial" w:hAnsi="Arial" w:cs="Arial"/>
                <w:sz w:val="21"/>
                <w:szCs w:val="21"/>
              </w:rPr>
              <w:t>0</w:t>
            </w:r>
            <w:r w:rsidR="006D6D16" w:rsidRPr="007D4FDD">
              <w:rPr>
                <w:rFonts w:ascii="Arial" w:hAnsi="Arial" w:cs="Arial"/>
                <w:sz w:val="21"/>
                <w:szCs w:val="21"/>
              </w:rPr>
              <w:t>.</w:t>
            </w:r>
            <w:r w:rsidRPr="007D4FDD">
              <w:rPr>
                <w:rFonts w:ascii="Arial" w:hAnsi="Arial" w:cs="Arial"/>
                <w:sz w:val="21"/>
                <w:szCs w:val="21"/>
              </w:rPr>
              <w:t>111</w:t>
            </w:r>
          </w:p>
        </w:tc>
      </w:tr>
      <w:tr w:rsidR="00131068" w:rsidRPr="007D4FDD" w14:paraId="0797B560" w14:textId="77777777" w:rsidTr="007D4FDD">
        <w:tc>
          <w:tcPr>
            <w:tcW w:w="1418" w:type="dxa"/>
            <w:tcBorders>
              <w:top w:val="nil"/>
              <w:bottom w:val="nil"/>
            </w:tcBorders>
            <w:vAlign w:val="center"/>
          </w:tcPr>
          <w:p w14:paraId="5AAC2A38" w14:textId="6A3E2D50" w:rsidR="00131068" w:rsidRPr="007D4FDD" w:rsidRDefault="00131068" w:rsidP="007D4FDD">
            <w:pPr>
              <w:spacing w:line="360" w:lineRule="auto"/>
              <w:ind w:firstLine="32"/>
              <w:jc w:val="center"/>
              <w:rPr>
                <w:rFonts w:ascii="Arial" w:hAnsi="Arial" w:cs="Arial"/>
                <w:b/>
                <w:bCs/>
                <w:sz w:val="21"/>
                <w:szCs w:val="21"/>
              </w:rPr>
            </w:pPr>
            <w:r w:rsidRPr="007D4FDD">
              <w:rPr>
                <w:rFonts w:ascii="Arial" w:hAnsi="Arial" w:cs="Arial"/>
                <w:b/>
                <w:bCs/>
                <w:sz w:val="21"/>
                <w:szCs w:val="21"/>
              </w:rPr>
              <w:t>DEG</w:t>
            </w:r>
          </w:p>
        </w:tc>
        <w:tc>
          <w:tcPr>
            <w:tcW w:w="1418" w:type="dxa"/>
            <w:tcBorders>
              <w:top w:val="nil"/>
              <w:bottom w:val="nil"/>
            </w:tcBorders>
            <w:vAlign w:val="center"/>
          </w:tcPr>
          <w:p w14:paraId="19DC91CB" w14:textId="77777777" w:rsidR="00131068" w:rsidRPr="007D4FDD" w:rsidRDefault="00131068" w:rsidP="007D4FDD">
            <w:pPr>
              <w:spacing w:line="360" w:lineRule="auto"/>
              <w:ind w:right="-109" w:firstLine="31"/>
              <w:jc w:val="center"/>
              <w:rPr>
                <w:rFonts w:ascii="Arial" w:hAnsi="Arial" w:cs="Arial"/>
                <w:sz w:val="21"/>
                <w:szCs w:val="21"/>
              </w:rPr>
            </w:pPr>
            <w:r w:rsidRPr="007D4FDD">
              <w:rPr>
                <w:rFonts w:ascii="Arial" w:hAnsi="Arial" w:cs="Arial"/>
                <w:sz w:val="21"/>
                <w:szCs w:val="21"/>
              </w:rPr>
              <w:t>4</w:t>
            </w:r>
          </w:p>
        </w:tc>
        <w:tc>
          <w:tcPr>
            <w:tcW w:w="1588" w:type="dxa"/>
            <w:tcBorders>
              <w:top w:val="nil"/>
              <w:bottom w:val="nil"/>
            </w:tcBorders>
            <w:vAlign w:val="center"/>
          </w:tcPr>
          <w:p w14:paraId="374C1915" w14:textId="65C8B8A5" w:rsidR="00131068" w:rsidRPr="007D4FDD" w:rsidRDefault="00131068" w:rsidP="007D4FDD">
            <w:pPr>
              <w:spacing w:line="360" w:lineRule="auto"/>
              <w:ind w:right="38" w:firstLine="31"/>
              <w:jc w:val="center"/>
              <w:rPr>
                <w:rFonts w:ascii="Arial" w:hAnsi="Arial" w:cs="Arial"/>
                <w:sz w:val="21"/>
                <w:szCs w:val="21"/>
              </w:rPr>
            </w:pPr>
            <w:r w:rsidRPr="007D4FDD">
              <w:rPr>
                <w:rFonts w:ascii="Arial" w:hAnsi="Arial" w:cs="Arial"/>
                <w:sz w:val="21"/>
                <w:szCs w:val="21"/>
              </w:rPr>
              <w:t>1</w:t>
            </w:r>
            <w:r w:rsidR="006D6D16" w:rsidRPr="007D4FDD">
              <w:rPr>
                <w:rFonts w:ascii="Arial" w:hAnsi="Arial" w:cs="Arial"/>
                <w:sz w:val="21"/>
                <w:szCs w:val="21"/>
              </w:rPr>
              <w:t>.</w:t>
            </w:r>
            <w:r w:rsidRPr="007D4FDD">
              <w:rPr>
                <w:rFonts w:ascii="Arial" w:hAnsi="Arial" w:cs="Arial"/>
                <w:sz w:val="21"/>
                <w:szCs w:val="21"/>
              </w:rPr>
              <w:t>00</w:t>
            </w:r>
            <w:r w:rsidR="007D4FDD">
              <w:rPr>
                <w:rFonts w:ascii="Arial" w:hAnsi="Arial" w:cs="Arial"/>
                <w:sz w:val="21"/>
                <w:szCs w:val="21"/>
              </w:rPr>
              <w:t xml:space="preserve"> </w:t>
            </w:r>
            <w:r w:rsidRPr="007D4FDD">
              <w:rPr>
                <w:rFonts w:ascii="Arial" w:hAnsi="Arial" w:cs="Arial"/>
                <w:sz w:val="21"/>
                <w:szCs w:val="21"/>
              </w:rPr>
              <w:t>± 1</w:t>
            </w:r>
            <w:r w:rsidR="006D6D16" w:rsidRPr="007D4FDD">
              <w:rPr>
                <w:rFonts w:ascii="Arial" w:hAnsi="Arial" w:cs="Arial"/>
                <w:sz w:val="21"/>
                <w:szCs w:val="21"/>
              </w:rPr>
              <w:t>.</w:t>
            </w:r>
            <w:r w:rsidRPr="007D4FDD">
              <w:rPr>
                <w:rFonts w:ascii="Arial" w:hAnsi="Arial" w:cs="Arial"/>
                <w:sz w:val="21"/>
                <w:szCs w:val="21"/>
              </w:rPr>
              <w:t>41</w:t>
            </w:r>
          </w:p>
        </w:tc>
        <w:tc>
          <w:tcPr>
            <w:tcW w:w="1418" w:type="dxa"/>
            <w:tcBorders>
              <w:top w:val="nil"/>
              <w:bottom w:val="nil"/>
            </w:tcBorders>
            <w:vAlign w:val="center"/>
          </w:tcPr>
          <w:p w14:paraId="7D6B142A" w14:textId="77777777" w:rsidR="00131068" w:rsidRPr="007D4FDD" w:rsidRDefault="00131068" w:rsidP="007D4FDD">
            <w:pPr>
              <w:spacing w:line="360" w:lineRule="auto"/>
              <w:ind w:right="-106" w:firstLine="0"/>
              <w:jc w:val="center"/>
              <w:rPr>
                <w:rFonts w:ascii="Arial" w:hAnsi="Arial" w:cs="Arial"/>
                <w:sz w:val="21"/>
                <w:szCs w:val="21"/>
              </w:rPr>
            </w:pPr>
            <w:r w:rsidRPr="007D4FDD">
              <w:rPr>
                <w:rFonts w:ascii="Arial" w:hAnsi="Arial" w:cs="Arial"/>
                <w:sz w:val="21"/>
                <w:szCs w:val="21"/>
              </w:rPr>
              <w:t>1</w:t>
            </w:r>
          </w:p>
        </w:tc>
        <w:tc>
          <w:tcPr>
            <w:tcW w:w="1588" w:type="dxa"/>
            <w:tcBorders>
              <w:top w:val="nil"/>
              <w:bottom w:val="nil"/>
            </w:tcBorders>
            <w:vAlign w:val="center"/>
          </w:tcPr>
          <w:p w14:paraId="41728FAE" w14:textId="0A7065D1" w:rsidR="00131068" w:rsidRPr="007D4FDD" w:rsidRDefault="00131068" w:rsidP="007D4FDD">
            <w:pPr>
              <w:spacing w:line="360" w:lineRule="auto"/>
              <w:jc w:val="center"/>
              <w:rPr>
                <w:rFonts w:ascii="Arial" w:hAnsi="Arial" w:cs="Arial"/>
                <w:sz w:val="21"/>
                <w:szCs w:val="21"/>
              </w:rPr>
            </w:pPr>
            <w:r w:rsidRPr="007D4FDD">
              <w:rPr>
                <w:rFonts w:ascii="Arial" w:hAnsi="Arial" w:cs="Arial"/>
                <w:sz w:val="21"/>
                <w:szCs w:val="21"/>
              </w:rPr>
              <w:t>0</w:t>
            </w:r>
            <w:r w:rsidR="006D6D16" w:rsidRPr="007D4FDD">
              <w:rPr>
                <w:rFonts w:ascii="Arial" w:hAnsi="Arial" w:cs="Arial"/>
                <w:sz w:val="21"/>
                <w:szCs w:val="21"/>
              </w:rPr>
              <w:t>.</w:t>
            </w:r>
            <w:r w:rsidRPr="007D4FDD">
              <w:rPr>
                <w:rFonts w:ascii="Arial" w:hAnsi="Arial" w:cs="Arial"/>
                <w:sz w:val="21"/>
                <w:szCs w:val="21"/>
              </w:rPr>
              <w:t>25</w:t>
            </w:r>
            <w:r w:rsidR="007D4FDD">
              <w:rPr>
                <w:rFonts w:ascii="Arial" w:hAnsi="Arial" w:cs="Arial"/>
                <w:sz w:val="21"/>
                <w:szCs w:val="21"/>
              </w:rPr>
              <w:t xml:space="preserve"> </w:t>
            </w:r>
            <w:r w:rsidRPr="007D4FDD">
              <w:rPr>
                <w:rFonts w:ascii="Arial" w:hAnsi="Arial" w:cs="Arial"/>
                <w:sz w:val="21"/>
                <w:szCs w:val="21"/>
              </w:rPr>
              <w:t>± 0</w:t>
            </w:r>
            <w:r w:rsidR="006D6D16" w:rsidRPr="007D4FDD">
              <w:rPr>
                <w:rFonts w:ascii="Arial" w:hAnsi="Arial" w:cs="Arial"/>
                <w:sz w:val="21"/>
                <w:szCs w:val="21"/>
              </w:rPr>
              <w:t>.</w:t>
            </w:r>
            <w:r w:rsidRPr="007D4FDD">
              <w:rPr>
                <w:rFonts w:ascii="Arial" w:hAnsi="Arial" w:cs="Arial"/>
                <w:sz w:val="21"/>
                <w:szCs w:val="21"/>
              </w:rPr>
              <w:t>50</w:t>
            </w:r>
          </w:p>
        </w:tc>
        <w:tc>
          <w:tcPr>
            <w:tcW w:w="1418" w:type="dxa"/>
            <w:tcBorders>
              <w:top w:val="nil"/>
              <w:bottom w:val="nil"/>
            </w:tcBorders>
            <w:vAlign w:val="center"/>
          </w:tcPr>
          <w:p w14:paraId="62FEE0DF" w14:textId="77777777" w:rsidR="00131068" w:rsidRPr="007D4FDD" w:rsidRDefault="00131068" w:rsidP="007D4FDD">
            <w:pPr>
              <w:spacing w:line="360" w:lineRule="auto"/>
              <w:ind w:right="-185" w:firstLine="0"/>
              <w:jc w:val="center"/>
              <w:rPr>
                <w:rFonts w:ascii="Arial" w:hAnsi="Arial" w:cs="Arial"/>
                <w:sz w:val="21"/>
                <w:szCs w:val="21"/>
              </w:rPr>
            </w:pPr>
            <w:r w:rsidRPr="007D4FDD">
              <w:rPr>
                <w:rFonts w:ascii="Arial" w:hAnsi="Arial" w:cs="Arial"/>
                <w:sz w:val="21"/>
                <w:szCs w:val="21"/>
              </w:rPr>
              <w:t>4</w:t>
            </w:r>
          </w:p>
        </w:tc>
        <w:tc>
          <w:tcPr>
            <w:tcW w:w="2325" w:type="dxa"/>
            <w:tcBorders>
              <w:top w:val="nil"/>
              <w:bottom w:val="nil"/>
            </w:tcBorders>
            <w:vAlign w:val="center"/>
          </w:tcPr>
          <w:p w14:paraId="63159CE0" w14:textId="7FB55AA3" w:rsidR="00131068" w:rsidRPr="007D4FDD" w:rsidRDefault="00131068" w:rsidP="007D4FDD">
            <w:pPr>
              <w:spacing w:line="360" w:lineRule="auto"/>
              <w:ind w:firstLine="0"/>
              <w:jc w:val="center"/>
              <w:rPr>
                <w:rFonts w:ascii="Arial" w:hAnsi="Arial" w:cs="Arial"/>
                <w:sz w:val="21"/>
                <w:szCs w:val="21"/>
              </w:rPr>
            </w:pPr>
            <w:r w:rsidRPr="007D4FDD">
              <w:rPr>
                <w:rFonts w:ascii="Arial" w:hAnsi="Arial" w:cs="Arial"/>
                <w:sz w:val="21"/>
                <w:szCs w:val="21"/>
              </w:rPr>
              <w:t>1</w:t>
            </w:r>
            <w:r w:rsidR="006D6D16" w:rsidRPr="007D4FDD">
              <w:rPr>
                <w:rFonts w:ascii="Arial" w:hAnsi="Arial" w:cs="Arial"/>
                <w:sz w:val="21"/>
                <w:szCs w:val="21"/>
              </w:rPr>
              <w:t>.</w:t>
            </w:r>
            <w:r w:rsidRPr="007D4FDD">
              <w:rPr>
                <w:rFonts w:ascii="Arial" w:hAnsi="Arial" w:cs="Arial"/>
                <w:sz w:val="21"/>
                <w:szCs w:val="21"/>
              </w:rPr>
              <w:t>00</w:t>
            </w:r>
            <w:r w:rsidR="007D4FDD">
              <w:rPr>
                <w:rFonts w:ascii="Arial" w:hAnsi="Arial" w:cs="Arial"/>
                <w:sz w:val="21"/>
                <w:szCs w:val="21"/>
              </w:rPr>
              <w:t xml:space="preserve"> </w:t>
            </w:r>
            <w:r w:rsidRPr="007D4FDD">
              <w:rPr>
                <w:rFonts w:ascii="Arial" w:hAnsi="Arial" w:cs="Arial"/>
                <w:sz w:val="21"/>
                <w:szCs w:val="21"/>
              </w:rPr>
              <w:t>± 2</w:t>
            </w:r>
            <w:r w:rsidR="006D6D16" w:rsidRPr="007D4FDD">
              <w:rPr>
                <w:rFonts w:ascii="Arial" w:hAnsi="Arial" w:cs="Arial"/>
                <w:sz w:val="21"/>
                <w:szCs w:val="21"/>
              </w:rPr>
              <w:t>.</w:t>
            </w:r>
            <w:r w:rsidRPr="007D4FDD">
              <w:rPr>
                <w:rFonts w:ascii="Arial" w:hAnsi="Arial" w:cs="Arial"/>
                <w:sz w:val="21"/>
                <w:szCs w:val="21"/>
              </w:rPr>
              <w:t>00</w:t>
            </w:r>
          </w:p>
        </w:tc>
        <w:tc>
          <w:tcPr>
            <w:tcW w:w="1134" w:type="dxa"/>
            <w:tcBorders>
              <w:top w:val="nil"/>
              <w:bottom w:val="nil"/>
            </w:tcBorders>
            <w:vAlign w:val="center"/>
          </w:tcPr>
          <w:p w14:paraId="4F303615" w14:textId="4BA10BF2" w:rsidR="00131068" w:rsidRPr="007D4FDD" w:rsidRDefault="00131068" w:rsidP="007D4FDD">
            <w:pPr>
              <w:spacing w:line="360" w:lineRule="auto"/>
              <w:ind w:firstLine="0"/>
              <w:jc w:val="center"/>
              <w:rPr>
                <w:rFonts w:ascii="Arial" w:hAnsi="Arial" w:cs="Arial"/>
                <w:sz w:val="21"/>
                <w:szCs w:val="21"/>
              </w:rPr>
            </w:pPr>
            <w:r w:rsidRPr="007D4FDD">
              <w:rPr>
                <w:rFonts w:ascii="Arial" w:hAnsi="Arial" w:cs="Arial"/>
                <w:sz w:val="21"/>
                <w:szCs w:val="21"/>
              </w:rPr>
              <w:t>0</w:t>
            </w:r>
            <w:r w:rsidR="006D6D16" w:rsidRPr="007D4FDD">
              <w:rPr>
                <w:rFonts w:ascii="Arial" w:hAnsi="Arial" w:cs="Arial"/>
                <w:sz w:val="21"/>
                <w:szCs w:val="21"/>
              </w:rPr>
              <w:t>.</w:t>
            </w:r>
            <w:r w:rsidRPr="007D4FDD">
              <w:rPr>
                <w:rFonts w:ascii="Arial" w:hAnsi="Arial" w:cs="Arial"/>
                <w:sz w:val="21"/>
                <w:szCs w:val="21"/>
              </w:rPr>
              <w:t>745</w:t>
            </w:r>
          </w:p>
        </w:tc>
      </w:tr>
      <w:tr w:rsidR="00131068" w:rsidRPr="007D4FDD" w14:paraId="6B85C41B" w14:textId="77777777" w:rsidTr="007D4FDD">
        <w:tc>
          <w:tcPr>
            <w:tcW w:w="1418" w:type="dxa"/>
            <w:tcBorders>
              <w:top w:val="nil"/>
              <w:bottom w:val="nil"/>
            </w:tcBorders>
            <w:vAlign w:val="center"/>
          </w:tcPr>
          <w:p w14:paraId="6215CD02" w14:textId="77777777" w:rsidR="00131068" w:rsidRPr="007D4FDD" w:rsidRDefault="00131068" w:rsidP="007D4FDD">
            <w:pPr>
              <w:spacing w:line="360" w:lineRule="auto"/>
              <w:ind w:firstLine="32"/>
              <w:jc w:val="center"/>
              <w:rPr>
                <w:rFonts w:ascii="Arial" w:hAnsi="Arial" w:cs="Arial"/>
                <w:b/>
                <w:bCs/>
                <w:sz w:val="21"/>
                <w:szCs w:val="21"/>
              </w:rPr>
            </w:pPr>
            <w:r w:rsidRPr="007D4FDD">
              <w:rPr>
                <w:rFonts w:ascii="Arial" w:hAnsi="Arial" w:cs="Arial"/>
                <w:b/>
                <w:bCs/>
                <w:sz w:val="21"/>
                <w:szCs w:val="21"/>
              </w:rPr>
              <w:t>Viables</w:t>
            </w:r>
          </w:p>
        </w:tc>
        <w:tc>
          <w:tcPr>
            <w:tcW w:w="1418" w:type="dxa"/>
            <w:tcBorders>
              <w:top w:val="nil"/>
              <w:bottom w:val="nil"/>
            </w:tcBorders>
            <w:vAlign w:val="center"/>
          </w:tcPr>
          <w:p w14:paraId="7966BB36" w14:textId="77777777" w:rsidR="00131068" w:rsidRPr="007D4FDD" w:rsidRDefault="00131068" w:rsidP="007D4FDD">
            <w:pPr>
              <w:spacing w:line="360" w:lineRule="auto"/>
              <w:ind w:right="-109" w:firstLine="31"/>
              <w:jc w:val="center"/>
              <w:rPr>
                <w:rFonts w:ascii="Arial" w:hAnsi="Arial" w:cs="Arial"/>
                <w:sz w:val="21"/>
                <w:szCs w:val="21"/>
              </w:rPr>
            </w:pPr>
            <w:r w:rsidRPr="007D4FDD">
              <w:rPr>
                <w:rFonts w:ascii="Arial" w:hAnsi="Arial" w:cs="Arial"/>
                <w:sz w:val="21"/>
                <w:szCs w:val="21"/>
              </w:rPr>
              <w:t>29</w:t>
            </w:r>
          </w:p>
        </w:tc>
        <w:tc>
          <w:tcPr>
            <w:tcW w:w="1588" w:type="dxa"/>
            <w:tcBorders>
              <w:top w:val="nil"/>
              <w:bottom w:val="nil"/>
            </w:tcBorders>
            <w:vAlign w:val="center"/>
          </w:tcPr>
          <w:p w14:paraId="40E38474" w14:textId="3172CCD5" w:rsidR="00131068" w:rsidRPr="007D4FDD" w:rsidRDefault="00131068" w:rsidP="007D4FDD">
            <w:pPr>
              <w:spacing w:line="360" w:lineRule="auto"/>
              <w:ind w:right="38" w:firstLine="31"/>
              <w:jc w:val="center"/>
              <w:rPr>
                <w:rFonts w:ascii="Arial" w:hAnsi="Arial" w:cs="Arial"/>
                <w:sz w:val="21"/>
                <w:szCs w:val="21"/>
              </w:rPr>
            </w:pPr>
            <w:r w:rsidRPr="007D4FDD">
              <w:rPr>
                <w:rFonts w:ascii="Arial" w:hAnsi="Arial" w:cs="Arial"/>
                <w:sz w:val="21"/>
                <w:szCs w:val="21"/>
              </w:rPr>
              <w:t>7</w:t>
            </w:r>
            <w:r w:rsidR="006D6D16" w:rsidRPr="007D4FDD">
              <w:rPr>
                <w:rFonts w:ascii="Arial" w:hAnsi="Arial" w:cs="Arial"/>
                <w:sz w:val="21"/>
                <w:szCs w:val="21"/>
              </w:rPr>
              <w:t>.</w:t>
            </w:r>
            <w:r w:rsidRPr="007D4FDD">
              <w:rPr>
                <w:rFonts w:ascii="Arial" w:hAnsi="Arial" w:cs="Arial"/>
                <w:sz w:val="21"/>
                <w:szCs w:val="21"/>
              </w:rPr>
              <w:t>25</w:t>
            </w:r>
            <w:r w:rsidR="007D4FDD">
              <w:rPr>
                <w:rFonts w:ascii="Arial" w:hAnsi="Arial" w:cs="Arial"/>
                <w:sz w:val="21"/>
                <w:szCs w:val="21"/>
              </w:rPr>
              <w:t xml:space="preserve"> </w:t>
            </w:r>
            <w:r w:rsidRPr="007D4FDD">
              <w:rPr>
                <w:rFonts w:ascii="Arial" w:hAnsi="Arial" w:cs="Arial"/>
                <w:sz w:val="21"/>
                <w:szCs w:val="21"/>
              </w:rPr>
              <w:t>± 2</w:t>
            </w:r>
            <w:r w:rsidR="006D6D16" w:rsidRPr="007D4FDD">
              <w:rPr>
                <w:rFonts w:ascii="Arial" w:hAnsi="Arial" w:cs="Arial"/>
                <w:sz w:val="21"/>
                <w:szCs w:val="21"/>
              </w:rPr>
              <w:t>.</w:t>
            </w:r>
            <w:r w:rsidRPr="007D4FDD">
              <w:rPr>
                <w:rFonts w:ascii="Arial" w:hAnsi="Arial" w:cs="Arial"/>
                <w:sz w:val="21"/>
                <w:szCs w:val="21"/>
              </w:rPr>
              <w:t>06</w:t>
            </w:r>
          </w:p>
        </w:tc>
        <w:tc>
          <w:tcPr>
            <w:tcW w:w="1418" w:type="dxa"/>
            <w:tcBorders>
              <w:top w:val="nil"/>
              <w:bottom w:val="nil"/>
            </w:tcBorders>
            <w:vAlign w:val="center"/>
          </w:tcPr>
          <w:p w14:paraId="735D1C32" w14:textId="77777777" w:rsidR="00131068" w:rsidRPr="007D4FDD" w:rsidRDefault="00131068" w:rsidP="007D4FDD">
            <w:pPr>
              <w:spacing w:line="360" w:lineRule="auto"/>
              <w:ind w:right="-106" w:firstLine="0"/>
              <w:jc w:val="center"/>
              <w:rPr>
                <w:rFonts w:ascii="Arial" w:hAnsi="Arial" w:cs="Arial"/>
                <w:sz w:val="21"/>
                <w:szCs w:val="21"/>
              </w:rPr>
            </w:pPr>
            <w:r w:rsidRPr="007D4FDD">
              <w:rPr>
                <w:rFonts w:ascii="Arial" w:hAnsi="Arial" w:cs="Arial"/>
                <w:sz w:val="21"/>
                <w:szCs w:val="21"/>
              </w:rPr>
              <w:t>24</w:t>
            </w:r>
          </w:p>
        </w:tc>
        <w:tc>
          <w:tcPr>
            <w:tcW w:w="1588" w:type="dxa"/>
            <w:tcBorders>
              <w:top w:val="nil"/>
              <w:bottom w:val="nil"/>
            </w:tcBorders>
            <w:vAlign w:val="center"/>
          </w:tcPr>
          <w:p w14:paraId="311354F7" w14:textId="1F31EE95" w:rsidR="00131068" w:rsidRPr="007D4FDD" w:rsidRDefault="00131068" w:rsidP="007D4FDD">
            <w:pPr>
              <w:spacing w:line="360" w:lineRule="auto"/>
              <w:jc w:val="center"/>
              <w:rPr>
                <w:rFonts w:ascii="Arial" w:hAnsi="Arial" w:cs="Arial"/>
                <w:sz w:val="21"/>
                <w:szCs w:val="21"/>
              </w:rPr>
            </w:pPr>
            <w:r w:rsidRPr="007D4FDD">
              <w:rPr>
                <w:rFonts w:ascii="Arial" w:hAnsi="Arial" w:cs="Arial"/>
                <w:sz w:val="21"/>
                <w:szCs w:val="21"/>
              </w:rPr>
              <w:t>6</w:t>
            </w:r>
            <w:r w:rsidR="006D6D16" w:rsidRPr="007D4FDD">
              <w:rPr>
                <w:rFonts w:ascii="Arial" w:hAnsi="Arial" w:cs="Arial"/>
                <w:sz w:val="21"/>
                <w:szCs w:val="21"/>
              </w:rPr>
              <w:t>.</w:t>
            </w:r>
            <w:r w:rsidRPr="007D4FDD">
              <w:rPr>
                <w:rFonts w:ascii="Arial" w:hAnsi="Arial" w:cs="Arial"/>
                <w:sz w:val="21"/>
                <w:szCs w:val="21"/>
              </w:rPr>
              <w:t>00</w:t>
            </w:r>
            <w:r w:rsidR="007D4FDD">
              <w:rPr>
                <w:rFonts w:ascii="Arial" w:hAnsi="Arial" w:cs="Arial"/>
                <w:sz w:val="21"/>
                <w:szCs w:val="21"/>
              </w:rPr>
              <w:t xml:space="preserve"> </w:t>
            </w:r>
            <w:r w:rsidRPr="007D4FDD">
              <w:rPr>
                <w:rFonts w:ascii="Arial" w:hAnsi="Arial" w:cs="Arial"/>
                <w:sz w:val="21"/>
                <w:szCs w:val="21"/>
              </w:rPr>
              <w:t>± 2</w:t>
            </w:r>
            <w:r w:rsidR="006D6D16" w:rsidRPr="007D4FDD">
              <w:rPr>
                <w:rFonts w:ascii="Arial" w:hAnsi="Arial" w:cs="Arial"/>
                <w:sz w:val="21"/>
                <w:szCs w:val="21"/>
              </w:rPr>
              <w:t>.</w:t>
            </w:r>
            <w:r w:rsidRPr="007D4FDD">
              <w:rPr>
                <w:rFonts w:ascii="Arial" w:hAnsi="Arial" w:cs="Arial"/>
                <w:sz w:val="21"/>
                <w:szCs w:val="21"/>
              </w:rPr>
              <w:t>00</w:t>
            </w:r>
          </w:p>
        </w:tc>
        <w:tc>
          <w:tcPr>
            <w:tcW w:w="1418" w:type="dxa"/>
            <w:tcBorders>
              <w:top w:val="nil"/>
              <w:bottom w:val="nil"/>
            </w:tcBorders>
            <w:vAlign w:val="center"/>
          </w:tcPr>
          <w:p w14:paraId="4DAF4DB7" w14:textId="77777777" w:rsidR="00131068" w:rsidRPr="007D4FDD" w:rsidRDefault="00131068" w:rsidP="007D4FDD">
            <w:pPr>
              <w:spacing w:line="360" w:lineRule="auto"/>
              <w:ind w:right="-185" w:firstLine="0"/>
              <w:jc w:val="center"/>
              <w:rPr>
                <w:rFonts w:ascii="Arial" w:hAnsi="Arial" w:cs="Arial"/>
                <w:sz w:val="21"/>
                <w:szCs w:val="21"/>
              </w:rPr>
            </w:pPr>
            <w:r w:rsidRPr="007D4FDD">
              <w:rPr>
                <w:rFonts w:ascii="Arial" w:hAnsi="Arial" w:cs="Arial"/>
                <w:sz w:val="21"/>
                <w:szCs w:val="21"/>
              </w:rPr>
              <w:t>45</w:t>
            </w:r>
          </w:p>
        </w:tc>
        <w:tc>
          <w:tcPr>
            <w:tcW w:w="2325" w:type="dxa"/>
            <w:tcBorders>
              <w:top w:val="nil"/>
              <w:bottom w:val="nil"/>
            </w:tcBorders>
            <w:vAlign w:val="center"/>
          </w:tcPr>
          <w:p w14:paraId="4E9B557B" w14:textId="52C5ABE3" w:rsidR="00131068" w:rsidRPr="007D4FDD" w:rsidRDefault="00131068" w:rsidP="007D4FDD">
            <w:pPr>
              <w:spacing w:line="360" w:lineRule="auto"/>
              <w:ind w:firstLine="0"/>
              <w:jc w:val="center"/>
              <w:rPr>
                <w:rFonts w:ascii="Arial" w:hAnsi="Arial" w:cs="Arial"/>
                <w:sz w:val="21"/>
                <w:szCs w:val="21"/>
              </w:rPr>
            </w:pPr>
            <w:r w:rsidRPr="007D4FDD">
              <w:rPr>
                <w:rFonts w:ascii="Arial" w:hAnsi="Arial" w:cs="Arial"/>
                <w:sz w:val="21"/>
                <w:szCs w:val="21"/>
              </w:rPr>
              <w:t>11</w:t>
            </w:r>
            <w:r w:rsidR="006D6D16" w:rsidRPr="007D4FDD">
              <w:rPr>
                <w:rFonts w:ascii="Arial" w:hAnsi="Arial" w:cs="Arial"/>
                <w:sz w:val="21"/>
                <w:szCs w:val="21"/>
              </w:rPr>
              <w:t>.</w:t>
            </w:r>
            <w:r w:rsidRPr="007D4FDD">
              <w:rPr>
                <w:rFonts w:ascii="Arial" w:hAnsi="Arial" w:cs="Arial"/>
                <w:sz w:val="21"/>
                <w:szCs w:val="21"/>
              </w:rPr>
              <w:t>25</w:t>
            </w:r>
            <w:r w:rsidR="007D4FDD">
              <w:rPr>
                <w:rFonts w:ascii="Arial" w:hAnsi="Arial" w:cs="Arial"/>
                <w:sz w:val="21"/>
                <w:szCs w:val="21"/>
              </w:rPr>
              <w:t xml:space="preserve"> </w:t>
            </w:r>
            <w:r w:rsidRPr="007D4FDD">
              <w:rPr>
                <w:rFonts w:ascii="Arial" w:hAnsi="Arial" w:cs="Arial"/>
                <w:sz w:val="21"/>
                <w:szCs w:val="21"/>
              </w:rPr>
              <w:t>± 12</w:t>
            </w:r>
            <w:r w:rsidR="006D6D16" w:rsidRPr="007D4FDD">
              <w:rPr>
                <w:rFonts w:ascii="Arial" w:hAnsi="Arial" w:cs="Arial"/>
                <w:sz w:val="21"/>
                <w:szCs w:val="21"/>
              </w:rPr>
              <w:t>.</w:t>
            </w:r>
            <w:r w:rsidRPr="007D4FDD">
              <w:rPr>
                <w:rFonts w:ascii="Arial" w:hAnsi="Arial" w:cs="Arial"/>
                <w:sz w:val="21"/>
                <w:szCs w:val="21"/>
              </w:rPr>
              <w:t>69</w:t>
            </w:r>
          </w:p>
        </w:tc>
        <w:tc>
          <w:tcPr>
            <w:tcW w:w="1134" w:type="dxa"/>
            <w:tcBorders>
              <w:top w:val="nil"/>
              <w:bottom w:val="nil"/>
            </w:tcBorders>
            <w:vAlign w:val="center"/>
          </w:tcPr>
          <w:p w14:paraId="382B2DB8" w14:textId="442A4F67" w:rsidR="00131068" w:rsidRPr="007D4FDD" w:rsidRDefault="00131068" w:rsidP="007D4FDD">
            <w:pPr>
              <w:spacing w:line="360" w:lineRule="auto"/>
              <w:ind w:firstLine="0"/>
              <w:jc w:val="center"/>
              <w:rPr>
                <w:rFonts w:ascii="Arial" w:hAnsi="Arial" w:cs="Arial"/>
                <w:sz w:val="21"/>
                <w:szCs w:val="21"/>
              </w:rPr>
            </w:pPr>
            <w:r w:rsidRPr="007D4FDD">
              <w:rPr>
                <w:rFonts w:ascii="Arial" w:hAnsi="Arial" w:cs="Arial"/>
                <w:sz w:val="21"/>
                <w:szCs w:val="21"/>
              </w:rPr>
              <w:t>0</w:t>
            </w:r>
            <w:r w:rsidR="006D6D16" w:rsidRPr="007D4FDD">
              <w:rPr>
                <w:rFonts w:ascii="Arial" w:hAnsi="Arial" w:cs="Arial"/>
                <w:sz w:val="21"/>
                <w:szCs w:val="21"/>
              </w:rPr>
              <w:t>.</w:t>
            </w:r>
            <w:r w:rsidRPr="007D4FDD">
              <w:rPr>
                <w:rFonts w:ascii="Arial" w:hAnsi="Arial" w:cs="Arial"/>
                <w:sz w:val="21"/>
                <w:szCs w:val="21"/>
              </w:rPr>
              <w:t>783</w:t>
            </w:r>
          </w:p>
        </w:tc>
      </w:tr>
      <w:tr w:rsidR="00131068" w:rsidRPr="007D4FDD" w14:paraId="62A0D38D" w14:textId="77777777" w:rsidTr="007D4FDD">
        <w:tc>
          <w:tcPr>
            <w:tcW w:w="1418" w:type="dxa"/>
            <w:tcBorders>
              <w:top w:val="nil"/>
            </w:tcBorders>
            <w:vAlign w:val="center"/>
          </w:tcPr>
          <w:p w14:paraId="05C13EF7" w14:textId="77777777" w:rsidR="00131068" w:rsidRPr="007D4FDD" w:rsidRDefault="00131068" w:rsidP="007D4FDD">
            <w:pPr>
              <w:spacing w:line="360" w:lineRule="auto"/>
              <w:ind w:firstLine="32"/>
              <w:jc w:val="center"/>
              <w:rPr>
                <w:rFonts w:ascii="Arial" w:hAnsi="Arial" w:cs="Arial"/>
                <w:b/>
                <w:bCs/>
                <w:sz w:val="21"/>
                <w:szCs w:val="21"/>
              </w:rPr>
            </w:pPr>
            <w:r w:rsidRPr="007D4FDD">
              <w:rPr>
                <w:rFonts w:ascii="Arial" w:hAnsi="Arial" w:cs="Arial"/>
                <w:b/>
                <w:bCs/>
                <w:sz w:val="21"/>
                <w:szCs w:val="21"/>
              </w:rPr>
              <w:t>TOTAL</w:t>
            </w:r>
          </w:p>
        </w:tc>
        <w:tc>
          <w:tcPr>
            <w:tcW w:w="1418" w:type="dxa"/>
            <w:tcBorders>
              <w:top w:val="nil"/>
            </w:tcBorders>
            <w:vAlign w:val="center"/>
          </w:tcPr>
          <w:p w14:paraId="619946A5" w14:textId="77777777" w:rsidR="00131068" w:rsidRPr="007D4FDD" w:rsidRDefault="00131068" w:rsidP="007D4FDD">
            <w:pPr>
              <w:spacing w:line="360" w:lineRule="auto"/>
              <w:ind w:right="-109" w:firstLine="31"/>
              <w:jc w:val="center"/>
              <w:rPr>
                <w:rFonts w:ascii="Arial" w:hAnsi="Arial" w:cs="Arial"/>
                <w:sz w:val="21"/>
                <w:szCs w:val="21"/>
              </w:rPr>
            </w:pPr>
            <w:r w:rsidRPr="007D4FDD">
              <w:rPr>
                <w:rFonts w:ascii="Arial" w:hAnsi="Arial" w:cs="Arial"/>
                <w:sz w:val="21"/>
                <w:szCs w:val="21"/>
              </w:rPr>
              <w:t>37</w:t>
            </w:r>
          </w:p>
        </w:tc>
        <w:tc>
          <w:tcPr>
            <w:tcW w:w="1588" w:type="dxa"/>
            <w:tcBorders>
              <w:top w:val="nil"/>
            </w:tcBorders>
            <w:vAlign w:val="center"/>
          </w:tcPr>
          <w:p w14:paraId="1388DAB7" w14:textId="5CFAB77B" w:rsidR="00131068" w:rsidRPr="007D4FDD" w:rsidRDefault="00131068" w:rsidP="007D4FDD">
            <w:pPr>
              <w:spacing w:line="360" w:lineRule="auto"/>
              <w:ind w:right="38" w:firstLine="31"/>
              <w:jc w:val="center"/>
              <w:rPr>
                <w:rFonts w:ascii="Arial" w:hAnsi="Arial" w:cs="Arial"/>
                <w:sz w:val="21"/>
                <w:szCs w:val="21"/>
              </w:rPr>
            </w:pPr>
            <w:r w:rsidRPr="007D4FDD">
              <w:rPr>
                <w:rFonts w:ascii="Arial" w:hAnsi="Arial" w:cs="Arial"/>
                <w:sz w:val="21"/>
                <w:szCs w:val="21"/>
              </w:rPr>
              <w:t>9</w:t>
            </w:r>
            <w:r w:rsidR="006D6D16" w:rsidRPr="007D4FDD">
              <w:rPr>
                <w:rFonts w:ascii="Arial" w:hAnsi="Arial" w:cs="Arial"/>
                <w:sz w:val="21"/>
                <w:szCs w:val="21"/>
              </w:rPr>
              <w:t>.</w:t>
            </w:r>
            <w:r w:rsidRPr="007D4FDD">
              <w:rPr>
                <w:rFonts w:ascii="Arial" w:hAnsi="Arial" w:cs="Arial"/>
                <w:sz w:val="21"/>
                <w:szCs w:val="21"/>
              </w:rPr>
              <w:t>25</w:t>
            </w:r>
            <w:r w:rsidR="007D4FDD">
              <w:rPr>
                <w:rFonts w:ascii="Arial" w:hAnsi="Arial" w:cs="Arial"/>
                <w:sz w:val="21"/>
                <w:szCs w:val="21"/>
              </w:rPr>
              <w:t xml:space="preserve"> </w:t>
            </w:r>
            <w:r w:rsidRPr="007D4FDD">
              <w:rPr>
                <w:rFonts w:ascii="Arial" w:hAnsi="Arial" w:cs="Arial"/>
                <w:sz w:val="21"/>
                <w:szCs w:val="21"/>
              </w:rPr>
              <w:t>± 3</w:t>
            </w:r>
            <w:r w:rsidR="006D6D16" w:rsidRPr="007D4FDD">
              <w:rPr>
                <w:rFonts w:ascii="Arial" w:hAnsi="Arial" w:cs="Arial"/>
                <w:sz w:val="21"/>
                <w:szCs w:val="21"/>
              </w:rPr>
              <w:t>.</w:t>
            </w:r>
            <w:r w:rsidRPr="007D4FDD">
              <w:rPr>
                <w:rFonts w:ascii="Arial" w:hAnsi="Arial" w:cs="Arial"/>
                <w:sz w:val="21"/>
                <w:szCs w:val="21"/>
              </w:rPr>
              <w:t>10</w:t>
            </w:r>
          </w:p>
        </w:tc>
        <w:tc>
          <w:tcPr>
            <w:tcW w:w="1418" w:type="dxa"/>
            <w:tcBorders>
              <w:top w:val="nil"/>
            </w:tcBorders>
            <w:vAlign w:val="center"/>
          </w:tcPr>
          <w:p w14:paraId="043B4F30" w14:textId="77777777" w:rsidR="00131068" w:rsidRPr="007D4FDD" w:rsidRDefault="00131068" w:rsidP="007D4FDD">
            <w:pPr>
              <w:spacing w:line="360" w:lineRule="auto"/>
              <w:ind w:right="-106" w:firstLine="0"/>
              <w:jc w:val="center"/>
              <w:rPr>
                <w:rFonts w:ascii="Arial" w:hAnsi="Arial" w:cs="Arial"/>
                <w:sz w:val="21"/>
                <w:szCs w:val="21"/>
              </w:rPr>
            </w:pPr>
            <w:r w:rsidRPr="007D4FDD">
              <w:rPr>
                <w:rFonts w:ascii="Arial" w:hAnsi="Arial" w:cs="Arial"/>
                <w:sz w:val="21"/>
                <w:szCs w:val="21"/>
              </w:rPr>
              <w:t>47</w:t>
            </w:r>
          </w:p>
        </w:tc>
        <w:tc>
          <w:tcPr>
            <w:tcW w:w="1588" w:type="dxa"/>
            <w:tcBorders>
              <w:top w:val="nil"/>
            </w:tcBorders>
            <w:vAlign w:val="center"/>
          </w:tcPr>
          <w:p w14:paraId="72877948" w14:textId="5EC3C3A0" w:rsidR="00131068" w:rsidRPr="007D4FDD" w:rsidRDefault="00131068" w:rsidP="007D4FDD">
            <w:pPr>
              <w:spacing w:line="360" w:lineRule="auto"/>
              <w:jc w:val="center"/>
              <w:rPr>
                <w:rFonts w:ascii="Arial" w:hAnsi="Arial" w:cs="Arial"/>
                <w:sz w:val="21"/>
                <w:szCs w:val="21"/>
              </w:rPr>
            </w:pPr>
            <w:r w:rsidRPr="007D4FDD">
              <w:rPr>
                <w:rFonts w:ascii="Arial" w:hAnsi="Arial" w:cs="Arial"/>
                <w:sz w:val="21"/>
                <w:szCs w:val="21"/>
              </w:rPr>
              <w:t>11</w:t>
            </w:r>
            <w:r w:rsidR="006D6D16" w:rsidRPr="007D4FDD">
              <w:rPr>
                <w:rFonts w:ascii="Arial" w:hAnsi="Arial" w:cs="Arial"/>
                <w:sz w:val="21"/>
                <w:szCs w:val="21"/>
              </w:rPr>
              <w:t>.</w:t>
            </w:r>
            <w:r w:rsidRPr="007D4FDD">
              <w:rPr>
                <w:rFonts w:ascii="Arial" w:hAnsi="Arial" w:cs="Arial"/>
                <w:sz w:val="21"/>
                <w:szCs w:val="21"/>
              </w:rPr>
              <w:t>75</w:t>
            </w:r>
            <w:r w:rsidR="007D4FDD">
              <w:rPr>
                <w:rFonts w:ascii="Arial" w:hAnsi="Arial" w:cs="Arial"/>
                <w:sz w:val="21"/>
                <w:szCs w:val="21"/>
              </w:rPr>
              <w:t xml:space="preserve"> </w:t>
            </w:r>
            <w:r w:rsidRPr="007D4FDD">
              <w:rPr>
                <w:rFonts w:ascii="Arial" w:hAnsi="Arial" w:cs="Arial"/>
                <w:sz w:val="21"/>
                <w:szCs w:val="21"/>
              </w:rPr>
              <w:t>± 1</w:t>
            </w:r>
            <w:r w:rsidR="006D6D16" w:rsidRPr="007D4FDD">
              <w:rPr>
                <w:rFonts w:ascii="Arial" w:hAnsi="Arial" w:cs="Arial"/>
                <w:sz w:val="21"/>
                <w:szCs w:val="21"/>
              </w:rPr>
              <w:t>.</w:t>
            </w:r>
            <w:r w:rsidRPr="007D4FDD">
              <w:rPr>
                <w:rFonts w:ascii="Arial" w:hAnsi="Arial" w:cs="Arial"/>
                <w:sz w:val="21"/>
                <w:szCs w:val="21"/>
              </w:rPr>
              <w:t>50</w:t>
            </w:r>
          </w:p>
        </w:tc>
        <w:tc>
          <w:tcPr>
            <w:tcW w:w="1418" w:type="dxa"/>
            <w:tcBorders>
              <w:top w:val="nil"/>
            </w:tcBorders>
            <w:vAlign w:val="center"/>
          </w:tcPr>
          <w:p w14:paraId="5244A5E2" w14:textId="77777777" w:rsidR="00131068" w:rsidRPr="007D4FDD" w:rsidRDefault="00131068" w:rsidP="007D4FDD">
            <w:pPr>
              <w:spacing w:line="360" w:lineRule="auto"/>
              <w:ind w:right="-185" w:firstLine="0"/>
              <w:jc w:val="center"/>
              <w:rPr>
                <w:rFonts w:ascii="Arial" w:hAnsi="Arial" w:cs="Arial"/>
                <w:sz w:val="21"/>
                <w:szCs w:val="21"/>
              </w:rPr>
            </w:pPr>
            <w:r w:rsidRPr="007D4FDD">
              <w:rPr>
                <w:rFonts w:ascii="Arial" w:hAnsi="Arial" w:cs="Arial"/>
                <w:sz w:val="21"/>
                <w:szCs w:val="21"/>
              </w:rPr>
              <w:t>81</w:t>
            </w:r>
          </w:p>
        </w:tc>
        <w:tc>
          <w:tcPr>
            <w:tcW w:w="2325" w:type="dxa"/>
            <w:tcBorders>
              <w:top w:val="nil"/>
            </w:tcBorders>
            <w:vAlign w:val="center"/>
          </w:tcPr>
          <w:p w14:paraId="4B37F527" w14:textId="1302E0B5" w:rsidR="00131068" w:rsidRPr="007D4FDD" w:rsidRDefault="00131068" w:rsidP="007D4FDD">
            <w:pPr>
              <w:spacing w:line="360" w:lineRule="auto"/>
              <w:ind w:firstLine="0"/>
              <w:jc w:val="center"/>
              <w:rPr>
                <w:rFonts w:ascii="Arial" w:hAnsi="Arial" w:cs="Arial"/>
                <w:sz w:val="21"/>
                <w:szCs w:val="21"/>
              </w:rPr>
            </w:pPr>
            <w:r w:rsidRPr="007D4FDD">
              <w:rPr>
                <w:rFonts w:ascii="Arial" w:hAnsi="Arial" w:cs="Arial"/>
                <w:sz w:val="21"/>
                <w:szCs w:val="21"/>
              </w:rPr>
              <w:t>20</w:t>
            </w:r>
            <w:r w:rsidR="006D6D16" w:rsidRPr="007D4FDD">
              <w:rPr>
                <w:rFonts w:ascii="Arial" w:hAnsi="Arial" w:cs="Arial"/>
                <w:sz w:val="21"/>
                <w:szCs w:val="21"/>
              </w:rPr>
              <w:t>.</w:t>
            </w:r>
            <w:r w:rsidRPr="007D4FDD">
              <w:rPr>
                <w:rFonts w:ascii="Arial" w:hAnsi="Arial" w:cs="Arial"/>
                <w:sz w:val="21"/>
                <w:szCs w:val="21"/>
              </w:rPr>
              <w:t>25</w:t>
            </w:r>
            <w:r w:rsidR="007D4FDD">
              <w:rPr>
                <w:rFonts w:ascii="Arial" w:hAnsi="Arial" w:cs="Arial"/>
                <w:sz w:val="21"/>
                <w:szCs w:val="21"/>
              </w:rPr>
              <w:t xml:space="preserve"> </w:t>
            </w:r>
            <w:r w:rsidRPr="007D4FDD">
              <w:rPr>
                <w:rFonts w:ascii="Arial" w:hAnsi="Arial" w:cs="Arial"/>
                <w:sz w:val="21"/>
                <w:szCs w:val="21"/>
              </w:rPr>
              <w:t>± 12</w:t>
            </w:r>
            <w:r w:rsidR="006D6D16" w:rsidRPr="007D4FDD">
              <w:rPr>
                <w:rFonts w:ascii="Arial" w:hAnsi="Arial" w:cs="Arial"/>
                <w:sz w:val="21"/>
                <w:szCs w:val="21"/>
              </w:rPr>
              <w:t>.</w:t>
            </w:r>
            <w:r w:rsidRPr="007D4FDD">
              <w:rPr>
                <w:rFonts w:ascii="Arial" w:hAnsi="Arial" w:cs="Arial"/>
                <w:sz w:val="21"/>
                <w:szCs w:val="21"/>
              </w:rPr>
              <w:t>71</w:t>
            </w:r>
          </w:p>
        </w:tc>
        <w:tc>
          <w:tcPr>
            <w:tcW w:w="1134" w:type="dxa"/>
            <w:tcBorders>
              <w:top w:val="nil"/>
            </w:tcBorders>
            <w:vAlign w:val="center"/>
          </w:tcPr>
          <w:p w14:paraId="3CC4BD59" w14:textId="5CFDE6DE" w:rsidR="00131068" w:rsidRPr="007D4FDD" w:rsidRDefault="00131068" w:rsidP="007D4FDD">
            <w:pPr>
              <w:spacing w:line="360" w:lineRule="auto"/>
              <w:ind w:firstLine="0"/>
              <w:jc w:val="center"/>
              <w:rPr>
                <w:rFonts w:ascii="Arial" w:hAnsi="Arial" w:cs="Arial"/>
                <w:sz w:val="21"/>
                <w:szCs w:val="21"/>
              </w:rPr>
            </w:pPr>
            <w:r w:rsidRPr="007D4FDD">
              <w:rPr>
                <w:rFonts w:ascii="Arial" w:hAnsi="Arial" w:cs="Arial"/>
                <w:sz w:val="21"/>
                <w:szCs w:val="21"/>
              </w:rPr>
              <w:t>0</w:t>
            </w:r>
            <w:r w:rsidR="006D6D16" w:rsidRPr="007D4FDD">
              <w:rPr>
                <w:rFonts w:ascii="Arial" w:hAnsi="Arial" w:cs="Arial"/>
                <w:sz w:val="21"/>
                <w:szCs w:val="21"/>
              </w:rPr>
              <w:t>.</w:t>
            </w:r>
            <w:r w:rsidRPr="007D4FDD">
              <w:rPr>
                <w:rFonts w:ascii="Arial" w:hAnsi="Arial" w:cs="Arial"/>
                <w:sz w:val="21"/>
                <w:szCs w:val="21"/>
              </w:rPr>
              <w:t>303</w:t>
            </w:r>
          </w:p>
        </w:tc>
      </w:tr>
    </w:tbl>
    <w:p w14:paraId="5C7EC35F" w14:textId="7726DEF8" w:rsidR="0032099E" w:rsidRPr="001C63ED" w:rsidRDefault="00693277" w:rsidP="00EB2DBA">
      <w:pPr>
        <w:spacing w:after="0"/>
        <w:ind w:firstLine="0"/>
        <w:rPr>
          <w:b/>
          <w:bCs/>
          <w:i/>
          <w:iCs/>
          <w:sz w:val="22"/>
          <w:vertAlign w:val="superscript"/>
        </w:rPr>
      </w:pPr>
      <w:r>
        <w:rPr>
          <w:rFonts w:cs="Arial"/>
          <w:i/>
          <w:iCs/>
          <w:szCs w:val="24"/>
        </w:rPr>
        <w:t xml:space="preserve">Ovos: ovocitos. </w:t>
      </w:r>
      <w:r w:rsidR="00131068" w:rsidRPr="001C63ED">
        <w:rPr>
          <w:rFonts w:cs="Arial"/>
          <w:i/>
          <w:iCs/>
          <w:szCs w:val="24"/>
        </w:rPr>
        <w:t>MAD in vivo: Madurados in vivo. DEG: Degenerados. DS: Desviación estándar</w:t>
      </w:r>
    </w:p>
    <w:p w14:paraId="121833E2" w14:textId="1B1984C7" w:rsidR="00EB2DBA" w:rsidRPr="00131068" w:rsidRDefault="00EB2DBA" w:rsidP="00EB2DBA">
      <w:pPr>
        <w:spacing w:after="0"/>
        <w:ind w:firstLine="0"/>
        <w:rPr>
          <w:i/>
          <w:iCs/>
          <w:sz w:val="22"/>
        </w:rPr>
        <w:sectPr w:rsidR="00EB2DBA" w:rsidRPr="00131068" w:rsidSect="00CB1361">
          <w:footerReference w:type="default" r:id="rId40"/>
          <w:pgSz w:w="16838" w:h="11906" w:orient="landscape"/>
          <w:pgMar w:top="1701" w:right="1417" w:bottom="1701" w:left="1417" w:header="708" w:footer="708" w:gutter="0"/>
          <w:lnNumType w:countBy="1" w:restart="continuous"/>
          <w:cols w:space="708"/>
          <w:docGrid w:linePitch="360"/>
        </w:sectPr>
      </w:pPr>
    </w:p>
    <w:p w14:paraId="7FB87693" w14:textId="1C9330A5" w:rsidR="00502B6F" w:rsidRDefault="00502B6F" w:rsidP="00131068">
      <w:pPr>
        <w:spacing w:after="0"/>
        <w:ind w:firstLine="0"/>
        <w:rPr>
          <w:rFonts w:cs="Arial"/>
          <w:b/>
          <w:bCs/>
          <w:szCs w:val="24"/>
        </w:rPr>
      </w:pPr>
      <w:r w:rsidRPr="00502B6F">
        <w:rPr>
          <w:rFonts w:cs="Arial"/>
          <w:b/>
          <w:bCs/>
          <w:szCs w:val="24"/>
        </w:rPr>
        <w:lastRenderedPageBreak/>
        <w:t>FIGURAS</w:t>
      </w:r>
    </w:p>
    <w:p w14:paraId="0EB31823" w14:textId="77777777" w:rsidR="00A93408" w:rsidRPr="00502B6F" w:rsidRDefault="00A93408" w:rsidP="00131068">
      <w:pPr>
        <w:spacing w:after="0"/>
        <w:ind w:firstLine="0"/>
        <w:rPr>
          <w:rFonts w:cs="Arial"/>
          <w:b/>
          <w:bCs/>
          <w:szCs w:val="24"/>
        </w:rPr>
      </w:pPr>
    </w:p>
    <w:p w14:paraId="1CE40429" w14:textId="75AB258A" w:rsidR="00AC56AB" w:rsidRDefault="00FF7021" w:rsidP="00131068">
      <w:pPr>
        <w:spacing w:after="0"/>
        <w:ind w:firstLine="0"/>
        <w:rPr>
          <w:rFonts w:cs="Arial"/>
          <w:szCs w:val="24"/>
        </w:rPr>
      </w:pPr>
      <w:r>
        <w:rPr>
          <w:rFonts w:cs="Arial"/>
          <w:noProof/>
          <w:szCs w:val="24"/>
        </w:rPr>
        <w:drawing>
          <wp:inline distT="0" distB="0" distL="0" distR="0" wp14:anchorId="41CC0842" wp14:editId="1058F476">
            <wp:extent cx="3553200" cy="2520000"/>
            <wp:effectExtent l="0" t="0" r="0" b="0"/>
            <wp:docPr id="1617857797" name="Imagen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17857797" name="Imagen 1617857797"/>
                    <pic:cNvPicPr/>
                  </pic:nvPicPr>
                  <pic:blipFill>
                    <a:blip r:embed="rId41" cstate="print">
                      <a:extLst>
                        <a:ext uri="{28A0092B-C50C-407E-A947-70E740481C1C}">
                          <a14:useLocalDpi xmlns:a14="http://schemas.microsoft.com/office/drawing/2010/main" val="0"/>
                        </a:ext>
                      </a:extLst>
                    </a:blip>
                    <a:stretch>
                      <a:fillRect/>
                    </a:stretch>
                  </pic:blipFill>
                  <pic:spPr>
                    <a:xfrm>
                      <a:off x="0" y="0"/>
                      <a:ext cx="3553200" cy="2520000"/>
                    </a:xfrm>
                    <a:prstGeom prst="rect">
                      <a:avLst/>
                    </a:prstGeom>
                  </pic:spPr>
                </pic:pic>
              </a:graphicData>
            </a:graphic>
          </wp:inline>
        </w:drawing>
      </w:r>
    </w:p>
    <w:p w14:paraId="5945A3BA" w14:textId="09A0E9AB" w:rsidR="00A93408" w:rsidRDefault="00AC56AB" w:rsidP="00AC56AB">
      <w:pPr>
        <w:pStyle w:val="Prrafodelista"/>
        <w:spacing w:after="0"/>
        <w:ind w:left="0" w:firstLine="0"/>
        <w:jc w:val="left"/>
        <w:rPr>
          <w:rFonts w:cs="Arial"/>
        </w:rPr>
      </w:pPr>
      <w:r w:rsidRPr="00AB3E12">
        <w:rPr>
          <w:rFonts w:cs="Arial"/>
          <w:b/>
          <w:bCs/>
        </w:rPr>
        <w:t>Figura 1</w:t>
      </w:r>
      <w:r w:rsidRPr="00502B6F">
        <w:rPr>
          <w:rFonts w:cs="Arial"/>
        </w:rPr>
        <w:t xml:space="preserve">. </w:t>
      </w:r>
      <w:r w:rsidR="00A93408">
        <w:rPr>
          <w:rFonts w:cs="Arial"/>
        </w:rPr>
        <w:t xml:space="preserve">Vaca </w:t>
      </w:r>
      <w:r w:rsidR="002731BA">
        <w:rPr>
          <w:rFonts w:cs="Arial"/>
        </w:rPr>
        <w:t>1 (</w:t>
      </w:r>
      <w:proofErr w:type="spellStart"/>
      <w:r w:rsidRPr="00502B6F">
        <w:rPr>
          <w:rFonts w:cs="Arial"/>
          <w:i/>
          <w:iCs/>
        </w:rPr>
        <w:t>Madroña</w:t>
      </w:r>
      <w:proofErr w:type="spellEnd"/>
      <w:r w:rsidR="002731BA" w:rsidRPr="002731BA">
        <w:rPr>
          <w:rFonts w:cs="Arial"/>
        </w:rPr>
        <w:t>)</w:t>
      </w:r>
      <w:r w:rsidRPr="00502B6F">
        <w:rPr>
          <w:rFonts w:cs="Arial"/>
        </w:rPr>
        <w:t xml:space="preserve">. </w:t>
      </w:r>
    </w:p>
    <w:p w14:paraId="61824A66" w14:textId="1D0B659B" w:rsidR="00AC56AB" w:rsidRPr="00AD1A6C" w:rsidRDefault="00AC56AB" w:rsidP="00AC56AB">
      <w:pPr>
        <w:pStyle w:val="Prrafodelista"/>
        <w:spacing w:after="0"/>
        <w:ind w:left="0" w:firstLine="0"/>
        <w:jc w:val="left"/>
        <w:rPr>
          <w:rFonts w:cs="Arial"/>
          <w:szCs w:val="24"/>
        </w:rPr>
      </w:pPr>
      <w:r>
        <w:rPr>
          <w:rFonts w:cs="Arial"/>
        </w:rPr>
        <w:t>(</w:t>
      </w:r>
      <w:r w:rsidRPr="00502B6F">
        <w:rPr>
          <w:rFonts w:cs="Arial"/>
        </w:rPr>
        <w:t>Fuente im</w:t>
      </w:r>
      <w:r>
        <w:rPr>
          <w:rFonts w:cs="Arial"/>
        </w:rPr>
        <w:t>a</w:t>
      </w:r>
      <w:r w:rsidRPr="00502B6F">
        <w:rPr>
          <w:rFonts w:cs="Arial"/>
        </w:rPr>
        <w:t>gen: elaboración propia)</w:t>
      </w:r>
      <w:r w:rsidRPr="00930DB5">
        <w:rPr>
          <w:rFonts w:cs="Arial"/>
          <w:i/>
          <w:iCs/>
        </w:rPr>
        <w:t>.</w:t>
      </w:r>
    </w:p>
    <w:p w14:paraId="0CA5481F" w14:textId="3C92FB3E" w:rsidR="00AC56AB" w:rsidRDefault="00FF7021" w:rsidP="00502B6F">
      <w:pPr>
        <w:pStyle w:val="Prrafodelista"/>
        <w:spacing w:after="0"/>
        <w:ind w:left="0" w:firstLine="0"/>
        <w:jc w:val="left"/>
        <w:rPr>
          <w:rFonts w:cs="Arial"/>
        </w:rPr>
      </w:pPr>
      <w:r>
        <w:rPr>
          <w:rFonts w:cs="Arial"/>
          <w:b/>
          <w:bCs/>
          <w:noProof/>
          <w:szCs w:val="24"/>
        </w:rPr>
        <w:drawing>
          <wp:anchor distT="0" distB="0" distL="114300" distR="114300" simplePos="0" relativeHeight="251752448" behindDoc="0" locked="0" layoutInCell="1" allowOverlap="1" wp14:anchorId="292F6867" wp14:editId="119F8C8F">
            <wp:simplePos x="0" y="0"/>
            <wp:positionH relativeFrom="margin">
              <wp:posOffset>12065</wp:posOffset>
            </wp:positionH>
            <wp:positionV relativeFrom="paragraph">
              <wp:posOffset>257175</wp:posOffset>
            </wp:positionV>
            <wp:extent cx="3571240" cy="2313940"/>
            <wp:effectExtent l="0" t="0" r="0" b="0"/>
            <wp:wrapThrough wrapText="bothSides">
              <wp:wrapPolygon edited="0">
                <wp:start x="0" y="0"/>
                <wp:lineTo x="0" y="21339"/>
                <wp:lineTo x="21431" y="21339"/>
                <wp:lineTo x="21431" y="0"/>
                <wp:lineTo x="0" y="0"/>
              </wp:wrapPolygon>
            </wp:wrapThrough>
            <wp:docPr id="58869202" name="Imagen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8869202" name="Imagen 4"/>
                    <pic:cNvPicPr>
                      <a:picLocks noChangeAspect="1"/>
                    </pic:cNvPicPr>
                  </pic:nvPicPr>
                  <pic:blipFill rotWithShape="1">
                    <a:blip r:embed="rId42" cstate="print">
                      <a:extLst>
                        <a:ext uri="{BEBA8EAE-BF5A-486C-A8C5-ECC9F3942E4B}">
                          <a14:imgProps xmlns:a14="http://schemas.microsoft.com/office/drawing/2010/main">
                            <a14:imgLayer r:embed="rId43">
                              <a14:imgEffect>
                                <a14:brightnessContrast bright="39000"/>
                              </a14:imgEffect>
                            </a14:imgLayer>
                          </a14:imgProps>
                        </a:ext>
                        <a:ext uri="{28A0092B-C50C-407E-A947-70E740481C1C}">
                          <a14:useLocalDpi xmlns:a14="http://schemas.microsoft.com/office/drawing/2010/main" val="0"/>
                        </a:ext>
                      </a:extLst>
                    </a:blip>
                    <a:srcRect l="26661" t="25664" r="24453" b="32081"/>
                    <a:stretch>
                      <a:fillRect/>
                    </a:stretch>
                  </pic:blipFill>
                  <pic:spPr bwMode="auto">
                    <a:xfrm>
                      <a:off x="0" y="0"/>
                      <a:ext cx="3571240" cy="2313940"/>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0D07207E" w14:textId="3A21C518" w:rsidR="00AC56AB" w:rsidRDefault="00AC56AB" w:rsidP="00502B6F">
      <w:pPr>
        <w:pStyle w:val="Prrafodelista"/>
        <w:spacing w:after="0"/>
        <w:ind w:left="0" w:firstLine="0"/>
        <w:jc w:val="left"/>
        <w:rPr>
          <w:rFonts w:cs="Arial"/>
        </w:rPr>
      </w:pPr>
    </w:p>
    <w:p w14:paraId="58B07B9E" w14:textId="58262C53" w:rsidR="00AC56AB" w:rsidRDefault="00AC56AB" w:rsidP="00502B6F">
      <w:pPr>
        <w:pStyle w:val="Prrafodelista"/>
        <w:spacing w:after="0"/>
        <w:ind w:left="0" w:firstLine="0"/>
        <w:jc w:val="left"/>
        <w:rPr>
          <w:rFonts w:cs="Arial"/>
        </w:rPr>
      </w:pPr>
    </w:p>
    <w:p w14:paraId="46A72206" w14:textId="580DD642" w:rsidR="00AC56AB" w:rsidRDefault="00AC56AB" w:rsidP="00502B6F">
      <w:pPr>
        <w:pStyle w:val="Prrafodelista"/>
        <w:spacing w:after="0"/>
        <w:ind w:left="0" w:firstLine="0"/>
        <w:jc w:val="left"/>
        <w:rPr>
          <w:rFonts w:cs="Arial"/>
        </w:rPr>
      </w:pPr>
    </w:p>
    <w:p w14:paraId="4898F6A9" w14:textId="5DB0A7AD" w:rsidR="00AC56AB" w:rsidRDefault="00AC56AB" w:rsidP="00502B6F">
      <w:pPr>
        <w:pStyle w:val="Prrafodelista"/>
        <w:spacing w:after="0"/>
        <w:ind w:left="0" w:firstLine="0"/>
        <w:jc w:val="left"/>
        <w:rPr>
          <w:rFonts w:cs="Arial"/>
        </w:rPr>
      </w:pPr>
    </w:p>
    <w:p w14:paraId="03FFC4BC" w14:textId="1A4C866E" w:rsidR="00AC56AB" w:rsidRDefault="00AC56AB" w:rsidP="00502B6F">
      <w:pPr>
        <w:pStyle w:val="Prrafodelista"/>
        <w:spacing w:after="0"/>
        <w:ind w:left="0" w:firstLine="0"/>
        <w:jc w:val="left"/>
        <w:rPr>
          <w:rFonts w:cs="Arial"/>
        </w:rPr>
      </w:pPr>
    </w:p>
    <w:p w14:paraId="5DD9BDD9" w14:textId="29961556" w:rsidR="00AC56AB" w:rsidRDefault="00AC56AB" w:rsidP="00502B6F">
      <w:pPr>
        <w:pStyle w:val="Prrafodelista"/>
        <w:spacing w:after="0"/>
        <w:ind w:left="0" w:firstLine="0"/>
        <w:jc w:val="left"/>
        <w:rPr>
          <w:rFonts w:cs="Arial"/>
        </w:rPr>
      </w:pPr>
    </w:p>
    <w:p w14:paraId="3F8B1EE4" w14:textId="14D3CA1E" w:rsidR="00AC56AB" w:rsidRDefault="00AC56AB" w:rsidP="00502B6F">
      <w:pPr>
        <w:pStyle w:val="Prrafodelista"/>
        <w:spacing w:after="0"/>
        <w:ind w:left="0" w:firstLine="0"/>
        <w:jc w:val="left"/>
        <w:rPr>
          <w:rFonts w:cs="Arial"/>
        </w:rPr>
      </w:pPr>
    </w:p>
    <w:p w14:paraId="32BDD5E6" w14:textId="23061E5C" w:rsidR="00AC56AB" w:rsidRDefault="00AC56AB" w:rsidP="00502B6F">
      <w:pPr>
        <w:pStyle w:val="Prrafodelista"/>
        <w:spacing w:after="0"/>
        <w:ind w:left="0" w:firstLine="0"/>
        <w:jc w:val="left"/>
        <w:rPr>
          <w:rFonts w:cs="Arial"/>
        </w:rPr>
      </w:pPr>
    </w:p>
    <w:p w14:paraId="6877A197" w14:textId="278ACD5A" w:rsidR="00AC56AB" w:rsidRDefault="00AC56AB" w:rsidP="00502B6F">
      <w:pPr>
        <w:pStyle w:val="Prrafodelista"/>
        <w:spacing w:after="0"/>
        <w:ind w:left="0" w:firstLine="0"/>
        <w:jc w:val="left"/>
        <w:rPr>
          <w:rFonts w:cs="Arial"/>
        </w:rPr>
      </w:pPr>
    </w:p>
    <w:p w14:paraId="60501578" w14:textId="07A092B4" w:rsidR="00A93408" w:rsidRDefault="00502B6F" w:rsidP="00502B6F">
      <w:pPr>
        <w:pStyle w:val="Prrafodelista"/>
        <w:spacing w:after="0"/>
        <w:ind w:left="0" w:firstLine="0"/>
        <w:jc w:val="left"/>
        <w:rPr>
          <w:rFonts w:cs="Arial"/>
        </w:rPr>
      </w:pPr>
      <w:r w:rsidRPr="00AB3E12">
        <w:rPr>
          <w:rFonts w:cs="Arial"/>
          <w:b/>
          <w:bCs/>
        </w:rPr>
        <w:t xml:space="preserve">Figura </w:t>
      </w:r>
      <w:r w:rsidR="00AC56AB" w:rsidRPr="00AB3E12">
        <w:rPr>
          <w:rFonts w:cs="Arial"/>
          <w:b/>
          <w:bCs/>
        </w:rPr>
        <w:t>2</w:t>
      </w:r>
      <w:r w:rsidRPr="00502B6F">
        <w:rPr>
          <w:rFonts w:cs="Arial"/>
        </w:rPr>
        <w:t xml:space="preserve">. </w:t>
      </w:r>
      <w:r w:rsidR="00A93408">
        <w:rPr>
          <w:rFonts w:cs="Arial"/>
        </w:rPr>
        <w:t xml:space="preserve">Vaca </w:t>
      </w:r>
      <w:r w:rsidR="002731BA">
        <w:rPr>
          <w:rFonts w:cs="Arial"/>
        </w:rPr>
        <w:t>2</w:t>
      </w:r>
      <w:r w:rsidR="00A93408">
        <w:rPr>
          <w:rFonts w:cs="Arial"/>
        </w:rPr>
        <w:t xml:space="preserve"> </w:t>
      </w:r>
      <w:r w:rsidR="002731BA">
        <w:rPr>
          <w:rFonts w:cs="Arial"/>
        </w:rPr>
        <w:t>(</w:t>
      </w:r>
      <w:r w:rsidRPr="00502B6F">
        <w:rPr>
          <w:rFonts w:cs="Arial"/>
          <w:i/>
          <w:iCs/>
        </w:rPr>
        <w:t>Jardinera</w:t>
      </w:r>
      <w:r w:rsidR="002731BA" w:rsidRPr="002731BA">
        <w:rPr>
          <w:rFonts w:cs="Arial"/>
        </w:rPr>
        <w:t>)</w:t>
      </w:r>
      <w:r w:rsidRPr="00502B6F">
        <w:rPr>
          <w:rFonts w:cs="Arial"/>
        </w:rPr>
        <w:t xml:space="preserve">. </w:t>
      </w:r>
    </w:p>
    <w:p w14:paraId="78882111" w14:textId="312129DF" w:rsidR="00297506" w:rsidRPr="00AD1A6C" w:rsidRDefault="00502B6F" w:rsidP="00502B6F">
      <w:pPr>
        <w:pStyle w:val="Prrafodelista"/>
        <w:spacing w:after="0"/>
        <w:ind w:left="0" w:firstLine="0"/>
        <w:jc w:val="left"/>
        <w:rPr>
          <w:rFonts w:cs="Arial"/>
          <w:szCs w:val="24"/>
        </w:rPr>
      </w:pPr>
      <w:r w:rsidRPr="00502B6F">
        <w:rPr>
          <w:rFonts w:cs="Arial"/>
        </w:rPr>
        <w:t>(Fuente im</w:t>
      </w:r>
      <w:r w:rsidR="00AC56AB">
        <w:rPr>
          <w:rFonts w:cs="Arial"/>
        </w:rPr>
        <w:t>agen</w:t>
      </w:r>
      <w:r w:rsidRPr="00502B6F">
        <w:rPr>
          <w:rFonts w:cs="Arial"/>
        </w:rPr>
        <w:t>: elaboración propia)</w:t>
      </w:r>
      <w:r w:rsidRPr="00930DB5">
        <w:rPr>
          <w:rFonts w:cs="Arial"/>
          <w:i/>
          <w:iCs/>
        </w:rPr>
        <w:t>.</w:t>
      </w:r>
    </w:p>
    <w:sectPr w:rsidR="00297506" w:rsidRPr="00AD1A6C" w:rsidSect="00CA78C2">
      <w:footerReference w:type="default" r:id="rId44"/>
      <w:pgSz w:w="11906" w:h="16838"/>
      <w:pgMar w:top="1417" w:right="1701" w:bottom="1417" w:left="1701" w:header="708" w:footer="708" w:gutter="0"/>
      <w:lnNumType w:countBy="1" w:restart="continuous"/>
      <w:pgNumType w:start="1"/>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endnote w:type="separator" w:id="-1">
    <w:p w14:paraId="56EE7283" w14:textId="77777777" w:rsidR="00D47327" w:rsidRDefault="00D47327" w:rsidP="009E36B2">
      <w:pPr>
        <w:spacing w:after="0" w:line="240" w:lineRule="auto"/>
      </w:pPr>
      <w:r>
        <w:separator/>
      </w:r>
    </w:p>
  </w:endnote>
  <w:endnote w:type="continuationSeparator" w:id="0">
    <w:p w14:paraId="2256B595" w14:textId="77777777" w:rsidR="00D47327" w:rsidRDefault="00D47327" w:rsidP="009E36B2">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font w:name="Symbol">
    <w:panose1 w:val="05050102010706020507"/>
    <w:charset w:val="02"/>
    <w:family w:val="decorative"/>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Calibri Light">
    <w:panose1 w:val="020F0302020204030204"/>
    <w:charset w:val="00"/>
    <w:family w:val="swiss"/>
    <w:pitch w:val="variable"/>
    <w:sig w:usb0="E4002EFF" w:usb1="C0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sdt>
    <w:sdtPr>
      <w:rPr>
        <w:i/>
        <w:iCs/>
        <w:highlight w:val="yellow"/>
      </w:rPr>
      <w:id w:val="-1413311612"/>
      <w:docPartObj>
        <w:docPartGallery w:val="Page Numbers (Bottom of Page)"/>
        <w:docPartUnique/>
      </w:docPartObj>
    </w:sdtPr>
    <w:sdtEndPr>
      <w:rPr>
        <w:i w:val="0"/>
        <w:iCs w:val="0"/>
        <w:highlight w:val="none"/>
      </w:rPr>
    </w:sdtEndPr>
    <w:sdtContent>
      <w:p w14:paraId="34EEF227" w14:textId="3F21922D" w:rsidR="00FF77B5" w:rsidRPr="00BD01C1" w:rsidRDefault="00FF77B5" w:rsidP="00FF77B5">
        <w:pPr>
          <w:pStyle w:val="Piedepgina"/>
          <w:jc w:val="center"/>
        </w:pPr>
        <w:r w:rsidRPr="00BD01C1">
          <w:fldChar w:fldCharType="begin"/>
        </w:r>
        <w:r w:rsidRPr="00BD01C1">
          <w:instrText>PAGE   \* MERGEFORMAT</w:instrText>
        </w:r>
        <w:r w:rsidRPr="00BD01C1">
          <w:fldChar w:fldCharType="separate"/>
        </w:r>
        <w:r w:rsidRPr="00BD01C1">
          <w:t>2</w:t>
        </w:r>
        <w:r w:rsidRPr="00BD01C1">
          <w:fldChar w:fldCharType="end"/>
        </w:r>
      </w:p>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456EF5A9" w14:textId="533ED080" w:rsidR="001B7A6C" w:rsidRDefault="001B7A6C" w:rsidP="006845AE">
    <w:pPr>
      <w:pStyle w:val="Piedepgina"/>
      <w:jc w:val="center"/>
    </w:pPr>
    <w:r>
      <w:t>I</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sdt>
    <w:sdtPr>
      <w:rPr>
        <w:i/>
        <w:iCs/>
        <w:highlight w:val="yellow"/>
      </w:rPr>
      <w:id w:val="442655139"/>
      <w:docPartObj>
        <w:docPartGallery w:val="Page Numbers (Bottom of Page)"/>
        <w:docPartUnique/>
      </w:docPartObj>
    </w:sdtPr>
    <w:sdtEndPr>
      <w:rPr>
        <w:i w:val="0"/>
        <w:iCs w:val="0"/>
        <w:highlight w:val="none"/>
      </w:rPr>
    </w:sdtEndPr>
    <w:sdtContent>
      <w:p w14:paraId="7AF0E654" w14:textId="77777777" w:rsidR="00CB1361" w:rsidRPr="00BD01C1" w:rsidRDefault="00CB1361" w:rsidP="00FF77B5">
        <w:pPr>
          <w:pStyle w:val="Piedepgina"/>
          <w:jc w:val="center"/>
        </w:pPr>
        <w:r w:rsidRPr="00BD01C1">
          <w:fldChar w:fldCharType="begin"/>
        </w:r>
        <w:r w:rsidRPr="00BD01C1">
          <w:instrText>PAGE   \* MERGEFORMAT</w:instrText>
        </w:r>
        <w:r w:rsidRPr="00BD01C1">
          <w:fldChar w:fldCharType="separate"/>
        </w:r>
        <w:r w:rsidRPr="00BD01C1">
          <w:t>2</w:t>
        </w:r>
        <w:r w:rsidRPr="00BD01C1">
          <w:fldChar w:fldCharType="end"/>
        </w:r>
      </w:p>
    </w:sdtContent>
  </w:sdt>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52363BE7" w14:textId="62D3C1DA" w:rsidR="0032099E" w:rsidRPr="00BD01C1" w:rsidRDefault="0032099E" w:rsidP="00FF77B5">
    <w:pPr>
      <w:pStyle w:val="Piedepgina"/>
      <w:jc w:val="cen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footnote w:type="separator" w:id="-1">
    <w:p w14:paraId="789C5F27" w14:textId="77777777" w:rsidR="00D47327" w:rsidRDefault="00D47327" w:rsidP="009E36B2">
      <w:pPr>
        <w:spacing w:after="0" w:line="240" w:lineRule="auto"/>
      </w:pPr>
      <w:r>
        <w:separator/>
      </w:r>
    </w:p>
  </w:footnote>
  <w:footnote w:type="continuationSeparator" w:id="0">
    <w:p w14:paraId="43999580" w14:textId="77777777" w:rsidR="00D47327" w:rsidRDefault="00D47327" w:rsidP="009E36B2">
      <w:pPr>
        <w:spacing w:after="0" w:line="240" w:lineRule="auto"/>
      </w:pPr>
      <w:r>
        <w:continuationSeparator/>
      </w:r>
    </w:p>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abstractNum w:abstractNumId="0" w15:restartNumberingAfterBreak="0">
    <w:nsid w:val="12737324"/>
    <w:multiLevelType w:val="hybridMultilevel"/>
    <w:tmpl w:val="26620B3A"/>
    <w:lvl w:ilvl="0" w:tplc="040A0001">
      <w:start w:val="1"/>
      <w:numFmt w:val="bullet"/>
      <w:lvlText w:val=""/>
      <w:lvlJc w:val="left"/>
      <w:pPr>
        <w:ind w:left="1140" w:hanging="360"/>
      </w:pPr>
      <w:rPr>
        <w:rFonts w:ascii="Symbol" w:hAnsi="Symbol" w:hint="default"/>
      </w:rPr>
    </w:lvl>
    <w:lvl w:ilvl="1" w:tplc="FFFFFFFF" w:tentative="1">
      <w:start w:val="1"/>
      <w:numFmt w:val="bullet"/>
      <w:lvlText w:val="o"/>
      <w:lvlJc w:val="left"/>
      <w:pPr>
        <w:ind w:left="1860" w:hanging="360"/>
      </w:pPr>
      <w:rPr>
        <w:rFonts w:ascii="Courier New" w:hAnsi="Courier New" w:cs="Courier New" w:hint="default"/>
      </w:rPr>
    </w:lvl>
    <w:lvl w:ilvl="2" w:tplc="FFFFFFFF" w:tentative="1">
      <w:start w:val="1"/>
      <w:numFmt w:val="bullet"/>
      <w:lvlText w:val=""/>
      <w:lvlJc w:val="left"/>
      <w:pPr>
        <w:ind w:left="2580" w:hanging="360"/>
      </w:pPr>
      <w:rPr>
        <w:rFonts w:ascii="Wingdings" w:hAnsi="Wingdings" w:hint="default"/>
      </w:rPr>
    </w:lvl>
    <w:lvl w:ilvl="3" w:tplc="FFFFFFFF" w:tentative="1">
      <w:start w:val="1"/>
      <w:numFmt w:val="bullet"/>
      <w:lvlText w:val=""/>
      <w:lvlJc w:val="left"/>
      <w:pPr>
        <w:ind w:left="3300" w:hanging="360"/>
      </w:pPr>
      <w:rPr>
        <w:rFonts w:ascii="Symbol" w:hAnsi="Symbol" w:hint="default"/>
      </w:rPr>
    </w:lvl>
    <w:lvl w:ilvl="4" w:tplc="FFFFFFFF" w:tentative="1">
      <w:start w:val="1"/>
      <w:numFmt w:val="bullet"/>
      <w:lvlText w:val="o"/>
      <w:lvlJc w:val="left"/>
      <w:pPr>
        <w:ind w:left="4020" w:hanging="360"/>
      </w:pPr>
      <w:rPr>
        <w:rFonts w:ascii="Courier New" w:hAnsi="Courier New" w:cs="Courier New" w:hint="default"/>
      </w:rPr>
    </w:lvl>
    <w:lvl w:ilvl="5" w:tplc="FFFFFFFF" w:tentative="1">
      <w:start w:val="1"/>
      <w:numFmt w:val="bullet"/>
      <w:lvlText w:val=""/>
      <w:lvlJc w:val="left"/>
      <w:pPr>
        <w:ind w:left="4740" w:hanging="360"/>
      </w:pPr>
      <w:rPr>
        <w:rFonts w:ascii="Wingdings" w:hAnsi="Wingdings" w:hint="default"/>
      </w:rPr>
    </w:lvl>
    <w:lvl w:ilvl="6" w:tplc="FFFFFFFF" w:tentative="1">
      <w:start w:val="1"/>
      <w:numFmt w:val="bullet"/>
      <w:lvlText w:val=""/>
      <w:lvlJc w:val="left"/>
      <w:pPr>
        <w:ind w:left="5460" w:hanging="360"/>
      </w:pPr>
      <w:rPr>
        <w:rFonts w:ascii="Symbol" w:hAnsi="Symbol" w:hint="default"/>
      </w:rPr>
    </w:lvl>
    <w:lvl w:ilvl="7" w:tplc="FFFFFFFF" w:tentative="1">
      <w:start w:val="1"/>
      <w:numFmt w:val="bullet"/>
      <w:lvlText w:val="o"/>
      <w:lvlJc w:val="left"/>
      <w:pPr>
        <w:ind w:left="6180" w:hanging="360"/>
      </w:pPr>
      <w:rPr>
        <w:rFonts w:ascii="Courier New" w:hAnsi="Courier New" w:cs="Courier New" w:hint="default"/>
      </w:rPr>
    </w:lvl>
    <w:lvl w:ilvl="8" w:tplc="FFFFFFFF" w:tentative="1">
      <w:start w:val="1"/>
      <w:numFmt w:val="bullet"/>
      <w:lvlText w:val=""/>
      <w:lvlJc w:val="left"/>
      <w:pPr>
        <w:ind w:left="6900" w:hanging="360"/>
      </w:pPr>
      <w:rPr>
        <w:rFonts w:ascii="Wingdings" w:hAnsi="Wingdings" w:hint="default"/>
      </w:rPr>
    </w:lvl>
  </w:abstractNum>
  <w:abstractNum w:abstractNumId="1" w15:restartNumberingAfterBreak="0">
    <w:nsid w:val="1F5542ED"/>
    <w:multiLevelType w:val="hybridMultilevel"/>
    <w:tmpl w:val="8B70C22E"/>
    <w:lvl w:ilvl="0" w:tplc="7B1C5F7C">
      <w:start w:val="1"/>
      <w:numFmt w:val="bullet"/>
      <w:lvlText w:val="•"/>
      <w:lvlJc w:val="left"/>
      <w:pPr>
        <w:ind w:left="720" w:hanging="360"/>
      </w:pPr>
      <w:rPr>
        <w:rFonts w:ascii="Arial" w:hAnsi="Arial" w:hint="default"/>
      </w:rPr>
    </w:lvl>
    <w:lvl w:ilvl="1" w:tplc="0C0A0003" w:tentative="1">
      <w:start w:val="1"/>
      <w:numFmt w:val="bullet"/>
      <w:lvlText w:val="o"/>
      <w:lvlJc w:val="left"/>
      <w:pPr>
        <w:ind w:left="1440" w:hanging="360"/>
      </w:pPr>
      <w:rPr>
        <w:rFonts w:ascii="Courier New" w:hAnsi="Courier New" w:cs="Courier New" w:hint="default"/>
      </w:rPr>
    </w:lvl>
    <w:lvl w:ilvl="2" w:tplc="0C0A0005" w:tentative="1">
      <w:start w:val="1"/>
      <w:numFmt w:val="bullet"/>
      <w:lvlText w:val=""/>
      <w:lvlJc w:val="left"/>
      <w:pPr>
        <w:ind w:left="2160" w:hanging="360"/>
      </w:pPr>
      <w:rPr>
        <w:rFonts w:ascii="Wingdings" w:hAnsi="Wingdings" w:hint="default"/>
      </w:rPr>
    </w:lvl>
    <w:lvl w:ilvl="3" w:tplc="0C0A0001" w:tentative="1">
      <w:start w:val="1"/>
      <w:numFmt w:val="bullet"/>
      <w:lvlText w:val=""/>
      <w:lvlJc w:val="left"/>
      <w:pPr>
        <w:ind w:left="2880" w:hanging="360"/>
      </w:pPr>
      <w:rPr>
        <w:rFonts w:ascii="Symbol" w:hAnsi="Symbol" w:hint="default"/>
      </w:rPr>
    </w:lvl>
    <w:lvl w:ilvl="4" w:tplc="0C0A0003" w:tentative="1">
      <w:start w:val="1"/>
      <w:numFmt w:val="bullet"/>
      <w:lvlText w:val="o"/>
      <w:lvlJc w:val="left"/>
      <w:pPr>
        <w:ind w:left="3600" w:hanging="360"/>
      </w:pPr>
      <w:rPr>
        <w:rFonts w:ascii="Courier New" w:hAnsi="Courier New" w:cs="Courier New" w:hint="default"/>
      </w:rPr>
    </w:lvl>
    <w:lvl w:ilvl="5" w:tplc="0C0A0005" w:tentative="1">
      <w:start w:val="1"/>
      <w:numFmt w:val="bullet"/>
      <w:lvlText w:val=""/>
      <w:lvlJc w:val="left"/>
      <w:pPr>
        <w:ind w:left="4320" w:hanging="360"/>
      </w:pPr>
      <w:rPr>
        <w:rFonts w:ascii="Wingdings" w:hAnsi="Wingdings" w:hint="default"/>
      </w:rPr>
    </w:lvl>
    <w:lvl w:ilvl="6" w:tplc="0C0A0001" w:tentative="1">
      <w:start w:val="1"/>
      <w:numFmt w:val="bullet"/>
      <w:lvlText w:val=""/>
      <w:lvlJc w:val="left"/>
      <w:pPr>
        <w:ind w:left="5040" w:hanging="360"/>
      </w:pPr>
      <w:rPr>
        <w:rFonts w:ascii="Symbol" w:hAnsi="Symbol" w:hint="default"/>
      </w:rPr>
    </w:lvl>
    <w:lvl w:ilvl="7" w:tplc="0C0A0003" w:tentative="1">
      <w:start w:val="1"/>
      <w:numFmt w:val="bullet"/>
      <w:lvlText w:val="o"/>
      <w:lvlJc w:val="left"/>
      <w:pPr>
        <w:ind w:left="5760" w:hanging="360"/>
      </w:pPr>
      <w:rPr>
        <w:rFonts w:ascii="Courier New" w:hAnsi="Courier New" w:cs="Courier New" w:hint="default"/>
      </w:rPr>
    </w:lvl>
    <w:lvl w:ilvl="8" w:tplc="0C0A0005" w:tentative="1">
      <w:start w:val="1"/>
      <w:numFmt w:val="bullet"/>
      <w:lvlText w:val=""/>
      <w:lvlJc w:val="left"/>
      <w:pPr>
        <w:ind w:left="6480" w:hanging="360"/>
      </w:pPr>
      <w:rPr>
        <w:rFonts w:ascii="Wingdings" w:hAnsi="Wingdings" w:hint="default"/>
      </w:rPr>
    </w:lvl>
  </w:abstractNum>
  <w:abstractNum w:abstractNumId="2" w15:restartNumberingAfterBreak="0">
    <w:nsid w:val="22182424"/>
    <w:multiLevelType w:val="hybridMultilevel"/>
    <w:tmpl w:val="CF521AEC"/>
    <w:lvl w:ilvl="0" w:tplc="2446F21E">
      <w:numFmt w:val="bullet"/>
      <w:lvlText w:val=""/>
      <w:lvlJc w:val="left"/>
      <w:pPr>
        <w:ind w:left="720" w:hanging="360"/>
      </w:pPr>
      <w:rPr>
        <w:rFonts w:ascii="Wingdings" w:eastAsia="Calibri" w:hAnsi="Wingdings" w:cs="Calibri" w:hint="default"/>
      </w:rPr>
    </w:lvl>
    <w:lvl w:ilvl="1" w:tplc="0C0A0003" w:tentative="1">
      <w:start w:val="1"/>
      <w:numFmt w:val="bullet"/>
      <w:lvlText w:val="o"/>
      <w:lvlJc w:val="left"/>
      <w:pPr>
        <w:ind w:left="1440" w:hanging="360"/>
      </w:pPr>
      <w:rPr>
        <w:rFonts w:ascii="Courier New" w:hAnsi="Courier New" w:cs="Courier New" w:hint="default"/>
      </w:rPr>
    </w:lvl>
    <w:lvl w:ilvl="2" w:tplc="0C0A0005" w:tentative="1">
      <w:start w:val="1"/>
      <w:numFmt w:val="bullet"/>
      <w:lvlText w:val=""/>
      <w:lvlJc w:val="left"/>
      <w:pPr>
        <w:ind w:left="2160" w:hanging="360"/>
      </w:pPr>
      <w:rPr>
        <w:rFonts w:ascii="Wingdings" w:hAnsi="Wingdings" w:hint="default"/>
      </w:rPr>
    </w:lvl>
    <w:lvl w:ilvl="3" w:tplc="0C0A0001" w:tentative="1">
      <w:start w:val="1"/>
      <w:numFmt w:val="bullet"/>
      <w:lvlText w:val=""/>
      <w:lvlJc w:val="left"/>
      <w:pPr>
        <w:ind w:left="2880" w:hanging="360"/>
      </w:pPr>
      <w:rPr>
        <w:rFonts w:ascii="Symbol" w:hAnsi="Symbol" w:hint="default"/>
      </w:rPr>
    </w:lvl>
    <w:lvl w:ilvl="4" w:tplc="0C0A0003" w:tentative="1">
      <w:start w:val="1"/>
      <w:numFmt w:val="bullet"/>
      <w:lvlText w:val="o"/>
      <w:lvlJc w:val="left"/>
      <w:pPr>
        <w:ind w:left="3600" w:hanging="360"/>
      </w:pPr>
      <w:rPr>
        <w:rFonts w:ascii="Courier New" w:hAnsi="Courier New" w:cs="Courier New" w:hint="default"/>
      </w:rPr>
    </w:lvl>
    <w:lvl w:ilvl="5" w:tplc="0C0A0005" w:tentative="1">
      <w:start w:val="1"/>
      <w:numFmt w:val="bullet"/>
      <w:lvlText w:val=""/>
      <w:lvlJc w:val="left"/>
      <w:pPr>
        <w:ind w:left="4320" w:hanging="360"/>
      </w:pPr>
      <w:rPr>
        <w:rFonts w:ascii="Wingdings" w:hAnsi="Wingdings" w:hint="default"/>
      </w:rPr>
    </w:lvl>
    <w:lvl w:ilvl="6" w:tplc="0C0A0001" w:tentative="1">
      <w:start w:val="1"/>
      <w:numFmt w:val="bullet"/>
      <w:lvlText w:val=""/>
      <w:lvlJc w:val="left"/>
      <w:pPr>
        <w:ind w:left="5040" w:hanging="360"/>
      </w:pPr>
      <w:rPr>
        <w:rFonts w:ascii="Symbol" w:hAnsi="Symbol" w:hint="default"/>
      </w:rPr>
    </w:lvl>
    <w:lvl w:ilvl="7" w:tplc="0C0A0003" w:tentative="1">
      <w:start w:val="1"/>
      <w:numFmt w:val="bullet"/>
      <w:lvlText w:val="o"/>
      <w:lvlJc w:val="left"/>
      <w:pPr>
        <w:ind w:left="5760" w:hanging="360"/>
      </w:pPr>
      <w:rPr>
        <w:rFonts w:ascii="Courier New" w:hAnsi="Courier New" w:cs="Courier New" w:hint="default"/>
      </w:rPr>
    </w:lvl>
    <w:lvl w:ilvl="8" w:tplc="0C0A0005" w:tentative="1">
      <w:start w:val="1"/>
      <w:numFmt w:val="bullet"/>
      <w:lvlText w:val=""/>
      <w:lvlJc w:val="left"/>
      <w:pPr>
        <w:ind w:left="6480" w:hanging="360"/>
      </w:pPr>
      <w:rPr>
        <w:rFonts w:ascii="Wingdings" w:hAnsi="Wingdings" w:hint="default"/>
      </w:rPr>
    </w:lvl>
  </w:abstractNum>
  <w:abstractNum w:abstractNumId="3" w15:restartNumberingAfterBreak="0">
    <w:nsid w:val="302D768E"/>
    <w:multiLevelType w:val="hybridMultilevel"/>
    <w:tmpl w:val="053892DC"/>
    <w:lvl w:ilvl="0" w:tplc="2446F21E">
      <w:numFmt w:val="bullet"/>
      <w:lvlText w:val=""/>
      <w:lvlJc w:val="left"/>
      <w:pPr>
        <w:ind w:left="720" w:hanging="360"/>
      </w:pPr>
      <w:rPr>
        <w:rFonts w:ascii="Wingdings" w:eastAsia="Calibri" w:hAnsi="Wingdings" w:cs="Calibri" w:hint="default"/>
      </w:rPr>
    </w:lvl>
    <w:lvl w:ilvl="1" w:tplc="0C0A0003" w:tentative="1">
      <w:start w:val="1"/>
      <w:numFmt w:val="bullet"/>
      <w:lvlText w:val="o"/>
      <w:lvlJc w:val="left"/>
      <w:pPr>
        <w:ind w:left="1440" w:hanging="360"/>
      </w:pPr>
      <w:rPr>
        <w:rFonts w:ascii="Courier New" w:hAnsi="Courier New" w:cs="Courier New" w:hint="default"/>
      </w:rPr>
    </w:lvl>
    <w:lvl w:ilvl="2" w:tplc="0C0A0005" w:tentative="1">
      <w:start w:val="1"/>
      <w:numFmt w:val="bullet"/>
      <w:lvlText w:val=""/>
      <w:lvlJc w:val="left"/>
      <w:pPr>
        <w:ind w:left="2160" w:hanging="360"/>
      </w:pPr>
      <w:rPr>
        <w:rFonts w:ascii="Wingdings" w:hAnsi="Wingdings" w:hint="default"/>
      </w:rPr>
    </w:lvl>
    <w:lvl w:ilvl="3" w:tplc="0C0A0001" w:tentative="1">
      <w:start w:val="1"/>
      <w:numFmt w:val="bullet"/>
      <w:lvlText w:val=""/>
      <w:lvlJc w:val="left"/>
      <w:pPr>
        <w:ind w:left="2880" w:hanging="360"/>
      </w:pPr>
      <w:rPr>
        <w:rFonts w:ascii="Symbol" w:hAnsi="Symbol" w:hint="default"/>
      </w:rPr>
    </w:lvl>
    <w:lvl w:ilvl="4" w:tplc="0C0A0003" w:tentative="1">
      <w:start w:val="1"/>
      <w:numFmt w:val="bullet"/>
      <w:lvlText w:val="o"/>
      <w:lvlJc w:val="left"/>
      <w:pPr>
        <w:ind w:left="3600" w:hanging="360"/>
      </w:pPr>
      <w:rPr>
        <w:rFonts w:ascii="Courier New" w:hAnsi="Courier New" w:cs="Courier New" w:hint="default"/>
      </w:rPr>
    </w:lvl>
    <w:lvl w:ilvl="5" w:tplc="0C0A0005" w:tentative="1">
      <w:start w:val="1"/>
      <w:numFmt w:val="bullet"/>
      <w:lvlText w:val=""/>
      <w:lvlJc w:val="left"/>
      <w:pPr>
        <w:ind w:left="4320" w:hanging="360"/>
      </w:pPr>
      <w:rPr>
        <w:rFonts w:ascii="Wingdings" w:hAnsi="Wingdings" w:hint="default"/>
      </w:rPr>
    </w:lvl>
    <w:lvl w:ilvl="6" w:tplc="0C0A0001" w:tentative="1">
      <w:start w:val="1"/>
      <w:numFmt w:val="bullet"/>
      <w:lvlText w:val=""/>
      <w:lvlJc w:val="left"/>
      <w:pPr>
        <w:ind w:left="5040" w:hanging="360"/>
      </w:pPr>
      <w:rPr>
        <w:rFonts w:ascii="Symbol" w:hAnsi="Symbol" w:hint="default"/>
      </w:rPr>
    </w:lvl>
    <w:lvl w:ilvl="7" w:tplc="0C0A0003" w:tentative="1">
      <w:start w:val="1"/>
      <w:numFmt w:val="bullet"/>
      <w:lvlText w:val="o"/>
      <w:lvlJc w:val="left"/>
      <w:pPr>
        <w:ind w:left="5760" w:hanging="360"/>
      </w:pPr>
      <w:rPr>
        <w:rFonts w:ascii="Courier New" w:hAnsi="Courier New" w:cs="Courier New" w:hint="default"/>
      </w:rPr>
    </w:lvl>
    <w:lvl w:ilvl="8" w:tplc="0C0A0005" w:tentative="1">
      <w:start w:val="1"/>
      <w:numFmt w:val="bullet"/>
      <w:lvlText w:val=""/>
      <w:lvlJc w:val="left"/>
      <w:pPr>
        <w:ind w:left="6480" w:hanging="360"/>
      </w:pPr>
      <w:rPr>
        <w:rFonts w:ascii="Wingdings" w:hAnsi="Wingdings" w:hint="default"/>
      </w:rPr>
    </w:lvl>
  </w:abstractNum>
  <w:abstractNum w:abstractNumId="4" w15:restartNumberingAfterBreak="0">
    <w:nsid w:val="333B14B6"/>
    <w:multiLevelType w:val="hybridMultilevel"/>
    <w:tmpl w:val="62BEA920"/>
    <w:lvl w:ilvl="0" w:tplc="0C0A000F">
      <w:start w:val="1"/>
      <w:numFmt w:val="decimal"/>
      <w:lvlText w:val="%1."/>
      <w:lvlJc w:val="left"/>
      <w:pPr>
        <w:ind w:left="720" w:hanging="360"/>
      </w:pPr>
    </w:lvl>
    <w:lvl w:ilvl="1" w:tplc="0C0A0019" w:tentative="1">
      <w:start w:val="1"/>
      <w:numFmt w:val="lowerLetter"/>
      <w:lvlText w:val="%2."/>
      <w:lvlJc w:val="left"/>
      <w:pPr>
        <w:ind w:left="1440" w:hanging="360"/>
      </w:pPr>
    </w:lvl>
    <w:lvl w:ilvl="2" w:tplc="0C0A001B" w:tentative="1">
      <w:start w:val="1"/>
      <w:numFmt w:val="lowerRoman"/>
      <w:lvlText w:val="%3."/>
      <w:lvlJc w:val="right"/>
      <w:pPr>
        <w:ind w:left="2160" w:hanging="180"/>
      </w:pPr>
    </w:lvl>
    <w:lvl w:ilvl="3" w:tplc="0C0A000F" w:tentative="1">
      <w:start w:val="1"/>
      <w:numFmt w:val="decimal"/>
      <w:lvlText w:val="%4."/>
      <w:lvlJc w:val="left"/>
      <w:pPr>
        <w:ind w:left="2880" w:hanging="360"/>
      </w:pPr>
    </w:lvl>
    <w:lvl w:ilvl="4" w:tplc="0C0A0019" w:tentative="1">
      <w:start w:val="1"/>
      <w:numFmt w:val="lowerLetter"/>
      <w:lvlText w:val="%5."/>
      <w:lvlJc w:val="left"/>
      <w:pPr>
        <w:ind w:left="3600" w:hanging="360"/>
      </w:pPr>
    </w:lvl>
    <w:lvl w:ilvl="5" w:tplc="0C0A001B" w:tentative="1">
      <w:start w:val="1"/>
      <w:numFmt w:val="lowerRoman"/>
      <w:lvlText w:val="%6."/>
      <w:lvlJc w:val="right"/>
      <w:pPr>
        <w:ind w:left="4320" w:hanging="180"/>
      </w:pPr>
    </w:lvl>
    <w:lvl w:ilvl="6" w:tplc="0C0A000F" w:tentative="1">
      <w:start w:val="1"/>
      <w:numFmt w:val="decimal"/>
      <w:lvlText w:val="%7."/>
      <w:lvlJc w:val="left"/>
      <w:pPr>
        <w:ind w:left="5040" w:hanging="360"/>
      </w:pPr>
    </w:lvl>
    <w:lvl w:ilvl="7" w:tplc="0C0A0019" w:tentative="1">
      <w:start w:val="1"/>
      <w:numFmt w:val="lowerLetter"/>
      <w:lvlText w:val="%8."/>
      <w:lvlJc w:val="left"/>
      <w:pPr>
        <w:ind w:left="5760" w:hanging="360"/>
      </w:pPr>
    </w:lvl>
    <w:lvl w:ilvl="8" w:tplc="0C0A001B" w:tentative="1">
      <w:start w:val="1"/>
      <w:numFmt w:val="lowerRoman"/>
      <w:lvlText w:val="%9."/>
      <w:lvlJc w:val="right"/>
      <w:pPr>
        <w:ind w:left="6480" w:hanging="180"/>
      </w:pPr>
    </w:lvl>
  </w:abstractNum>
  <w:abstractNum w:abstractNumId="5" w15:restartNumberingAfterBreak="0">
    <w:nsid w:val="3392384D"/>
    <w:multiLevelType w:val="hybridMultilevel"/>
    <w:tmpl w:val="068A2594"/>
    <w:lvl w:ilvl="0" w:tplc="0C0A000F">
      <w:start w:val="1"/>
      <w:numFmt w:val="decimal"/>
      <w:lvlText w:val="%1."/>
      <w:lvlJc w:val="left"/>
      <w:pPr>
        <w:ind w:left="644" w:hanging="360"/>
      </w:pPr>
      <w:rPr>
        <w:rFonts w:hint="default"/>
      </w:rPr>
    </w:lvl>
    <w:lvl w:ilvl="1" w:tplc="0C0A0019" w:tentative="1">
      <w:start w:val="1"/>
      <w:numFmt w:val="lowerLetter"/>
      <w:lvlText w:val="%2."/>
      <w:lvlJc w:val="left"/>
      <w:pPr>
        <w:ind w:left="1364" w:hanging="360"/>
      </w:pPr>
    </w:lvl>
    <w:lvl w:ilvl="2" w:tplc="0C0A001B" w:tentative="1">
      <w:start w:val="1"/>
      <w:numFmt w:val="lowerRoman"/>
      <w:lvlText w:val="%3."/>
      <w:lvlJc w:val="right"/>
      <w:pPr>
        <w:ind w:left="2084" w:hanging="180"/>
      </w:pPr>
    </w:lvl>
    <w:lvl w:ilvl="3" w:tplc="0C0A000F" w:tentative="1">
      <w:start w:val="1"/>
      <w:numFmt w:val="decimal"/>
      <w:lvlText w:val="%4."/>
      <w:lvlJc w:val="left"/>
      <w:pPr>
        <w:ind w:left="2804" w:hanging="360"/>
      </w:pPr>
    </w:lvl>
    <w:lvl w:ilvl="4" w:tplc="0C0A0019" w:tentative="1">
      <w:start w:val="1"/>
      <w:numFmt w:val="lowerLetter"/>
      <w:lvlText w:val="%5."/>
      <w:lvlJc w:val="left"/>
      <w:pPr>
        <w:ind w:left="3524" w:hanging="360"/>
      </w:pPr>
    </w:lvl>
    <w:lvl w:ilvl="5" w:tplc="0C0A001B" w:tentative="1">
      <w:start w:val="1"/>
      <w:numFmt w:val="lowerRoman"/>
      <w:lvlText w:val="%6."/>
      <w:lvlJc w:val="right"/>
      <w:pPr>
        <w:ind w:left="4244" w:hanging="180"/>
      </w:pPr>
    </w:lvl>
    <w:lvl w:ilvl="6" w:tplc="0C0A000F" w:tentative="1">
      <w:start w:val="1"/>
      <w:numFmt w:val="decimal"/>
      <w:lvlText w:val="%7."/>
      <w:lvlJc w:val="left"/>
      <w:pPr>
        <w:ind w:left="4964" w:hanging="360"/>
      </w:pPr>
    </w:lvl>
    <w:lvl w:ilvl="7" w:tplc="0C0A0019" w:tentative="1">
      <w:start w:val="1"/>
      <w:numFmt w:val="lowerLetter"/>
      <w:lvlText w:val="%8."/>
      <w:lvlJc w:val="left"/>
      <w:pPr>
        <w:ind w:left="5684" w:hanging="360"/>
      </w:pPr>
    </w:lvl>
    <w:lvl w:ilvl="8" w:tplc="0C0A001B" w:tentative="1">
      <w:start w:val="1"/>
      <w:numFmt w:val="lowerRoman"/>
      <w:lvlText w:val="%9."/>
      <w:lvlJc w:val="right"/>
      <w:pPr>
        <w:ind w:left="6404" w:hanging="180"/>
      </w:pPr>
    </w:lvl>
  </w:abstractNum>
  <w:abstractNum w:abstractNumId="6" w15:restartNumberingAfterBreak="0">
    <w:nsid w:val="3706313E"/>
    <w:multiLevelType w:val="hybridMultilevel"/>
    <w:tmpl w:val="A7BC5118"/>
    <w:lvl w:ilvl="0" w:tplc="2446F21E">
      <w:numFmt w:val="bullet"/>
      <w:lvlText w:val=""/>
      <w:lvlJc w:val="left"/>
      <w:pPr>
        <w:ind w:left="720" w:hanging="360"/>
      </w:pPr>
      <w:rPr>
        <w:rFonts w:ascii="Wingdings" w:eastAsia="Calibri" w:hAnsi="Wingdings" w:cs="Calibri" w:hint="default"/>
      </w:rPr>
    </w:lvl>
    <w:lvl w:ilvl="1" w:tplc="0C0A0003" w:tentative="1">
      <w:start w:val="1"/>
      <w:numFmt w:val="bullet"/>
      <w:lvlText w:val="o"/>
      <w:lvlJc w:val="left"/>
      <w:pPr>
        <w:ind w:left="1440" w:hanging="360"/>
      </w:pPr>
      <w:rPr>
        <w:rFonts w:ascii="Courier New" w:hAnsi="Courier New" w:cs="Courier New" w:hint="default"/>
      </w:rPr>
    </w:lvl>
    <w:lvl w:ilvl="2" w:tplc="0C0A0005" w:tentative="1">
      <w:start w:val="1"/>
      <w:numFmt w:val="bullet"/>
      <w:lvlText w:val=""/>
      <w:lvlJc w:val="left"/>
      <w:pPr>
        <w:ind w:left="2160" w:hanging="360"/>
      </w:pPr>
      <w:rPr>
        <w:rFonts w:ascii="Wingdings" w:hAnsi="Wingdings" w:hint="default"/>
      </w:rPr>
    </w:lvl>
    <w:lvl w:ilvl="3" w:tplc="0C0A0001" w:tentative="1">
      <w:start w:val="1"/>
      <w:numFmt w:val="bullet"/>
      <w:lvlText w:val=""/>
      <w:lvlJc w:val="left"/>
      <w:pPr>
        <w:ind w:left="2880" w:hanging="360"/>
      </w:pPr>
      <w:rPr>
        <w:rFonts w:ascii="Symbol" w:hAnsi="Symbol" w:hint="default"/>
      </w:rPr>
    </w:lvl>
    <w:lvl w:ilvl="4" w:tplc="0C0A0003" w:tentative="1">
      <w:start w:val="1"/>
      <w:numFmt w:val="bullet"/>
      <w:lvlText w:val="o"/>
      <w:lvlJc w:val="left"/>
      <w:pPr>
        <w:ind w:left="3600" w:hanging="360"/>
      </w:pPr>
      <w:rPr>
        <w:rFonts w:ascii="Courier New" w:hAnsi="Courier New" w:cs="Courier New" w:hint="default"/>
      </w:rPr>
    </w:lvl>
    <w:lvl w:ilvl="5" w:tplc="0C0A0005" w:tentative="1">
      <w:start w:val="1"/>
      <w:numFmt w:val="bullet"/>
      <w:lvlText w:val=""/>
      <w:lvlJc w:val="left"/>
      <w:pPr>
        <w:ind w:left="4320" w:hanging="360"/>
      </w:pPr>
      <w:rPr>
        <w:rFonts w:ascii="Wingdings" w:hAnsi="Wingdings" w:hint="default"/>
      </w:rPr>
    </w:lvl>
    <w:lvl w:ilvl="6" w:tplc="0C0A0001" w:tentative="1">
      <w:start w:val="1"/>
      <w:numFmt w:val="bullet"/>
      <w:lvlText w:val=""/>
      <w:lvlJc w:val="left"/>
      <w:pPr>
        <w:ind w:left="5040" w:hanging="360"/>
      </w:pPr>
      <w:rPr>
        <w:rFonts w:ascii="Symbol" w:hAnsi="Symbol" w:hint="default"/>
      </w:rPr>
    </w:lvl>
    <w:lvl w:ilvl="7" w:tplc="0C0A0003" w:tentative="1">
      <w:start w:val="1"/>
      <w:numFmt w:val="bullet"/>
      <w:lvlText w:val="o"/>
      <w:lvlJc w:val="left"/>
      <w:pPr>
        <w:ind w:left="5760" w:hanging="360"/>
      </w:pPr>
      <w:rPr>
        <w:rFonts w:ascii="Courier New" w:hAnsi="Courier New" w:cs="Courier New" w:hint="default"/>
      </w:rPr>
    </w:lvl>
    <w:lvl w:ilvl="8" w:tplc="0C0A0005" w:tentative="1">
      <w:start w:val="1"/>
      <w:numFmt w:val="bullet"/>
      <w:lvlText w:val=""/>
      <w:lvlJc w:val="left"/>
      <w:pPr>
        <w:ind w:left="6480" w:hanging="360"/>
      </w:pPr>
      <w:rPr>
        <w:rFonts w:ascii="Wingdings" w:hAnsi="Wingdings" w:hint="default"/>
      </w:rPr>
    </w:lvl>
  </w:abstractNum>
  <w:abstractNum w:abstractNumId="7" w15:restartNumberingAfterBreak="0">
    <w:nsid w:val="42881490"/>
    <w:multiLevelType w:val="hybridMultilevel"/>
    <w:tmpl w:val="2B5E20C8"/>
    <w:lvl w:ilvl="0" w:tplc="2446F21E">
      <w:numFmt w:val="bullet"/>
      <w:lvlText w:val=""/>
      <w:lvlJc w:val="left"/>
      <w:pPr>
        <w:ind w:left="720" w:hanging="360"/>
      </w:pPr>
      <w:rPr>
        <w:rFonts w:ascii="Wingdings" w:eastAsia="Calibri" w:hAnsi="Wingdings" w:cs="Calibri" w:hint="default"/>
      </w:rPr>
    </w:lvl>
    <w:lvl w:ilvl="1" w:tplc="0C0A0003" w:tentative="1">
      <w:start w:val="1"/>
      <w:numFmt w:val="bullet"/>
      <w:lvlText w:val="o"/>
      <w:lvlJc w:val="left"/>
      <w:pPr>
        <w:ind w:left="1440" w:hanging="360"/>
      </w:pPr>
      <w:rPr>
        <w:rFonts w:ascii="Courier New" w:hAnsi="Courier New" w:cs="Courier New" w:hint="default"/>
      </w:rPr>
    </w:lvl>
    <w:lvl w:ilvl="2" w:tplc="0C0A0005" w:tentative="1">
      <w:start w:val="1"/>
      <w:numFmt w:val="bullet"/>
      <w:lvlText w:val=""/>
      <w:lvlJc w:val="left"/>
      <w:pPr>
        <w:ind w:left="2160" w:hanging="360"/>
      </w:pPr>
      <w:rPr>
        <w:rFonts w:ascii="Wingdings" w:hAnsi="Wingdings" w:hint="default"/>
      </w:rPr>
    </w:lvl>
    <w:lvl w:ilvl="3" w:tplc="0C0A0001" w:tentative="1">
      <w:start w:val="1"/>
      <w:numFmt w:val="bullet"/>
      <w:lvlText w:val=""/>
      <w:lvlJc w:val="left"/>
      <w:pPr>
        <w:ind w:left="2880" w:hanging="360"/>
      </w:pPr>
      <w:rPr>
        <w:rFonts w:ascii="Symbol" w:hAnsi="Symbol" w:hint="default"/>
      </w:rPr>
    </w:lvl>
    <w:lvl w:ilvl="4" w:tplc="0C0A0003" w:tentative="1">
      <w:start w:val="1"/>
      <w:numFmt w:val="bullet"/>
      <w:lvlText w:val="o"/>
      <w:lvlJc w:val="left"/>
      <w:pPr>
        <w:ind w:left="3600" w:hanging="360"/>
      </w:pPr>
      <w:rPr>
        <w:rFonts w:ascii="Courier New" w:hAnsi="Courier New" w:cs="Courier New" w:hint="default"/>
      </w:rPr>
    </w:lvl>
    <w:lvl w:ilvl="5" w:tplc="0C0A0005" w:tentative="1">
      <w:start w:val="1"/>
      <w:numFmt w:val="bullet"/>
      <w:lvlText w:val=""/>
      <w:lvlJc w:val="left"/>
      <w:pPr>
        <w:ind w:left="4320" w:hanging="360"/>
      </w:pPr>
      <w:rPr>
        <w:rFonts w:ascii="Wingdings" w:hAnsi="Wingdings" w:hint="default"/>
      </w:rPr>
    </w:lvl>
    <w:lvl w:ilvl="6" w:tplc="0C0A0001" w:tentative="1">
      <w:start w:val="1"/>
      <w:numFmt w:val="bullet"/>
      <w:lvlText w:val=""/>
      <w:lvlJc w:val="left"/>
      <w:pPr>
        <w:ind w:left="5040" w:hanging="360"/>
      </w:pPr>
      <w:rPr>
        <w:rFonts w:ascii="Symbol" w:hAnsi="Symbol" w:hint="default"/>
      </w:rPr>
    </w:lvl>
    <w:lvl w:ilvl="7" w:tplc="0C0A0003" w:tentative="1">
      <w:start w:val="1"/>
      <w:numFmt w:val="bullet"/>
      <w:lvlText w:val="o"/>
      <w:lvlJc w:val="left"/>
      <w:pPr>
        <w:ind w:left="5760" w:hanging="360"/>
      </w:pPr>
      <w:rPr>
        <w:rFonts w:ascii="Courier New" w:hAnsi="Courier New" w:cs="Courier New" w:hint="default"/>
      </w:rPr>
    </w:lvl>
    <w:lvl w:ilvl="8" w:tplc="0C0A0005" w:tentative="1">
      <w:start w:val="1"/>
      <w:numFmt w:val="bullet"/>
      <w:lvlText w:val=""/>
      <w:lvlJc w:val="left"/>
      <w:pPr>
        <w:ind w:left="6480" w:hanging="360"/>
      </w:pPr>
      <w:rPr>
        <w:rFonts w:ascii="Wingdings" w:hAnsi="Wingdings" w:hint="default"/>
      </w:rPr>
    </w:lvl>
  </w:abstractNum>
  <w:abstractNum w:abstractNumId="8" w15:restartNumberingAfterBreak="0">
    <w:nsid w:val="43097F83"/>
    <w:multiLevelType w:val="hybridMultilevel"/>
    <w:tmpl w:val="676632E0"/>
    <w:lvl w:ilvl="0" w:tplc="C9F68A78">
      <w:start w:val="1"/>
      <w:numFmt w:val="decimal"/>
      <w:lvlText w:val="%1."/>
      <w:lvlJc w:val="left"/>
      <w:pPr>
        <w:ind w:left="786" w:hanging="360"/>
      </w:pPr>
      <w:rPr>
        <w:rFonts w:hint="default"/>
      </w:rPr>
    </w:lvl>
    <w:lvl w:ilvl="1" w:tplc="0C0A0019" w:tentative="1">
      <w:start w:val="1"/>
      <w:numFmt w:val="lowerLetter"/>
      <w:lvlText w:val="%2."/>
      <w:lvlJc w:val="left"/>
      <w:pPr>
        <w:ind w:left="1506" w:hanging="360"/>
      </w:pPr>
    </w:lvl>
    <w:lvl w:ilvl="2" w:tplc="0C0A001B" w:tentative="1">
      <w:start w:val="1"/>
      <w:numFmt w:val="lowerRoman"/>
      <w:lvlText w:val="%3."/>
      <w:lvlJc w:val="right"/>
      <w:pPr>
        <w:ind w:left="2226" w:hanging="180"/>
      </w:pPr>
    </w:lvl>
    <w:lvl w:ilvl="3" w:tplc="0C0A000F" w:tentative="1">
      <w:start w:val="1"/>
      <w:numFmt w:val="decimal"/>
      <w:lvlText w:val="%4."/>
      <w:lvlJc w:val="left"/>
      <w:pPr>
        <w:ind w:left="2946" w:hanging="360"/>
      </w:pPr>
    </w:lvl>
    <w:lvl w:ilvl="4" w:tplc="0C0A0019" w:tentative="1">
      <w:start w:val="1"/>
      <w:numFmt w:val="lowerLetter"/>
      <w:lvlText w:val="%5."/>
      <w:lvlJc w:val="left"/>
      <w:pPr>
        <w:ind w:left="3666" w:hanging="360"/>
      </w:pPr>
    </w:lvl>
    <w:lvl w:ilvl="5" w:tplc="0C0A001B" w:tentative="1">
      <w:start w:val="1"/>
      <w:numFmt w:val="lowerRoman"/>
      <w:lvlText w:val="%6."/>
      <w:lvlJc w:val="right"/>
      <w:pPr>
        <w:ind w:left="4386" w:hanging="180"/>
      </w:pPr>
    </w:lvl>
    <w:lvl w:ilvl="6" w:tplc="0C0A000F" w:tentative="1">
      <w:start w:val="1"/>
      <w:numFmt w:val="decimal"/>
      <w:lvlText w:val="%7."/>
      <w:lvlJc w:val="left"/>
      <w:pPr>
        <w:ind w:left="5106" w:hanging="360"/>
      </w:pPr>
    </w:lvl>
    <w:lvl w:ilvl="7" w:tplc="0C0A0019" w:tentative="1">
      <w:start w:val="1"/>
      <w:numFmt w:val="lowerLetter"/>
      <w:lvlText w:val="%8."/>
      <w:lvlJc w:val="left"/>
      <w:pPr>
        <w:ind w:left="5826" w:hanging="360"/>
      </w:pPr>
    </w:lvl>
    <w:lvl w:ilvl="8" w:tplc="0C0A001B" w:tentative="1">
      <w:start w:val="1"/>
      <w:numFmt w:val="lowerRoman"/>
      <w:lvlText w:val="%9."/>
      <w:lvlJc w:val="right"/>
      <w:pPr>
        <w:ind w:left="6546" w:hanging="180"/>
      </w:pPr>
    </w:lvl>
  </w:abstractNum>
  <w:abstractNum w:abstractNumId="9" w15:restartNumberingAfterBreak="0">
    <w:nsid w:val="4B280283"/>
    <w:multiLevelType w:val="hybridMultilevel"/>
    <w:tmpl w:val="9380249A"/>
    <w:lvl w:ilvl="0" w:tplc="040A0001">
      <w:start w:val="1"/>
      <w:numFmt w:val="bullet"/>
      <w:lvlText w:val=""/>
      <w:lvlJc w:val="left"/>
      <w:pPr>
        <w:ind w:left="1080" w:hanging="360"/>
      </w:pPr>
      <w:rPr>
        <w:rFonts w:ascii="Symbol" w:hAnsi="Symbol" w:hint="default"/>
      </w:rPr>
    </w:lvl>
    <w:lvl w:ilvl="1" w:tplc="040A0003" w:tentative="1">
      <w:start w:val="1"/>
      <w:numFmt w:val="bullet"/>
      <w:lvlText w:val="o"/>
      <w:lvlJc w:val="left"/>
      <w:pPr>
        <w:ind w:left="1800" w:hanging="360"/>
      </w:pPr>
      <w:rPr>
        <w:rFonts w:ascii="Courier New" w:hAnsi="Courier New" w:cs="Courier New" w:hint="default"/>
      </w:rPr>
    </w:lvl>
    <w:lvl w:ilvl="2" w:tplc="040A0005" w:tentative="1">
      <w:start w:val="1"/>
      <w:numFmt w:val="bullet"/>
      <w:lvlText w:val=""/>
      <w:lvlJc w:val="left"/>
      <w:pPr>
        <w:ind w:left="2520" w:hanging="360"/>
      </w:pPr>
      <w:rPr>
        <w:rFonts w:ascii="Wingdings" w:hAnsi="Wingdings" w:hint="default"/>
      </w:rPr>
    </w:lvl>
    <w:lvl w:ilvl="3" w:tplc="040A0001" w:tentative="1">
      <w:start w:val="1"/>
      <w:numFmt w:val="bullet"/>
      <w:lvlText w:val=""/>
      <w:lvlJc w:val="left"/>
      <w:pPr>
        <w:ind w:left="3240" w:hanging="360"/>
      </w:pPr>
      <w:rPr>
        <w:rFonts w:ascii="Symbol" w:hAnsi="Symbol" w:hint="default"/>
      </w:rPr>
    </w:lvl>
    <w:lvl w:ilvl="4" w:tplc="040A0003" w:tentative="1">
      <w:start w:val="1"/>
      <w:numFmt w:val="bullet"/>
      <w:lvlText w:val="o"/>
      <w:lvlJc w:val="left"/>
      <w:pPr>
        <w:ind w:left="3960" w:hanging="360"/>
      </w:pPr>
      <w:rPr>
        <w:rFonts w:ascii="Courier New" w:hAnsi="Courier New" w:cs="Courier New" w:hint="default"/>
      </w:rPr>
    </w:lvl>
    <w:lvl w:ilvl="5" w:tplc="040A0005" w:tentative="1">
      <w:start w:val="1"/>
      <w:numFmt w:val="bullet"/>
      <w:lvlText w:val=""/>
      <w:lvlJc w:val="left"/>
      <w:pPr>
        <w:ind w:left="4680" w:hanging="360"/>
      </w:pPr>
      <w:rPr>
        <w:rFonts w:ascii="Wingdings" w:hAnsi="Wingdings" w:hint="default"/>
      </w:rPr>
    </w:lvl>
    <w:lvl w:ilvl="6" w:tplc="040A0001" w:tentative="1">
      <w:start w:val="1"/>
      <w:numFmt w:val="bullet"/>
      <w:lvlText w:val=""/>
      <w:lvlJc w:val="left"/>
      <w:pPr>
        <w:ind w:left="5400" w:hanging="360"/>
      </w:pPr>
      <w:rPr>
        <w:rFonts w:ascii="Symbol" w:hAnsi="Symbol" w:hint="default"/>
      </w:rPr>
    </w:lvl>
    <w:lvl w:ilvl="7" w:tplc="040A0003" w:tentative="1">
      <w:start w:val="1"/>
      <w:numFmt w:val="bullet"/>
      <w:lvlText w:val="o"/>
      <w:lvlJc w:val="left"/>
      <w:pPr>
        <w:ind w:left="6120" w:hanging="360"/>
      </w:pPr>
      <w:rPr>
        <w:rFonts w:ascii="Courier New" w:hAnsi="Courier New" w:cs="Courier New" w:hint="default"/>
      </w:rPr>
    </w:lvl>
    <w:lvl w:ilvl="8" w:tplc="040A0005" w:tentative="1">
      <w:start w:val="1"/>
      <w:numFmt w:val="bullet"/>
      <w:lvlText w:val=""/>
      <w:lvlJc w:val="left"/>
      <w:pPr>
        <w:ind w:left="6840" w:hanging="360"/>
      </w:pPr>
      <w:rPr>
        <w:rFonts w:ascii="Wingdings" w:hAnsi="Wingdings" w:hint="default"/>
      </w:rPr>
    </w:lvl>
  </w:abstractNum>
  <w:abstractNum w:abstractNumId="10" w15:restartNumberingAfterBreak="0">
    <w:nsid w:val="4BA24DD1"/>
    <w:multiLevelType w:val="hybridMultilevel"/>
    <w:tmpl w:val="21A87CAA"/>
    <w:lvl w:ilvl="0" w:tplc="0C2A14B4">
      <w:start w:val="1"/>
      <w:numFmt w:val="decimal"/>
      <w:lvlText w:val="%1."/>
      <w:lvlJc w:val="left"/>
      <w:pPr>
        <w:ind w:left="785" w:hanging="360"/>
      </w:pPr>
      <w:rPr>
        <w:lang w:val="es-ES"/>
      </w:rPr>
    </w:lvl>
    <w:lvl w:ilvl="1" w:tplc="0C0A0019" w:tentative="1">
      <w:start w:val="1"/>
      <w:numFmt w:val="lowerLetter"/>
      <w:lvlText w:val="%2."/>
      <w:lvlJc w:val="left"/>
      <w:pPr>
        <w:ind w:left="1788" w:hanging="360"/>
      </w:pPr>
    </w:lvl>
    <w:lvl w:ilvl="2" w:tplc="0C0A001B" w:tentative="1">
      <w:start w:val="1"/>
      <w:numFmt w:val="lowerRoman"/>
      <w:lvlText w:val="%3."/>
      <w:lvlJc w:val="right"/>
      <w:pPr>
        <w:ind w:left="2508" w:hanging="180"/>
      </w:pPr>
    </w:lvl>
    <w:lvl w:ilvl="3" w:tplc="0C0A000F" w:tentative="1">
      <w:start w:val="1"/>
      <w:numFmt w:val="decimal"/>
      <w:lvlText w:val="%4."/>
      <w:lvlJc w:val="left"/>
      <w:pPr>
        <w:ind w:left="3228" w:hanging="360"/>
      </w:pPr>
    </w:lvl>
    <w:lvl w:ilvl="4" w:tplc="0C0A0019" w:tentative="1">
      <w:start w:val="1"/>
      <w:numFmt w:val="lowerLetter"/>
      <w:lvlText w:val="%5."/>
      <w:lvlJc w:val="left"/>
      <w:pPr>
        <w:ind w:left="3948" w:hanging="360"/>
      </w:pPr>
    </w:lvl>
    <w:lvl w:ilvl="5" w:tplc="0C0A001B" w:tentative="1">
      <w:start w:val="1"/>
      <w:numFmt w:val="lowerRoman"/>
      <w:lvlText w:val="%6."/>
      <w:lvlJc w:val="right"/>
      <w:pPr>
        <w:ind w:left="4668" w:hanging="180"/>
      </w:pPr>
    </w:lvl>
    <w:lvl w:ilvl="6" w:tplc="0C0A000F" w:tentative="1">
      <w:start w:val="1"/>
      <w:numFmt w:val="decimal"/>
      <w:lvlText w:val="%7."/>
      <w:lvlJc w:val="left"/>
      <w:pPr>
        <w:ind w:left="5388" w:hanging="360"/>
      </w:pPr>
    </w:lvl>
    <w:lvl w:ilvl="7" w:tplc="0C0A0019" w:tentative="1">
      <w:start w:val="1"/>
      <w:numFmt w:val="lowerLetter"/>
      <w:lvlText w:val="%8."/>
      <w:lvlJc w:val="left"/>
      <w:pPr>
        <w:ind w:left="6108" w:hanging="360"/>
      </w:pPr>
    </w:lvl>
    <w:lvl w:ilvl="8" w:tplc="0C0A001B" w:tentative="1">
      <w:start w:val="1"/>
      <w:numFmt w:val="lowerRoman"/>
      <w:lvlText w:val="%9."/>
      <w:lvlJc w:val="right"/>
      <w:pPr>
        <w:ind w:left="6828" w:hanging="180"/>
      </w:pPr>
    </w:lvl>
  </w:abstractNum>
  <w:abstractNum w:abstractNumId="11" w15:restartNumberingAfterBreak="0">
    <w:nsid w:val="56792753"/>
    <w:multiLevelType w:val="hybridMultilevel"/>
    <w:tmpl w:val="75B06D4A"/>
    <w:lvl w:ilvl="0" w:tplc="D780F2BA">
      <w:start w:val="1"/>
      <w:numFmt w:val="bullet"/>
      <w:lvlText w:val="−"/>
      <w:lvlJc w:val="left"/>
      <w:pPr>
        <w:ind w:left="720" w:hanging="360"/>
      </w:pPr>
      <w:rPr>
        <w:rFonts w:ascii="Arial" w:hAnsi="Arial" w:hint="default"/>
      </w:rPr>
    </w:lvl>
    <w:lvl w:ilvl="1" w:tplc="0C0A0003" w:tentative="1">
      <w:start w:val="1"/>
      <w:numFmt w:val="bullet"/>
      <w:lvlText w:val="o"/>
      <w:lvlJc w:val="left"/>
      <w:pPr>
        <w:ind w:left="1440" w:hanging="360"/>
      </w:pPr>
      <w:rPr>
        <w:rFonts w:ascii="Courier New" w:hAnsi="Courier New" w:cs="Courier New" w:hint="default"/>
      </w:rPr>
    </w:lvl>
    <w:lvl w:ilvl="2" w:tplc="0C0A0005" w:tentative="1">
      <w:start w:val="1"/>
      <w:numFmt w:val="bullet"/>
      <w:lvlText w:val=""/>
      <w:lvlJc w:val="left"/>
      <w:pPr>
        <w:ind w:left="2160" w:hanging="360"/>
      </w:pPr>
      <w:rPr>
        <w:rFonts w:ascii="Wingdings" w:hAnsi="Wingdings" w:hint="default"/>
      </w:rPr>
    </w:lvl>
    <w:lvl w:ilvl="3" w:tplc="0C0A0001" w:tentative="1">
      <w:start w:val="1"/>
      <w:numFmt w:val="bullet"/>
      <w:lvlText w:val=""/>
      <w:lvlJc w:val="left"/>
      <w:pPr>
        <w:ind w:left="2880" w:hanging="360"/>
      </w:pPr>
      <w:rPr>
        <w:rFonts w:ascii="Symbol" w:hAnsi="Symbol" w:hint="default"/>
      </w:rPr>
    </w:lvl>
    <w:lvl w:ilvl="4" w:tplc="0C0A0003" w:tentative="1">
      <w:start w:val="1"/>
      <w:numFmt w:val="bullet"/>
      <w:lvlText w:val="o"/>
      <w:lvlJc w:val="left"/>
      <w:pPr>
        <w:ind w:left="3600" w:hanging="360"/>
      </w:pPr>
      <w:rPr>
        <w:rFonts w:ascii="Courier New" w:hAnsi="Courier New" w:cs="Courier New" w:hint="default"/>
      </w:rPr>
    </w:lvl>
    <w:lvl w:ilvl="5" w:tplc="0C0A0005" w:tentative="1">
      <w:start w:val="1"/>
      <w:numFmt w:val="bullet"/>
      <w:lvlText w:val=""/>
      <w:lvlJc w:val="left"/>
      <w:pPr>
        <w:ind w:left="4320" w:hanging="360"/>
      </w:pPr>
      <w:rPr>
        <w:rFonts w:ascii="Wingdings" w:hAnsi="Wingdings" w:hint="default"/>
      </w:rPr>
    </w:lvl>
    <w:lvl w:ilvl="6" w:tplc="0C0A0001" w:tentative="1">
      <w:start w:val="1"/>
      <w:numFmt w:val="bullet"/>
      <w:lvlText w:val=""/>
      <w:lvlJc w:val="left"/>
      <w:pPr>
        <w:ind w:left="5040" w:hanging="360"/>
      </w:pPr>
      <w:rPr>
        <w:rFonts w:ascii="Symbol" w:hAnsi="Symbol" w:hint="default"/>
      </w:rPr>
    </w:lvl>
    <w:lvl w:ilvl="7" w:tplc="0C0A0003" w:tentative="1">
      <w:start w:val="1"/>
      <w:numFmt w:val="bullet"/>
      <w:lvlText w:val="o"/>
      <w:lvlJc w:val="left"/>
      <w:pPr>
        <w:ind w:left="5760" w:hanging="360"/>
      </w:pPr>
      <w:rPr>
        <w:rFonts w:ascii="Courier New" w:hAnsi="Courier New" w:cs="Courier New" w:hint="default"/>
      </w:rPr>
    </w:lvl>
    <w:lvl w:ilvl="8" w:tplc="0C0A0005" w:tentative="1">
      <w:start w:val="1"/>
      <w:numFmt w:val="bullet"/>
      <w:lvlText w:val=""/>
      <w:lvlJc w:val="left"/>
      <w:pPr>
        <w:ind w:left="6480" w:hanging="360"/>
      </w:pPr>
      <w:rPr>
        <w:rFonts w:ascii="Wingdings" w:hAnsi="Wingdings" w:hint="default"/>
      </w:rPr>
    </w:lvl>
  </w:abstractNum>
  <w:abstractNum w:abstractNumId="12" w15:restartNumberingAfterBreak="0">
    <w:nsid w:val="604E4F1F"/>
    <w:multiLevelType w:val="hybridMultilevel"/>
    <w:tmpl w:val="2938BF78"/>
    <w:lvl w:ilvl="0" w:tplc="040A0001">
      <w:start w:val="1"/>
      <w:numFmt w:val="bullet"/>
      <w:lvlText w:val=""/>
      <w:lvlJc w:val="left"/>
      <w:pPr>
        <w:ind w:left="1145" w:hanging="360"/>
      </w:pPr>
      <w:rPr>
        <w:rFonts w:ascii="Symbol" w:hAnsi="Symbol" w:hint="default"/>
      </w:rPr>
    </w:lvl>
    <w:lvl w:ilvl="1" w:tplc="0C0A0003" w:tentative="1">
      <w:start w:val="1"/>
      <w:numFmt w:val="bullet"/>
      <w:lvlText w:val="o"/>
      <w:lvlJc w:val="left"/>
      <w:pPr>
        <w:ind w:left="1865" w:hanging="360"/>
      </w:pPr>
      <w:rPr>
        <w:rFonts w:ascii="Courier New" w:hAnsi="Courier New" w:cs="Courier New" w:hint="default"/>
      </w:rPr>
    </w:lvl>
    <w:lvl w:ilvl="2" w:tplc="0C0A0005" w:tentative="1">
      <w:start w:val="1"/>
      <w:numFmt w:val="bullet"/>
      <w:lvlText w:val=""/>
      <w:lvlJc w:val="left"/>
      <w:pPr>
        <w:ind w:left="2585" w:hanging="360"/>
      </w:pPr>
      <w:rPr>
        <w:rFonts w:ascii="Wingdings" w:hAnsi="Wingdings" w:hint="default"/>
      </w:rPr>
    </w:lvl>
    <w:lvl w:ilvl="3" w:tplc="0C0A0001" w:tentative="1">
      <w:start w:val="1"/>
      <w:numFmt w:val="bullet"/>
      <w:lvlText w:val=""/>
      <w:lvlJc w:val="left"/>
      <w:pPr>
        <w:ind w:left="3305" w:hanging="360"/>
      </w:pPr>
      <w:rPr>
        <w:rFonts w:ascii="Symbol" w:hAnsi="Symbol" w:hint="default"/>
      </w:rPr>
    </w:lvl>
    <w:lvl w:ilvl="4" w:tplc="0C0A0003" w:tentative="1">
      <w:start w:val="1"/>
      <w:numFmt w:val="bullet"/>
      <w:lvlText w:val="o"/>
      <w:lvlJc w:val="left"/>
      <w:pPr>
        <w:ind w:left="4025" w:hanging="360"/>
      </w:pPr>
      <w:rPr>
        <w:rFonts w:ascii="Courier New" w:hAnsi="Courier New" w:cs="Courier New" w:hint="default"/>
      </w:rPr>
    </w:lvl>
    <w:lvl w:ilvl="5" w:tplc="0C0A0005" w:tentative="1">
      <w:start w:val="1"/>
      <w:numFmt w:val="bullet"/>
      <w:lvlText w:val=""/>
      <w:lvlJc w:val="left"/>
      <w:pPr>
        <w:ind w:left="4745" w:hanging="360"/>
      </w:pPr>
      <w:rPr>
        <w:rFonts w:ascii="Wingdings" w:hAnsi="Wingdings" w:hint="default"/>
      </w:rPr>
    </w:lvl>
    <w:lvl w:ilvl="6" w:tplc="0C0A0001" w:tentative="1">
      <w:start w:val="1"/>
      <w:numFmt w:val="bullet"/>
      <w:lvlText w:val=""/>
      <w:lvlJc w:val="left"/>
      <w:pPr>
        <w:ind w:left="5465" w:hanging="360"/>
      </w:pPr>
      <w:rPr>
        <w:rFonts w:ascii="Symbol" w:hAnsi="Symbol" w:hint="default"/>
      </w:rPr>
    </w:lvl>
    <w:lvl w:ilvl="7" w:tplc="0C0A0003" w:tentative="1">
      <w:start w:val="1"/>
      <w:numFmt w:val="bullet"/>
      <w:lvlText w:val="o"/>
      <w:lvlJc w:val="left"/>
      <w:pPr>
        <w:ind w:left="6185" w:hanging="360"/>
      </w:pPr>
      <w:rPr>
        <w:rFonts w:ascii="Courier New" w:hAnsi="Courier New" w:cs="Courier New" w:hint="default"/>
      </w:rPr>
    </w:lvl>
    <w:lvl w:ilvl="8" w:tplc="0C0A0005" w:tentative="1">
      <w:start w:val="1"/>
      <w:numFmt w:val="bullet"/>
      <w:lvlText w:val=""/>
      <w:lvlJc w:val="left"/>
      <w:pPr>
        <w:ind w:left="6905" w:hanging="360"/>
      </w:pPr>
      <w:rPr>
        <w:rFonts w:ascii="Wingdings" w:hAnsi="Wingdings" w:hint="default"/>
      </w:rPr>
    </w:lvl>
  </w:abstractNum>
  <w:abstractNum w:abstractNumId="13" w15:restartNumberingAfterBreak="0">
    <w:nsid w:val="65EB3DD5"/>
    <w:multiLevelType w:val="hybridMultilevel"/>
    <w:tmpl w:val="33E068CC"/>
    <w:lvl w:ilvl="0" w:tplc="0C0A000F">
      <w:start w:val="1"/>
      <w:numFmt w:val="decimal"/>
      <w:lvlText w:val="%1."/>
      <w:lvlJc w:val="left"/>
      <w:pPr>
        <w:ind w:left="720" w:hanging="360"/>
      </w:pPr>
      <w:rPr>
        <w:rFonts w:hint="default"/>
      </w:rPr>
    </w:lvl>
    <w:lvl w:ilvl="1" w:tplc="0C0A0019" w:tentative="1">
      <w:start w:val="1"/>
      <w:numFmt w:val="lowerLetter"/>
      <w:lvlText w:val="%2."/>
      <w:lvlJc w:val="left"/>
      <w:pPr>
        <w:ind w:left="1440" w:hanging="360"/>
      </w:pPr>
    </w:lvl>
    <w:lvl w:ilvl="2" w:tplc="0C0A001B" w:tentative="1">
      <w:start w:val="1"/>
      <w:numFmt w:val="lowerRoman"/>
      <w:lvlText w:val="%3."/>
      <w:lvlJc w:val="right"/>
      <w:pPr>
        <w:ind w:left="2160" w:hanging="180"/>
      </w:pPr>
    </w:lvl>
    <w:lvl w:ilvl="3" w:tplc="0C0A000F" w:tentative="1">
      <w:start w:val="1"/>
      <w:numFmt w:val="decimal"/>
      <w:lvlText w:val="%4."/>
      <w:lvlJc w:val="left"/>
      <w:pPr>
        <w:ind w:left="2880" w:hanging="360"/>
      </w:pPr>
    </w:lvl>
    <w:lvl w:ilvl="4" w:tplc="0C0A0019" w:tentative="1">
      <w:start w:val="1"/>
      <w:numFmt w:val="lowerLetter"/>
      <w:lvlText w:val="%5."/>
      <w:lvlJc w:val="left"/>
      <w:pPr>
        <w:ind w:left="3600" w:hanging="360"/>
      </w:pPr>
    </w:lvl>
    <w:lvl w:ilvl="5" w:tplc="0C0A001B" w:tentative="1">
      <w:start w:val="1"/>
      <w:numFmt w:val="lowerRoman"/>
      <w:lvlText w:val="%6."/>
      <w:lvlJc w:val="right"/>
      <w:pPr>
        <w:ind w:left="4320" w:hanging="180"/>
      </w:pPr>
    </w:lvl>
    <w:lvl w:ilvl="6" w:tplc="0C0A000F" w:tentative="1">
      <w:start w:val="1"/>
      <w:numFmt w:val="decimal"/>
      <w:lvlText w:val="%7."/>
      <w:lvlJc w:val="left"/>
      <w:pPr>
        <w:ind w:left="5040" w:hanging="360"/>
      </w:pPr>
    </w:lvl>
    <w:lvl w:ilvl="7" w:tplc="0C0A0019" w:tentative="1">
      <w:start w:val="1"/>
      <w:numFmt w:val="lowerLetter"/>
      <w:lvlText w:val="%8."/>
      <w:lvlJc w:val="left"/>
      <w:pPr>
        <w:ind w:left="5760" w:hanging="360"/>
      </w:pPr>
    </w:lvl>
    <w:lvl w:ilvl="8" w:tplc="0C0A001B" w:tentative="1">
      <w:start w:val="1"/>
      <w:numFmt w:val="lowerRoman"/>
      <w:lvlText w:val="%9."/>
      <w:lvlJc w:val="right"/>
      <w:pPr>
        <w:ind w:left="6480" w:hanging="180"/>
      </w:pPr>
    </w:lvl>
  </w:abstractNum>
  <w:abstractNum w:abstractNumId="14" w15:restartNumberingAfterBreak="0">
    <w:nsid w:val="71465697"/>
    <w:multiLevelType w:val="hybridMultilevel"/>
    <w:tmpl w:val="C2420716"/>
    <w:lvl w:ilvl="0" w:tplc="040A0001">
      <w:start w:val="1"/>
      <w:numFmt w:val="bullet"/>
      <w:lvlText w:val=""/>
      <w:lvlJc w:val="left"/>
      <w:pPr>
        <w:ind w:left="720" w:hanging="360"/>
      </w:pPr>
      <w:rPr>
        <w:rFonts w:ascii="Symbol" w:hAnsi="Symbol"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num w:numId="1" w16cid:durableId="1957249678">
    <w:abstractNumId w:val="2"/>
  </w:num>
  <w:num w:numId="2" w16cid:durableId="385031148">
    <w:abstractNumId w:val="3"/>
  </w:num>
  <w:num w:numId="3" w16cid:durableId="760491910">
    <w:abstractNumId w:val="7"/>
  </w:num>
  <w:num w:numId="4" w16cid:durableId="1124039340">
    <w:abstractNumId w:val="6"/>
  </w:num>
  <w:num w:numId="5" w16cid:durableId="1609043833">
    <w:abstractNumId w:val="11"/>
  </w:num>
  <w:num w:numId="6" w16cid:durableId="1871450821">
    <w:abstractNumId w:val="4"/>
  </w:num>
  <w:num w:numId="7" w16cid:durableId="303049777">
    <w:abstractNumId w:val="5"/>
  </w:num>
  <w:num w:numId="8" w16cid:durableId="1769229589">
    <w:abstractNumId w:val="8"/>
  </w:num>
  <w:num w:numId="9" w16cid:durableId="85737666">
    <w:abstractNumId w:val="1"/>
  </w:num>
  <w:num w:numId="10" w16cid:durableId="435246491">
    <w:abstractNumId w:val="14"/>
  </w:num>
  <w:num w:numId="11" w16cid:durableId="1263487129">
    <w:abstractNumId w:val="9"/>
  </w:num>
  <w:num w:numId="12" w16cid:durableId="358891624">
    <w:abstractNumId w:val="13"/>
  </w:num>
  <w:num w:numId="13" w16cid:durableId="210847174">
    <w:abstractNumId w:val="0"/>
  </w:num>
  <w:num w:numId="14" w16cid:durableId="2014069889">
    <w:abstractNumId w:val="10"/>
  </w:num>
  <w:num w:numId="15" w16cid:durableId="1996568411">
    <w:abstractNumId w:val="12"/>
  </w:num>
  <w:numIdMacAtCleanup w:val="8"/>
</w:numbering>
</file>

<file path=word/settings.xml><?xml version="1.0" encoding="utf-8"?>
<w:settings xmlns:mc="http://schemas.openxmlformats.org/markup-compatibility/2006" xmlns:m="http://schemas.openxmlformats.org/officeDocument/2006/math" xmlns:r="http://schemas.openxmlformats.org/officeDocument/2006/relationships" xmlns:sl="http://schemas.openxmlformats.org/schemaLibrary/2006/main"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zoom w:percent="145"/>
  <w:proofState w:spelling="clean" w:grammar="clean"/>
  <w:defaultTabStop w:val="708"/>
  <w:hyphenationZone w:val="425"/>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693D7A"/>
    <w:rsid w:val="000015E4"/>
    <w:rsid w:val="00002217"/>
    <w:rsid w:val="000030CB"/>
    <w:rsid w:val="000049F7"/>
    <w:rsid w:val="00015136"/>
    <w:rsid w:val="000175B9"/>
    <w:rsid w:val="0002093D"/>
    <w:rsid w:val="000211F7"/>
    <w:rsid w:val="00022352"/>
    <w:rsid w:val="000224CD"/>
    <w:rsid w:val="000256E1"/>
    <w:rsid w:val="000264A8"/>
    <w:rsid w:val="0003040B"/>
    <w:rsid w:val="000316F8"/>
    <w:rsid w:val="00032D5B"/>
    <w:rsid w:val="000367A4"/>
    <w:rsid w:val="00036B31"/>
    <w:rsid w:val="00036F62"/>
    <w:rsid w:val="00037020"/>
    <w:rsid w:val="0003767C"/>
    <w:rsid w:val="00042AD9"/>
    <w:rsid w:val="00043FAC"/>
    <w:rsid w:val="00044CE4"/>
    <w:rsid w:val="00045CE1"/>
    <w:rsid w:val="00046855"/>
    <w:rsid w:val="000510C0"/>
    <w:rsid w:val="00057EAE"/>
    <w:rsid w:val="00060270"/>
    <w:rsid w:val="000620F1"/>
    <w:rsid w:val="00063431"/>
    <w:rsid w:val="00063468"/>
    <w:rsid w:val="0006456B"/>
    <w:rsid w:val="000649D0"/>
    <w:rsid w:val="000662E7"/>
    <w:rsid w:val="0007615D"/>
    <w:rsid w:val="00077DC3"/>
    <w:rsid w:val="00082C6B"/>
    <w:rsid w:val="00086405"/>
    <w:rsid w:val="00087F9D"/>
    <w:rsid w:val="000910B2"/>
    <w:rsid w:val="0009204C"/>
    <w:rsid w:val="00093A61"/>
    <w:rsid w:val="00094453"/>
    <w:rsid w:val="00095150"/>
    <w:rsid w:val="00096E84"/>
    <w:rsid w:val="000A1933"/>
    <w:rsid w:val="000A1C55"/>
    <w:rsid w:val="000A3E81"/>
    <w:rsid w:val="000A41BB"/>
    <w:rsid w:val="000A42A5"/>
    <w:rsid w:val="000A79FF"/>
    <w:rsid w:val="000B1207"/>
    <w:rsid w:val="000B7345"/>
    <w:rsid w:val="000D29E6"/>
    <w:rsid w:val="000D2C05"/>
    <w:rsid w:val="000D7C75"/>
    <w:rsid w:val="000E0A43"/>
    <w:rsid w:val="000E3947"/>
    <w:rsid w:val="000E7CA3"/>
    <w:rsid w:val="000F092B"/>
    <w:rsid w:val="000F2524"/>
    <w:rsid w:val="000F4077"/>
    <w:rsid w:val="000F7F2C"/>
    <w:rsid w:val="00100D21"/>
    <w:rsid w:val="00104BB6"/>
    <w:rsid w:val="0011131D"/>
    <w:rsid w:val="001119BF"/>
    <w:rsid w:val="001205F5"/>
    <w:rsid w:val="00125422"/>
    <w:rsid w:val="00130038"/>
    <w:rsid w:val="00131068"/>
    <w:rsid w:val="0013214E"/>
    <w:rsid w:val="00133015"/>
    <w:rsid w:val="00137A05"/>
    <w:rsid w:val="0014016C"/>
    <w:rsid w:val="00140F67"/>
    <w:rsid w:val="00141173"/>
    <w:rsid w:val="001427F2"/>
    <w:rsid w:val="00142CFD"/>
    <w:rsid w:val="00146AD3"/>
    <w:rsid w:val="0015049F"/>
    <w:rsid w:val="00152490"/>
    <w:rsid w:val="00152EF8"/>
    <w:rsid w:val="0015308C"/>
    <w:rsid w:val="00153D2C"/>
    <w:rsid w:val="00156273"/>
    <w:rsid w:val="0015770E"/>
    <w:rsid w:val="00165766"/>
    <w:rsid w:val="00165B05"/>
    <w:rsid w:val="00165D5B"/>
    <w:rsid w:val="00165E12"/>
    <w:rsid w:val="00166B1B"/>
    <w:rsid w:val="001702BE"/>
    <w:rsid w:val="001707A0"/>
    <w:rsid w:val="00182C8E"/>
    <w:rsid w:val="00184B38"/>
    <w:rsid w:val="00185C7E"/>
    <w:rsid w:val="00193CBF"/>
    <w:rsid w:val="00193E55"/>
    <w:rsid w:val="0019440B"/>
    <w:rsid w:val="001954F0"/>
    <w:rsid w:val="00196BFF"/>
    <w:rsid w:val="001A0C38"/>
    <w:rsid w:val="001A1299"/>
    <w:rsid w:val="001A1F2E"/>
    <w:rsid w:val="001A238D"/>
    <w:rsid w:val="001A2EF5"/>
    <w:rsid w:val="001A3E40"/>
    <w:rsid w:val="001A6A3A"/>
    <w:rsid w:val="001A79DB"/>
    <w:rsid w:val="001A7DE6"/>
    <w:rsid w:val="001B1C92"/>
    <w:rsid w:val="001B6611"/>
    <w:rsid w:val="001B6E71"/>
    <w:rsid w:val="001B7A6C"/>
    <w:rsid w:val="001C1C85"/>
    <w:rsid w:val="001C32F5"/>
    <w:rsid w:val="001C3DD5"/>
    <w:rsid w:val="001C4286"/>
    <w:rsid w:val="001C43F8"/>
    <w:rsid w:val="001C45B6"/>
    <w:rsid w:val="001C63ED"/>
    <w:rsid w:val="001D29D8"/>
    <w:rsid w:val="001E106C"/>
    <w:rsid w:val="001E230D"/>
    <w:rsid w:val="001E249D"/>
    <w:rsid w:val="001E3BED"/>
    <w:rsid w:val="001E4F80"/>
    <w:rsid w:val="001E66A0"/>
    <w:rsid w:val="001E6BEC"/>
    <w:rsid w:val="001E7F1A"/>
    <w:rsid w:val="001F146B"/>
    <w:rsid w:val="001F51C1"/>
    <w:rsid w:val="001F76FA"/>
    <w:rsid w:val="002019B2"/>
    <w:rsid w:val="00203678"/>
    <w:rsid w:val="00206E6C"/>
    <w:rsid w:val="002104F7"/>
    <w:rsid w:val="00210DBC"/>
    <w:rsid w:val="00211346"/>
    <w:rsid w:val="00212785"/>
    <w:rsid w:val="0021531A"/>
    <w:rsid w:val="0021614D"/>
    <w:rsid w:val="002168CB"/>
    <w:rsid w:val="00221F67"/>
    <w:rsid w:val="002247C0"/>
    <w:rsid w:val="00230D39"/>
    <w:rsid w:val="00234EA1"/>
    <w:rsid w:val="0023788A"/>
    <w:rsid w:val="00237A69"/>
    <w:rsid w:val="00237F3B"/>
    <w:rsid w:val="0024081C"/>
    <w:rsid w:val="0024431D"/>
    <w:rsid w:val="00244C58"/>
    <w:rsid w:val="00253BD7"/>
    <w:rsid w:val="00256253"/>
    <w:rsid w:val="00256A95"/>
    <w:rsid w:val="002573CD"/>
    <w:rsid w:val="002610C2"/>
    <w:rsid w:val="00265D56"/>
    <w:rsid w:val="00272893"/>
    <w:rsid w:val="00272AC8"/>
    <w:rsid w:val="002731BA"/>
    <w:rsid w:val="00276C70"/>
    <w:rsid w:val="00276D02"/>
    <w:rsid w:val="00277FA4"/>
    <w:rsid w:val="0028067B"/>
    <w:rsid w:val="00280AA3"/>
    <w:rsid w:val="00282047"/>
    <w:rsid w:val="00283B9C"/>
    <w:rsid w:val="0028662B"/>
    <w:rsid w:val="00286A11"/>
    <w:rsid w:val="00291260"/>
    <w:rsid w:val="0029374D"/>
    <w:rsid w:val="00294F6D"/>
    <w:rsid w:val="00297506"/>
    <w:rsid w:val="002A01C6"/>
    <w:rsid w:val="002A01DA"/>
    <w:rsid w:val="002A1713"/>
    <w:rsid w:val="002A235C"/>
    <w:rsid w:val="002A4BAE"/>
    <w:rsid w:val="002A60E6"/>
    <w:rsid w:val="002A71FD"/>
    <w:rsid w:val="002A7AB8"/>
    <w:rsid w:val="002B0283"/>
    <w:rsid w:val="002B42DA"/>
    <w:rsid w:val="002B6768"/>
    <w:rsid w:val="002C0FA1"/>
    <w:rsid w:val="002C4561"/>
    <w:rsid w:val="002C666C"/>
    <w:rsid w:val="002D02D6"/>
    <w:rsid w:val="002D125C"/>
    <w:rsid w:val="002D4F44"/>
    <w:rsid w:val="002D6E14"/>
    <w:rsid w:val="002E13B3"/>
    <w:rsid w:val="002E6AA0"/>
    <w:rsid w:val="002E7B47"/>
    <w:rsid w:val="002F7908"/>
    <w:rsid w:val="00301F4E"/>
    <w:rsid w:val="00303ED9"/>
    <w:rsid w:val="00306737"/>
    <w:rsid w:val="0031554A"/>
    <w:rsid w:val="00317BD2"/>
    <w:rsid w:val="0032099E"/>
    <w:rsid w:val="00322B1B"/>
    <w:rsid w:val="0032394F"/>
    <w:rsid w:val="00331142"/>
    <w:rsid w:val="00332AF8"/>
    <w:rsid w:val="003343DC"/>
    <w:rsid w:val="00334417"/>
    <w:rsid w:val="00340DE8"/>
    <w:rsid w:val="00343174"/>
    <w:rsid w:val="0034581D"/>
    <w:rsid w:val="00347359"/>
    <w:rsid w:val="00351CFC"/>
    <w:rsid w:val="00352F53"/>
    <w:rsid w:val="003544B0"/>
    <w:rsid w:val="00357506"/>
    <w:rsid w:val="00357ADD"/>
    <w:rsid w:val="00364FB8"/>
    <w:rsid w:val="00365517"/>
    <w:rsid w:val="00365C32"/>
    <w:rsid w:val="00373229"/>
    <w:rsid w:val="00373820"/>
    <w:rsid w:val="0038147E"/>
    <w:rsid w:val="00385484"/>
    <w:rsid w:val="0038718B"/>
    <w:rsid w:val="003908A7"/>
    <w:rsid w:val="00392F66"/>
    <w:rsid w:val="0039392D"/>
    <w:rsid w:val="00393FA4"/>
    <w:rsid w:val="00394B30"/>
    <w:rsid w:val="00396E96"/>
    <w:rsid w:val="00397539"/>
    <w:rsid w:val="003A02BD"/>
    <w:rsid w:val="003A09A6"/>
    <w:rsid w:val="003A375A"/>
    <w:rsid w:val="003A3A0D"/>
    <w:rsid w:val="003A428C"/>
    <w:rsid w:val="003A69AB"/>
    <w:rsid w:val="003A72AC"/>
    <w:rsid w:val="003B10B5"/>
    <w:rsid w:val="003B1197"/>
    <w:rsid w:val="003B2551"/>
    <w:rsid w:val="003B2F63"/>
    <w:rsid w:val="003B3413"/>
    <w:rsid w:val="003B3A33"/>
    <w:rsid w:val="003B41DE"/>
    <w:rsid w:val="003B4375"/>
    <w:rsid w:val="003C16B1"/>
    <w:rsid w:val="003D229E"/>
    <w:rsid w:val="003D2CB2"/>
    <w:rsid w:val="003D303B"/>
    <w:rsid w:val="003D36B6"/>
    <w:rsid w:val="003D39D3"/>
    <w:rsid w:val="003D5EB3"/>
    <w:rsid w:val="003D7667"/>
    <w:rsid w:val="003D79F9"/>
    <w:rsid w:val="003E72FF"/>
    <w:rsid w:val="003F27B3"/>
    <w:rsid w:val="003F3B97"/>
    <w:rsid w:val="00401697"/>
    <w:rsid w:val="00402E99"/>
    <w:rsid w:val="00404E7E"/>
    <w:rsid w:val="00406695"/>
    <w:rsid w:val="00410F35"/>
    <w:rsid w:val="0041269C"/>
    <w:rsid w:val="0041281F"/>
    <w:rsid w:val="00412C02"/>
    <w:rsid w:val="004130FA"/>
    <w:rsid w:val="004135FC"/>
    <w:rsid w:val="00413703"/>
    <w:rsid w:val="00414BB7"/>
    <w:rsid w:val="004158BF"/>
    <w:rsid w:val="00420BBF"/>
    <w:rsid w:val="00421BEF"/>
    <w:rsid w:val="00423AD2"/>
    <w:rsid w:val="004324F9"/>
    <w:rsid w:val="00434462"/>
    <w:rsid w:val="0043758C"/>
    <w:rsid w:val="00437FEA"/>
    <w:rsid w:val="00442412"/>
    <w:rsid w:val="00444A0C"/>
    <w:rsid w:val="004454F2"/>
    <w:rsid w:val="00445E43"/>
    <w:rsid w:val="00445EFA"/>
    <w:rsid w:val="00453360"/>
    <w:rsid w:val="00453A6E"/>
    <w:rsid w:val="00453E78"/>
    <w:rsid w:val="00454FA6"/>
    <w:rsid w:val="00455211"/>
    <w:rsid w:val="00462815"/>
    <w:rsid w:val="00470057"/>
    <w:rsid w:val="00470FFC"/>
    <w:rsid w:val="004754B2"/>
    <w:rsid w:val="0047757C"/>
    <w:rsid w:val="00477B80"/>
    <w:rsid w:val="00481A73"/>
    <w:rsid w:val="0048361B"/>
    <w:rsid w:val="004856C9"/>
    <w:rsid w:val="00485FA9"/>
    <w:rsid w:val="0049139C"/>
    <w:rsid w:val="004A0279"/>
    <w:rsid w:val="004A2A7A"/>
    <w:rsid w:val="004A6CA1"/>
    <w:rsid w:val="004A73DC"/>
    <w:rsid w:val="004B1134"/>
    <w:rsid w:val="004B246C"/>
    <w:rsid w:val="004B337A"/>
    <w:rsid w:val="004B6D17"/>
    <w:rsid w:val="004C0469"/>
    <w:rsid w:val="004C3CAC"/>
    <w:rsid w:val="004C6B45"/>
    <w:rsid w:val="004C729F"/>
    <w:rsid w:val="004C7D36"/>
    <w:rsid w:val="004D39BF"/>
    <w:rsid w:val="004D3CED"/>
    <w:rsid w:val="004D4586"/>
    <w:rsid w:val="004D777F"/>
    <w:rsid w:val="004E0BA5"/>
    <w:rsid w:val="004E0D75"/>
    <w:rsid w:val="004E0DD5"/>
    <w:rsid w:val="004E3E89"/>
    <w:rsid w:val="004E6282"/>
    <w:rsid w:val="004F01FF"/>
    <w:rsid w:val="004F564E"/>
    <w:rsid w:val="004F5C45"/>
    <w:rsid w:val="004F6DE2"/>
    <w:rsid w:val="004F7531"/>
    <w:rsid w:val="00502B6F"/>
    <w:rsid w:val="005055B6"/>
    <w:rsid w:val="00507A81"/>
    <w:rsid w:val="00513F4E"/>
    <w:rsid w:val="005156DC"/>
    <w:rsid w:val="0052161C"/>
    <w:rsid w:val="00523A4C"/>
    <w:rsid w:val="00526D90"/>
    <w:rsid w:val="00527A0E"/>
    <w:rsid w:val="00527AD0"/>
    <w:rsid w:val="00533D10"/>
    <w:rsid w:val="0053509A"/>
    <w:rsid w:val="00536DAD"/>
    <w:rsid w:val="005376C7"/>
    <w:rsid w:val="0054730D"/>
    <w:rsid w:val="005479F4"/>
    <w:rsid w:val="005500C9"/>
    <w:rsid w:val="0055058B"/>
    <w:rsid w:val="00550A48"/>
    <w:rsid w:val="00551A20"/>
    <w:rsid w:val="005529D7"/>
    <w:rsid w:val="005577A9"/>
    <w:rsid w:val="0056392E"/>
    <w:rsid w:val="0057060B"/>
    <w:rsid w:val="00573669"/>
    <w:rsid w:val="00573DC7"/>
    <w:rsid w:val="005746FE"/>
    <w:rsid w:val="00576602"/>
    <w:rsid w:val="00576DF4"/>
    <w:rsid w:val="005806F2"/>
    <w:rsid w:val="00580DAE"/>
    <w:rsid w:val="00586213"/>
    <w:rsid w:val="00586488"/>
    <w:rsid w:val="00586E59"/>
    <w:rsid w:val="00590317"/>
    <w:rsid w:val="005926A1"/>
    <w:rsid w:val="00595FDE"/>
    <w:rsid w:val="00597F9E"/>
    <w:rsid w:val="005A0C38"/>
    <w:rsid w:val="005A194E"/>
    <w:rsid w:val="005A2B39"/>
    <w:rsid w:val="005A6621"/>
    <w:rsid w:val="005A6ABB"/>
    <w:rsid w:val="005B2306"/>
    <w:rsid w:val="005B44ED"/>
    <w:rsid w:val="005B6DC3"/>
    <w:rsid w:val="005B6E7C"/>
    <w:rsid w:val="005C097A"/>
    <w:rsid w:val="005C18E1"/>
    <w:rsid w:val="005C44BA"/>
    <w:rsid w:val="005C4781"/>
    <w:rsid w:val="005C611C"/>
    <w:rsid w:val="005C7CA8"/>
    <w:rsid w:val="005D1860"/>
    <w:rsid w:val="005D2BDA"/>
    <w:rsid w:val="005D2C1C"/>
    <w:rsid w:val="005D2F6B"/>
    <w:rsid w:val="005D409E"/>
    <w:rsid w:val="005D4A85"/>
    <w:rsid w:val="005D668C"/>
    <w:rsid w:val="005D68BB"/>
    <w:rsid w:val="005D69E1"/>
    <w:rsid w:val="005D783D"/>
    <w:rsid w:val="005D7AC8"/>
    <w:rsid w:val="005E1587"/>
    <w:rsid w:val="005E50E8"/>
    <w:rsid w:val="005E6418"/>
    <w:rsid w:val="005E6514"/>
    <w:rsid w:val="005E7121"/>
    <w:rsid w:val="005E7EF4"/>
    <w:rsid w:val="005F0342"/>
    <w:rsid w:val="005F3450"/>
    <w:rsid w:val="005F3C7D"/>
    <w:rsid w:val="005F3CB0"/>
    <w:rsid w:val="005F6729"/>
    <w:rsid w:val="00602B25"/>
    <w:rsid w:val="006039C6"/>
    <w:rsid w:val="00605061"/>
    <w:rsid w:val="00605C4B"/>
    <w:rsid w:val="006100B9"/>
    <w:rsid w:val="00611428"/>
    <w:rsid w:val="00613BC6"/>
    <w:rsid w:val="00617CC3"/>
    <w:rsid w:val="00620247"/>
    <w:rsid w:val="0062132D"/>
    <w:rsid w:val="00621D0B"/>
    <w:rsid w:val="00622945"/>
    <w:rsid w:val="0062329F"/>
    <w:rsid w:val="00624332"/>
    <w:rsid w:val="00624D55"/>
    <w:rsid w:val="00624E1A"/>
    <w:rsid w:val="00625B45"/>
    <w:rsid w:val="006300BE"/>
    <w:rsid w:val="00634313"/>
    <w:rsid w:val="006358FA"/>
    <w:rsid w:val="0063614D"/>
    <w:rsid w:val="00641BA6"/>
    <w:rsid w:val="00644505"/>
    <w:rsid w:val="00646ADD"/>
    <w:rsid w:val="0064768B"/>
    <w:rsid w:val="00647A02"/>
    <w:rsid w:val="00650466"/>
    <w:rsid w:val="00651D3B"/>
    <w:rsid w:val="006528F3"/>
    <w:rsid w:val="006544EF"/>
    <w:rsid w:val="00655756"/>
    <w:rsid w:val="00657800"/>
    <w:rsid w:val="0066034F"/>
    <w:rsid w:val="00662CF4"/>
    <w:rsid w:val="00663F1E"/>
    <w:rsid w:val="00665B9C"/>
    <w:rsid w:val="00665D19"/>
    <w:rsid w:val="00672811"/>
    <w:rsid w:val="006751EE"/>
    <w:rsid w:val="00675B0B"/>
    <w:rsid w:val="00680C0A"/>
    <w:rsid w:val="006819AC"/>
    <w:rsid w:val="00681D77"/>
    <w:rsid w:val="00681DCA"/>
    <w:rsid w:val="006845AE"/>
    <w:rsid w:val="00686458"/>
    <w:rsid w:val="00686482"/>
    <w:rsid w:val="00692337"/>
    <w:rsid w:val="00693277"/>
    <w:rsid w:val="006939E1"/>
    <w:rsid w:val="00693D7A"/>
    <w:rsid w:val="00694897"/>
    <w:rsid w:val="006971BA"/>
    <w:rsid w:val="006A1414"/>
    <w:rsid w:val="006A40E9"/>
    <w:rsid w:val="006A41DD"/>
    <w:rsid w:val="006A452C"/>
    <w:rsid w:val="006A454A"/>
    <w:rsid w:val="006A4D8B"/>
    <w:rsid w:val="006A5A74"/>
    <w:rsid w:val="006A65D8"/>
    <w:rsid w:val="006B0239"/>
    <w:rsid w:val="006B47DA"/>
    <w:rsid w:val="006B789F"/>
    <w:rsid w:val="006C1AD6"/>
    <w:rsid w:val="006C5194"/>
    <w:rsid w:val="006C605F"/>
    <w:rsid w:val="006C661A"/>
    <w:rsid w:val="006D40CA"/>
    <w:rsid w:val="006D6D16"/>
    <w:rsid w:val="006D746E"/>
    <w:rsid w:val="006E1F4B"/>
    <w:rsid w:val="006E5336"/>
    <w:rsid w:val="006E7DE6"/>
    <w:rsid w:val="006F062D"/>
    <w:rsid w:val="006F0BFD"/>
    <w:rsid w:val="006F1740"/>
    <w:rsid w:val="006F4291"/>
    <w:rsid w:val="006F4936"/>
    <w:rsid w:val="006F6F53"/>
    <w:rsid w:val="00700272"/>
    <w:rsid w:val="00700FD1"/>
    <w:rsid w:val="007023CB"/>
    <w:rsid w:val="00702B97"/>
    <w:rsid w:val="00704A11"/>
    <w:rsid w:val="007118DF"/>
    <w:rsid w:val="00713D74"/>
    <w:rsid w:val="00715FDC"/>
    <w:rsid w:val="00716EBC"/>
    <w:rsid w:val="007200F4"/>
    <w:rsid w:val="007204DB"/>
    <w:rsid w:val="0072573B"/>
    <w:rsid w:val="007315DB"/>
    <w:rsid w:val="00731EFC"/>
    <w:rsid w:val="00732620"/>
    <w:rsid w:val="00733959"/>
    <w:rsid w:val="00733EEB"/>
    <w:rsid w:val="007362C7"/>
    <w:rsid w:val="0073667F"/>
    <w:rsid w:val="00740696"/>
    <w:rsid w:val="0074256E"/>
    <w:rsid w:val="00744138"/>
    <w:rsid w:val="00745662"/>
    <w:rsid w:val="0074668B"/>
    <w:rsid w:val="007511F0"/>
    <w:rsid w:val="00752F14"/>
    <w:rsid w:val="007531EB"/>
    <w:rsid w:val="007554B1"/>
    <w:rsid w:val="00756C8C"/>
    <w:rsid w:val="007602D7"/>
    <w:rsid w:val="00760677"/>
    <w:rsid w:val="00761289"/>
    <w:rsid w:val="00763F3A"/>
    <w:rsid w:val="00763F77"/>
    <w:rsid w:val="0076475F"/>
    <w:rsid w:val="0076550C"/>
    <w:rsid w:val="00765B3F"/>
    <w:rsid w:val="00765E83"/>
    <w:rsid w:val="00766402"/>
    <w:rsid w:val="00770676"/>
    <w:rsid w:val="0077257B"/>
    <w:rsid w:val="00772E54"/>
    <w:rsid w:val="007734DA"/>
    <w:rsid w:val="0077484E"/>
    <w:rsid w:val="00777662"/>
    <w:rsid w:val="00780568"/>
    <w:rsid w:val="007813EA"/>
    <w:rsid w:val="00782F0C"/>
    <w:rsid w:val="007855FA"/>
    <w:rsid w:val="0078613D"/>
    <w:rsid w:val="00786710"/>
    <w:rsid w:val="00790261"/>
    <w:rsid w:val="007918D0"/>
    <w:rsid w:val="00792551"/>
    <w:rsid w:val="00793156"/>
    <w:rsid w:val="00796EB9"/>
    <w:rsid w:val="007A224D"/>
    <w:rsid w:val="007A37ED"/>
    <w:rsid w:val="007A3C80"/>
    <w:rsid w:val="007A432B"/>
    <w:rsid w:val="007B0754"/>
    <w:rsid w:val="007B0B87"/>
    <w:rsid w:val="007B2628"/>
    <w:rsid w:val="007C116C"/>
    <w:rsid w:val="007C169D"/>
    <w:rsid w:val="007C3152"/>
    <w:rsid w:val="007C3B6A"/>
    <w:rsid w:val="007C4121"/>
    <w:rsid w:val="007C64DB"/>
    <w:rsid w:val="007D086F"/>
    <w:rsid w:val="007D4FDD"/>
    <w:rsid w:val="007D7BB9"/>
    <w:rsid w:val="007E44FC"/>
    <w:rsid w:val="007E64D4"/>
    <w:rsid w:val="007E6A5C"/>
    <w:rsid w:val="007F3C58"/>
    <w:rsid w:val="007F4A99"/>
    <w:rsid w:val="007F6CEC"/>
    <w:rsid w:val="007F743B"/>
    <w:rsid w:val="00803915"/>
    <w:rsid w:val="0080447F"/>
    <w:rsid w:val="008044DE"/>
    <w:rsid w:val="00804FC0"/>
    <w:rsid w:val="00810B7D"/>
    <w:rsid w:val="00811719"/>
    <w:rsid w:val="00812EEE"/>
    <w:rsid w:val="008135DE"/>
    <w:rsid w:val="00813E3F"/>
    <w:rsid w:val="00814B24"/>
    <w:rsid w:val="0081683B"/>
    <w:rsid w:val="00816E7A"/>
    <w:rsid w:val="008201F6"/>
    <w:rsid w:val="008235DE"/>
    <w:rsid w:val="00825D82"/>
    <w:rsid w:val="00825F1F"/>
    <w:rsid w:val="008268C2"/>
    <w:rsid w:val="00831CC2"/>
    <w:rsid w:val="00835248"/>
    <w:rsid w:val="00841A5B"/>
    <w:rsid w:val="008422FA"/>
    <w:rsid w:val="00842F96"/>
    <w:rsid w:val="00844260"/>
    <w:rsid w:val="008460CA"/>
    <w:rsid w:val="00846B3F"/>
    <w:rsid w:val="008476FE"/>
    <w:rsid w:val="00850263"/>
    <w:rsid w:val="008504DD"/>
    <w:rsid w:val="00850D26"/>
    <w:rsid w:val="00851615"/>
    <w:rsid w:val="00851DE7"/>
    <w:rsid w:val="00852727"/>
    <w:rsid w:val="00853CE3"/>
    <w:rsid w:val="00856C64"/>
    <w:rsid w:val="00856D02"/>
    <w:rsid w:val="00860251"/>
    <w:rsid w:val="0086277D"/>
    <w:rsid w:val="008629D0"/>
    <w:rsid w:val="00863070"/>
    <w:rsid w:val="008631DC"/>
    <w:rsid w:val="00864115"/>
    <w:rsid w:val="00866DF1"/>
    <w:rsid w:val="00867FA2"/>
    <w:rsid w:val="0087136D"/>
    <w:rsid w:val="0087141B"/>
    <w:rsid w:val="00871B74"/>
    <w:rsid w:val="00873C5D"/>
    <w:rsid w:val="00874B95"/>
    <w:rsid w:val="00876315"/>
    <w:rsid w:val="0087631E"/>
    <w:rsid w:val="00876512"/>
    <w:rsid w:val="008774C0"/>
    <w:rsid w:val="00877683"/>
    <w:rsid w:val="00881B99"/>
    <w:rsid w:val="00882193"/>
    <w:rsid w:val="008875F8"/>
    <w:rsid w:val="0088779C"/>
    <w:rsid w:val="00890D08"/>
    <w:rsid w:val="00895FA7"/>
    <w:rsid w:val="00896020"/>
    <w:rsid w:val="008A2806"/>
    <w:rsid w:val="008A2857"/>
    <w:rsid w:val="008A5538"/>
    <w:rsid w:val="008A5BF5"/>
    <w:rsid w:val="008A6608"/>
    <w:rsid w:val="008A6F65"/>
    <w:rsid w:val="008B206A"/>
    <w:rsid w:val="008B621C"/>
    <w:rsid w:val="008B6CA9"/>
    <w:rsid w:val="008C1875"/>
    <w:rsid w:val="008C2022"/>
    <w:rsid w:val="008C3C1A"/>
    <w:rsid w:val="008C6E41"/>
    <w:rsid w:val="008C6F63"/>
    <w:rsid w:val="008D14CC"/>
    <w:rsid w:val="008D182C"/>
    <w:rsid w:val="008D287C"/>
    <w:rsid w:val="008D2C50"/>
    <w:rsid w:val="008D2E5A"/>
    <w:rsid w:val="008D3805"/>
    <w:rsid w:val="008D3C6A"/>
    <w:rsid w:val="008D568E"/>
    <w:rsid w:val="008D66C3"/>
    <w:rsid w:val="008E2D2F"/>
    <w:rsid w:val="008E31E8"/>
    <w:rsid w:val="008E3C54"/>
    <w:rsid w:val="008E55F4"/>
    <w:rsid w:val="008E783D"/>
    <w:rsid w:val="008E795E"/>
    <w:rsid w:val="008F05EA"/>
    <w:rsid w:val="008F0C08"/>
    <w:rsid w:val="008F4B77"/>
    <w:rsid w:val="008F6D8E"/>
    <w:rsid w:val="008F7720"/>
    <w:rsid w:val="00900CF2"/>
    <w:rsid w:val="00900D0D"/>
    <w:rsid w:val="009015F0"/>
    <w:rsid w:val="00904FA1"/>
    <w:rsid w:val="0090555F"/>
    <w:rsid w:val="0091009E"/>
    <w:rsid w:val="009100DE"/>
    <w:rsid w:val="00911251"/>
    <w:rsid w:val="00913577"/>
    <w:rsid w:val="009153DA"/>
    <w:rsid w:val="00920855"/>
    <w:rsid w:val="009211D8"/>
    <w:rsid w:val="0092134E"/>
    <w:rsid w:val="00921B8F"/>
    <w:rsid w:val="00921D2A"/>
    <w:rsid w:val="00924A1F"/>
    <w:rsid w:val="00931574"/>
    <w:rsid w:val="00932DA5"/>
    <w:rsid w:val="009368E8"/>
    <w:rsid w:val="00944171"/>
    <w:rsid w:val="00944C62"/>
    <w:rsid w:val="009461C0"/>
    <w:rsid w:val="00946388"/>
    <w:rsid w:val="00960A55"/>
    <w:rsid w:val="00961254"/>
    <w:rsid w:val="00964050"/>
    <w:rsid w:val="00964B1A"/>
    <w:rsid w:val="00965714"/>
    <w:rsid w:val="00966328"/>
    <w:rsid w:val="009672C0"/>
    <w:rsid w:val="00972699"/>
    <w:rsid w:val="00972781"/>
    <w:rsid w:val="009727E6"/>
    <w:rsid w:val="009735F2"/>
    <w:rsid w:val="00973A0D"/>
    <w:rsid w:val="00974396"/>
    <w:rsid w:val="009771B2"/>
    <w:rsid w:val="009807C5"/>
    <w:rsid w:val="00980DA7"/>
    <w:rsid w:val="009836AF"/>
    <w:rsid w:val="009843A9"/>
    <w:rsid w:val="009908E1"/>
    <w:rsid w:val="009948DC"/>
    <w:rsid w:val="00994FC5"/>
    <w:rsid w:val="0099698C"/>
    <w:rsid w:val="009A0B89"/>
    <w:rsid w:val="009A1213"/>
    <w:rsid w:val="009A3B0F"/>
    <w:rsid w:val="009A4B84"/>
    <w:rsid w:val="009B36D1"/>
    <w:rsid w:val="009B388D"/>
    <w:rsid w:val="009B6A6D"/>
    <w:rsid w:val="009B72C6"/>
    <w:rsid w:val="009C560C"/>
    <w:rsid w:val="009D0F6B"/>
    <w:rsid w:val="009D17F3"/>
    <w:rsid w:val="009D2071"/>
    <w:rsid w:val="009D4883"/>
    <w:rsid w:val="009E0ABF"/>
    <w:rsid w:val="009E12A8"/>
    <w:rsid w:val="009E2C59"/>
    <w:rsid w:val="009E36B2"/>
    <w:rsid w:val="009E57A5"/>
    <w:rsid w:val="009E6AC2"/>
    <w:rsid w:val="009E7D96"/>
    <w:rsid w:val="009F0064"/>
    <w:rsid w:val="009F152D"/>
    <w:rsid w:val="009F2390"/>
    <w:rsid w:val="009F47C8"/>
    <w:rsid w:val="009F5D82"/>
    <w:rsid w:val="00A0390B"/>
    <w:rsid w:val="00A049D1"/>
    <w:rsid w:val="00A066AB"/>
    <w:rsid w:val="00A07800"/>
    <w:rsid w:val="00A10FCF"/>
    <w:rsid w:val="00A14516"/>
    <w:rsid w:val="00A22E8E"/>
    <w:rsid w:val="00A26848"/>
    <w:rsid w:val="00A26A18"/>
    <w:rsid w:val="00A30CD3"/>
    <w:rsid w:val="00A30EDA"/>
    <w:rsid w:val="00A326AC"/>
    <w:rsid w:val="00A346A8"/>
    <w:rsid w:val="00A41CCB"/>
    <w:rsid w:val="00A43B27"/>
    <w:rsid w:val="00A47585"/>
    <w:rsid w:val="00A518B7"/>
    <w:rsid w:val="00A52CF7"/>
    <w:rsid w:val="00A53D71"/>
    <w:rsid w:val="00A55373"/>
    <w:rsid w:val="00A570C8"/>
    <w:rsid w:val="00A57D7B"/>
    <w:rsid w:val="00A6073B"/>
    <w:rsid w:val="00A61715"/>
    <w:rsid w:val="00A6222A"/>
    <w:rsid w:val="00A71148"/>
    <w:rsid w:val="00A818CB"/>
    <w:rsid w:val="00A82948"/>
    <w:rsid w:val="00A85592"/>
    <w:rsid w:val="00A85E4C"/>
    <w:rsid w:val="00A870D3"/>
    <w:rsid w:val="00A9054A"/>
    <w:rsid w:val="00A92145"/>
    <w:rsid w:val="00A9305A"/>
    <w:rsid w:val="00A93408"/>
    <w:rsid w:val="00A97A53"/>
    <w:rsid w:val="00A97F58"/>
    <w:rsid w:val="00AA1C4A"/>
    <w:rsid w:val="00AA4ED3"/>
    <w:rsid w:val="00AA712E"/>
    <w:rsid w:val="00AA7218"/>
    <w:rsid w:val="00AB37D1"/>
    <w:rsid w:val="00AB3838"/>
    <w:rsid w:val="00AB3E12"/>
    <w:rsid w:val="00AB4613"/>
    <w:rsid w:val="00AB4E0B"/>
    <w:rsid w:val="00AB596F"/>
    <w:rsid w:val="00AC1C36"/>
    <w:rsid w:val="00AC56AB"/>
    <w:rsid w:val="00AD1A6C"/>
    <w:rsid w:val="00AD21E3"/>
    <w:rsid w:val="00AD72DC"/>
    <w:rsid w:val="00AE09A8"/>
    <w:rsid w:val="00AE2039"/>
    <w:rsid w:val="00AE21B5"/>
    <w:rsid w:val="00AE3E77"/>
    <w:rsid w:val="00AE62F1"/>
    <w:rsid w:val="00AE798E"/>
    <w:rsid w:val="00AE7C50"/>
    <w:rsid w:val="00AF1477"/>
    <w:rsid w:val="00AF20CA"/>
    <w:rsid w:val="00AF32BB"/>
    <w:rsid w:val="00AF3F1E"/>
    <w:rsid w:val="00AF3FD0"/>
    <w:rsid w:val="00AF407B"/>
    <w:rsid w:val="00AF5929"/>
    <w:rsid w:val="00AF670B"/>
    <w:rsid w:val="00AF6E8C"/>
    <w:rsid w:val="00B04AB5"/>
    <w:rsid w:val="00B06A79"/>
    <w:rsid w:val="00B105FD"/>
    <w:rsid w:val="00B1197F"/>
    <w:rsid w:val="00B12DFD"/>
    <w:rsid w:val="00B20C88"/>
    <w:rsid w:val="00B21968"/>
    <w:rsid w:val="00B247DF"/>
    <w:rsid w:val="00B25752"/>
    <w:rsid w:val="00B267EA"/>
    <w:rsid w:val="00B271E4"/>
    <w:rsid w:val="00B27499"/>
    <w:rsid w:val="00B27AE9"/>
    <w:rsid w:val="00B3459F"/>
    <w:rsid w:val="00B34717"/>
    <w:rsid w:val="00B36574"/>
    <w:rsid w:val="00B37DE4"/>
    <w:rsid w:val="00B40221"/>
    <w:rsid w:val="00B4043A"/>
    <w:rsid w:val="00B40C9F"/>
    <w:rsid w:val="00B413F8"/>
    <w:rsid w:val="00B424F0"/>
    <w:rsid w:val="00B439B1"/>
    <w:rsid w:val="00B44FBA"/>
    <w:rsid w:val="00B513EC"/>
    <w:rsid w:val="00B51E15"/>
    <w:rsid w:val="00B52E0C"/>
    <w:rsid w:val="00B54B75"/>
    <w:rsid w:val="00B5688A"/>
    <w:rsid w:val="00B67728"/>
    <w:rsid w:val="00B706B4"/>
    <w:rsid w:val="00B74044"/>
    <w:rsid w:val="00B74FD5"/>
    <w:rsid w:val="00B75897"/>
    <w:rsid w:val="00B8274D"/>
    <w:rsid w:val="00B82F4B"/>
    <w:rsid w:val="00B83171"/>
    <w:rsid w:val="00B83827"/>
    <w:rsid w:val="00B84456"/>
    <w:rsid w:val="00B85859"/>
    <w:rsid w:val="00B864C0"/>
    <w:rsid w:val="00B8687A"/>
    <w:rsid w:val="00B86994"/>
    <w:rsid w:val="00B87AEB"/>
    <w:rsid w:val="00B9397B"/>
    <w:rsid w:val="00BA35AD"/>
    <w:rsid w:val="00BA4854"/>
    <w:rsid w:val="00BA4858"/>
    <w:rsid w:val="00BA6DC2"/>
    <w:rsid w:val="00BB0222"/>
    <w:rsid w:val="00BB0DB7"/>
    <w:rsid w:val="00BB1226"/>
    <w:rsid w:val="00BB3DCA"/>
    <w:rsid w:val="00BB749E"/>
    <w:rsid w:val="00BB7996"/>
    <w:rsid w:val="00BC055B"/>
    <w:rsid w:val="00BC1073"/>
    <w:rsid w:val="00BC162A"/>
    <w:rsid w:val="00BC2B48"/>
    <w:rsid w:val="00BC4A9E"/>
    <w:rsid w:val="00BC4D97"/>
    <w:rsid w:val="00BC515B"/>
    <w:rsid w:val="00BC686B"/>
    <w:rsid w:val="00BC7927"/>
    <w:rsid w:val="00BD01C1"/>
    <w:rsid w:val="00BD06A2"/>
    <w:rsid w:val="00BD47E1"/>
    <w:rsid w:val="00BD5D89"/>
    <w:rsid w:val="00BE1F0D"/>
    <w:rsid w:val="00BE54D0"/>
    <w:rsid w:val="00BE67A1"/>
    <w:rsid w:val="00BF4136"/>
    <w:rsid w:val="00BF6618"/>
    <w:rsid w:val="00BF73BE"/>
    <w:rsid w:val="00C0603F"/>
    <w:rsid w:val="00C06497"/>
    <w:rsid w:val="00C07A44"/>
    <w:rsid w:val="00C07BE2"/>
    <w:rsid w:val="00C110EA"/>
    <w:rsid w:val="00C14057"/>
    <w:rsid w:val="00C140B6"/>
    <w:rsid w:val="00C143DB"/>
    <w:rsid w:val="00C15CE0"/>
    <w:rsid w:val="00C175F9"/>
    <w:rsid w:val="00C17768"/>
    <w:rsid w:val="00C22938"/>
    <w:rsid w:val="00C25CAC"/>
    <w:rsid w:val="00C27F07"/>
    <w:rsid w:val="00C304DE"/>
    <w:rsid w:val="00C30754"/>
    <w:rsid w:val="00C320B2"/>
    <w:rsid w:val="00C32ADC"/>
    <w:rsid w:val="00C355F3"/>
    <w:rsid w:val="00C367D8"/>
    <w:rsid w:val="00C36BE4"/>
    <w:rsid w:val="00C37C93"/>
    <w:rsid w:val="00C42CF2"/>
    <w:rsid w:val="00C504F5"/>
    <w:rsid w:val="00C514AB"/>
    <w:rsid w:val="00C528B8"/>
    <w:rsid w:val="00C577D6"/>
    <w:rsid w:val="00C6353C"/>
    <w:rsid w:val="00C63704"/>
    <w:rsid w:val="00C64635"/>
    <w:rsid w:val="00C64904"/>
    <w:rsid w:val="00C66DA7"/>
    <w:rsid w:val="00C73F33"/>
    <w:rsid w:val="00C74964"/>
    <w:rsid w:val="00C74AF9"/>
    <w:rsid w:val="00C76275"/>
    <w:rsid w:val="00C76A6E"/>
    <w:rsid w:val="00C804EB"/>
    <w:rsid w:val="00C80B2F"/>
    <w:rsid w:val="00C82899"/>
    <w:rsid w:val="00C83E23"/>
    <w:rsid w:val="00C912F0"/>
    <w:rsid w:val="00C92EAE"/>
    <w:rsid w:val="00C9672B"/>
    <w:rsid w:val="00CA16CD"/>
    <w:rsid w:val="00CA3778"/>
    <w:rsid w:val="00CA3CA0"/>
    <w:rsid w:val="00CA5B46"/>
    <w:rsid w:val="00CA6E24"/>
    <w:rsid w:val="00CA75B1"/>
    <w:rsid w:val="00CA78C2"/>
    <w:rsid w:val="00CB08EA"/>
    <w:rsid w:val="00CB1361"/>
    <w:rsid w:val="00CB222D"/>
    <w:rsid w:val="00CB2FC2"/>
    <w:rsid w:val="00CB70F2"/>
    <w:rsid w:val="00CC0536"/>
    <w:rsid w:val="00CC5DCE"/>
    <w:rsid w:val="00CC6B74"/>
    <w:rsid w:val="00CC76EB"/>
    <w:rsid w:val="00CD699D"/>
    <w:rsid w:val="00CD69CF"/>
    <w:rsid w:val="00CE1734"/>
    <w:rsid w:val="00CE4F04"/>
    <w:rsid w:val="00CE5A89"/>
    <w:rsid w:val="00CF0320"/>
    <w:rsid w:val="00CF0C64"/>
    <w:rsid w:val="00CF1963"/>
    <w:rsid w:val="00CF33E4"/>
    <w:rsid w:val="00CF636A"/>
    <w:rsid w:val="00CF7D4E"/>
    <w:rsid w:val="00D0748F"/>
    <w:rsid w:val="00D10764"/>
    <w:rsid w:val="00D10E7C"/>
    <w:rsid w:val="00D1222D"/>
    <w:rsid w:val="00D130BD"/>
    <w:rsid w:val="00D17900"/>
    <w:rsid w:val="00D2081E"/>
    <w:rsid w:val="00D21241"/>
    <w:rsid w:val="00D21253"/>
    <w:rsid w:val="00D21520"/>
    <w:rsid w:val="00D2580B"/>
    <w:rsid w:val="00D33FFA"/>
    <w:rsid w:val="00D42BB8"/>
    <w:rsid w:val="00D4407F"/>
    <w:rsid w:val="00D47327"/>
    <w:rsid w:val="00D50810"/>
    <w:rsid w:val="00D554B6"/>
    <w:rsid w:val="00D556EE"/>
    <w:rsid w:val="00D564C4"/>
    <w:rsid w:val="00D56BBD"/>
    <w:rsid w:val="00D574F5"/>
    <w:rsid w:val="00D627B2"/>
    <w:rsid w:val="00D62C64"/>
    <w:rsid w:val="00D64B4E"/>
    <w:rsid w:val="00D67CD3"/>
    <w:rsid w:val="00D70A64"/>
    <w:rsid w:val="00D71910"/>
    <w:rsid w:val="00D73800"/>
    <w:rsid w:val="00D73D15"/>
    <w:rsid w:val="00D82080"/>
    <w:rsid w:val="00D828CA"/>
    <w:rsid w:val="00D837FD"/>
    <w:rsid w:val="00D849CB"/>
    <w:rsid w:val="00D87708"/>
    <w:rsid w:val="00D87BFA"/>
    <w:rsid w:val="00D90D5E"/>
    <w:rsid w:val="00D91003"/>
    <w:rsid w:val="00D9230E"/>
    <w:rsid w:val="00DA1F52"/>
    <w:rsid w:val="00DA2732"/>
    <w:rsid w:val="00DA3ACD"/>
    <w:rsid w:val="00DA54C5"/>
    <w:rsid w:val="00DB0B65"/>
    <w:rsid w:val="00DB1A67"/>
    <w:rsid w:val="00DB34C3"/>
    <w:rsid w:val="00DB4BD4"/>
    <w:rsid w:val="00DB4C08"/>
    <w:rsid w:val="00DC16E7"/>
    <w:rsid w:val="00DC258D"/>
    <w:rsid w:val="00DC7133"/>
    <w:rsid w:val="00DC7C00"/>
    <w:rsid w:val="00DD19EB"/>
    <w:rsid w:val="00DD2626"/>
    <w:rsid w:val="00DD3CFF"/>
    <w:rsid w:val="00DD3DDE"/>
    <w:rsid w:val="00DD3ECE"/>
    <w:rsid w:val="00DD4FA1"/>
    <w:rsid w:val="00DD7A0B"/>
    <w:rsid w:val="00DE1CBC"/>
    <w:rsid w:val="00DE3A96"/>
    <w:rsid w:val="00DE3B5A"/>
    <w:rsid w:val="00DE507C"/>
    <w:rsid w:val="00DE72E9"/>
    <w:rsid w:val="00DE772F"/>
    <w:rsid w:val="00DE7A2D"/>
    <w:rsid w:val="00DE7FCB"/>
    <w:rsid w:val="00DF0E48"/>
    <w:rsid w:val="00DF24EB"/>
    <w:rsid w:val="00E001EF"/>
    <w:rsid w:val="00E005F9"/>
    <w:rsid w:val="00E03BDB"/>
    <w:rsid w:val="00E049EA"/>
    <w:rsid w:val="00E05098"/>
    <w:rsid w:val="00E0778C"/>
    <w:rsid w:val="00E07BB3"/>
    <w:rsid w:val="00E07E35"/>
    <w:rsid w:val="00E21D6D"/>
    <w:rsid w:val="00E220A9"/>
    <w:rsid w:val="00E22424"/>
    <w:rsid w:val="00E23811"/>
    <w:rsid w:val="00E30B49"/>
    <w:rsid w:val="00E32CA4"/>
    <w:rsid w:val="00E36684"/>
    <w:rsid w:val="00E4079A"/>
    <w:rsid w:val="00E41033"/>
    <w:rsid w:val="00E41BCC"/>
    <w:rsid w:val="00E4367E"/>
    <w:rsid w:val="00E45F78"/>
    <w:rsid w:val="00E47C18"/>
    <w:rsid w:val="00E53810"/>
    <w:rsid w:val="00E53D46"/>
    <w:rsid w:val="00E5536B"/>
    <w:rsid w:val="00E5785D"/>
    <w:rsid w:val="00E607E2"/>
    <w:rsid w:val="00E6462F"/>
    <w:rsid w:val="00E65B94"/>
    <w:rsid w:val="00E70EE0"/>
    <w:rsid w:val="00E70FD5"/>
    <w:rsid w:val="00E71FBA"/>
    <w:rsid w:val="00E73A77"/>
    <w:rsid w:val="00E76497"/>
    <w:rsid w:val="00E80168"/>
    <w:rsid w:val="00E8054B"/>
    <w:rsid w:val="00E827A3"/>
    <w:rsid w:val="00E83BA6"/>
    <w:rsid w:val="00E85079"/>
    <w:rsid w:val="00E9098A"/>
    <w:rsid w:val="00E93349"/>
    <w:rsid w:val="00E943A8"/>
    <w:rsid w:val="00E9538B"/>
    <w:rsid w:val="00EA2E74"/>
    <w:rsid w:val="00EA3BC6"/>
    <w:rsid w:val="00EA3D21"/>
    <w:rsid w:val="00EA498F"/>
    <w:rsid w:val="00EA4F97"/>
    <w:rsid w:val="00EA5935"/>
    <w:rsid w:val="00EA6AC8"/>
    <w:rsid w:val="00EA7949"/>
    <w:rsid w:val="00EB1C3C"/>
    <w:rsid w:val="00EB1E69"/>
    <w:rsid w:val="00EB2D05"/>
    <w:rsid w:val="00EB2DBA"/>
    <w:rsid w:val="00EB4994"/>
    <w:rsid w:val="00EB542F"/>
    <w:rsid w:val="00EB6CF1"/>
    <w:rsid w:val="00EC03B0"/>
    <w:rsid w:val="00EC26B4"/>
    <w:rsid w:val="00EC27FF"/>
    <w:rsid w:val="00EC2D60"/>
    <w:rsid w:val="00EC3AD4"/>
    <w:rsid w:val="00EC4AC3"/>
    <w:rsid w:val="00EC50DA"/>
    <w:rsid w:val="00EC5860"/>
    <w:rsid w:val="00EC63E5"/>
    <w:rsid w:val="00EC6A34"/>
    <w:rsid w:val="00ED07A5"/>
    <w:rsid w:val="00ED5018"/>
    <w:rsid w:val="00EE2DFD"/>
    <w:rsid w:val="00EE5346"/>
    <w:rsid w:val="00EE70C7"/>
    <w:rsid w:val="00EE7DD0"/>
    <w:rsid w:val="00EF1C61"/>
    <w:rsid w:val="00EF1D83"/>
    <w:rsid w:val="00EF3994"/>
    <w:rsid w:val="00EF5541"/>
    <w:rsid w:val="00EF6CB3"/>
    <w:rsid w:val="00F00C39"/>
    <w:rsid w:val="00F01B35"/>
    <w:rsid w:val="00F02886"/>
    <w:rsid w:val="00F0510B"/>
    <w:rsid w:val="00F05A26"/>
    <w:rsid w:val="00F06707"/>
    <w:rsid w:val="00F10985"/>
    <w:rsid w:val="00F17912"/>
    <w:rsid w:val="00F211F6"/>
    <w:rsid w:val="00F21BEB"/>
    <w:rsid w:val="00F2217A"/>
    <w:rsid w:val="00F2355C"/>
    <w:rsid w:val="00F23764"/>
    <w:rsid w:val="00F250CE"/>
    <w:rsid w:val="00F26E8E"/>
    <w:rsid w:val="00F30112"/>
    <w:rsid w:val="00F30250"/>
    <w:rsid w:val="00F33B7B"/>
    <w:rsid w:val="00F33EC9"/>
    <w:rsid w:val="00F34652"/>
    <w:rsid w:val="00F40350"/>
    <w:rsid w:val="00F40EAB"/>
    <w:rsid w:val="00F417E8"/>
    <w:rsid w:val="00F42E51"/>
    <w:rsid w:val="00F441C5"/>
    <w:rsid w:val="00F44F81"/>
    <w:rsid w:val="00F47BBB"/>
    <w:rsid w:val="00F54745"/>
    <w:rsid w:val="00F54785"/>
    <w:rsid w:val="00F57796"/>
    <w:rsid w:val="00F61A43"/>
    <w:rsid w:val="00F649CC"/>
    <w:rsid w:val="00F676D8"/>
    <w:rsid w:val="00F67B7E"/>
    <w:rsid w:val="00F71CC0"/>
    <w:rsid w:val="00F71F94"/>
    <w:rsid w:val="00F732B2"/>
    <w:rsid w:val="00F7407C"/>
    <w:rsid w:val="00F8034E"/>
    <w:rsid w:val="00F809AE"/>
    <w:rsid w:val="00F80F11"/>
    <w:rsid w:val="00F814D1"/>
    <w:rsid w:val="00F81D09"/>
    <w:rsid w:val="00F842CB"/>
    <w:rsid w:val="00F85E1D"/>
    <w:rsid w:val="00F864F5"/>
    <w:rsid w:val="00F86D2A"/>
    <w:rsid w:val="00F9139B"/>
    <w:rsid w:val="00F91C19"/>
    <w:rsid w:val="00F91CE2"/>
    <w:rsid w:val="00F92A4D"/>
    <w:rsid w:val="00F93211"/>
    <w:rsid w:val="00F9503F"/>
    <w:rsid w:val="00F9756F"/>
    <w:rsid w:val="00FA087F"/>
    <w:rsid w:val="00FA1587"/>
    <w:rsid w:val="00FA5EE7"/>
    <w:rsid w:val="00FA670E"/>
    <w:rsid w:val="00FA7410"/>
    <w:rsid w:val="00FB5FD4"/>
    <w:rsid w:val="00FB62F5"/>
    <w:rsid w:val="00FB695C"/>
    <w:rsid w:val="00FC1ADA"/>
    <w:rsid w:val="00FC1D62"/>
    <w:rsid w:val="00FC33DA"/>
    <w:rsid w:val="00FC3788"/>
    <w:rsid w:val="00FC3E16"/>
    <w:rsid w:val="00FC76F5"/>
    <w:rsid w:val="00FD205F"/>
    <w:rsid w:val="00FD2E9F"/>
    <w:rsid w:val="00FD3D6C"/>
    <w:rsid w:val="00FD52DB"/>
    <w:rsid w:val="00FD535C"/>
    <w:rsid w:val="00FD5F8E"/>
    <w:rsid w:val="00FD6D31"/>
    <w:rsid w:val="00FD7F96"/>
    <w:rsid w:val="00FE07A1"/>
    <w:rsid w:val="00FE0DD9"/>
    <w:rsid w:val="00FE1A40"/>
    <w:rsid w:val="00FE224A"/>
    <w:rsid w:val="00FE6A21"/>
    <w:rsid w:val="00FE6EF6"/>
    <w:rsid w:val="00FE7179"/>
    <w:rsid w:val="00FF1183"/>
    <w:rsid w:val="00FF3E92"/>
    <w:rsid w:val="00FF3FD5"/>
    <w:rsid w:val="00FF7021"/>
    <w:rsid w:val="00FF77B5"/>
    <w:rsid w:val="0D3A7980"/>
    <w:rsid w:val="1446DBFE"/>
    <w:rsid w:val="187353D5"/>
    <w:rsid w:val="1B96C57B"/>
    <w:rsid w:val="2812DFE8"/>
    <w:rsid w:val="3ECB5804"/>
    <w:rsid w:val="559B0345"/>
    <w:rsid w:val="70FFEF06"/>
  </w:rsids>
  <m:mathPr>
    <m:mathFont m:val="Cambria Math"/>
    <m:brkBin m:val="before"/>
    <m:brkBinSub m:val="--"/>
    <m:smallFrac m:val="0"/>
    <m:dispDef/>
    <m:lMargin m:val="0"/>
    <m:rMargin m:val="0"/>
    <m:defJc m:val="centerGroup"/>
    <m:wrapIndent m:val="1440"/>
    <m:intLim m:val="subSup"/>
    <m:naryLim m:val="undOvr"/>
  </m:mathPr>
  <w:themeFontLang w:val="es-ES"/>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63844564"/>
  <w15:chartTrackingRefBased/>
  <w15:docId w15:val="{821929F9-C0F2-4A5A-B8E2-664BA8A015DC}"/>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docDefaults>
    <w:rPrDefault>
      <w:rPr>
        <w:rFonts w:ascii="Arial" w:eastAsiaTheme="minorHAnsi" w:hAnsi="Arial" w:cstheme="minorBidi"/>
        <w:sz w:val="24"/>
        <w:szCs w:val="22"/>
        <w:lang w:val="es-ES" w:eastAsia="en-US" w:bidi="ar-SA"/>
      </w:rPr>
    </w:rPrDefault>
    <w:pPrDefault>
      <w:pPr>
        <w:spacing w:after="160" w:line="360" w:lineRule="auto"/>
        <w:ind w:firstLine="357"/>
        <w:jc w:val="both"/>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paragraph" w:styleId="Ttulo1">
    <w:name w:val="heading 1"/>
    <w:basedOn w:val="Normal"/>
    <w:next w:val="Normal"/>
    <w:link w:val="Ttulo1Car"/>
    <w:uiPriority w:val="9"/>
    <w:qFormat/>
    <w:rsid w:val="007602D7"/>
    <w:pPr>
      <w:keepNext/>
      <w:keepLines/>
      <w:spacing w:before="240" w:after="0"/>
      <w:outlineLvl w:val="0"/>
    </w:pPr>
    <w:rPr>
      <w:rFonts w:asciiTheme="majorHAnsi" w:eastAsiaTheme="majorEastAsia" w:hAnsiTheme="majorHAnsi" w:cstheme="majorBidi"/>
      <w:color w:val="2E74B5" w:themeColor="accent1" w:themeShade="BF"/>
      <w:sz w:val="32"/>
      <w:szCs w:val="32"/>
      <w:lang w:eastAsia="es-ES"/>
    </w:rPr>
  </w:style>
  <w:style w:type="paragraph" w:styleId="Ttulo2">
    <w:name w:val="heading 2"/>
    <w:basedOn w:val="Normal"/>
    <w:next w:val="Normal"/>
    <w:link w:val="Ttulo2Car"/>
    <w:uiPriority w:val="9"/>
    <w:unhideWhenUsed/>
    <w:qFormat/>
    <w:rsid w:val="00786710"/>
    <w:pPr>
      <w:keepNext/>
      <w:keepLines/>
      <w:spacing w:before="40" w:after="0"/>
      <w:outlineLvl w:val="1"/>
    </w:pPr>
    <w:rPr>
      <w:rFonts w:asciiTheme="majorHAnsi" w:eastAsiaTheme="majorEastAsia" w:hAnsiTheme="majorHAnsi" w:cstheme="majorBidi"/>
      <w:color w:val="2E74B5" w:themeColor="accent1" w:themeShade="BF"/>
      <w:sz w:val="26"/>
      <w:szCs w:val="26"/>
    </w:rPr>
  </w:style>
  <w:style w:type="paragraph" w:styleId="Ttulo3">
    <w:name w:val="heading 3"/>
    <w:basedOn w:val="Normal"/>
    <w:next w:val="Normal"/>
    <w:link w:val="Ttulo3Car"/>
    <w:uiPriority w:val="9"/>
    <w:semiHidden/>
    <w:unhideWhenUsed/>
    <w:qFormat/>
    <w:rsid w:val="00C27F07"/>
    <w:pPr>
      <w:keepNext/>
      <w:keepLines/>
      <w:spacing w:before="40" w:after="0"/>
      <w:outlineLvl w:val="2"/>
    </w:pPr>
    <w:rPr>
      <w:rFonts w:asciiTheme="majorHAnsi" w:eastAsiaTheme="majorEastAsia" w:hAnsiTheme="majorHAnsi" w:cstheme="majorBidi"/>
      <w:color w:val="1F4D78" w:themeColor="accent1" w:themeShade="7F"/>
      <w:szCs w:val="24"/>
    </w:rPr>
  </w:style>
  <w:style w:type="character" w:default="1" w:styleId="Fuentedeprrafopredeter">
    <w:name w:val="Default Paragraph Font"/>
    <w:uiPriority w:val="1"/>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paragraph" w:styleId="Citadestacada">
    <w:name w:val="Intense Quote"/>
    <w:basedOn w:val="Normal"/>
    <w:next w:val="Normal"/>
    <w:link w:val="CitadestacadaCar"/>
    <w:uiPriority w:val="30"/>
    <w:qFormat/>
    <w:rsid w:val="00C912F0"/>
    <w:pPr>
      <w:pBdr>
        <w:top w:val="single" w:sz="4" w:space="10" w:color="5B9BD5" w:themeColor="accent1"/>
        <w:bottom w:val="single" w:sz="4" w:space="10" w:color="5B9BD5" w:themeColor="accent1"/>
      </w:pBdr>
      <w:spacing w:before="360" w:after="360"/>
      <w:ind w:left="864" w:right="864"/>
      <w:jc w:val="center"/>
    </w:pPr>
    <w:rPr>
      <w:i/>
      <w:iCs/>
      <w:color w:val="5B9BD5" w:themeColor="accent1"/>
    </w:rPr>
  </w:style>
  <w:style w:type="character" w:customStyle="1" w:styleId="CitadestacadaCar">
    <w:name w:val="Cita destacada Car"/>
    <w:basedOn w:val="Fuentedeprrafopredeter"/>
    <w:link w:val="Citadestacada"/>
    <w:uiPriority w:val="30"/>
    <w:rsid w:val="00C912F0"/>
    <w:rPr>
      <w:i/>
      <w:iCs/>
      <w:color w:val="5B9BD5" w:themeColor="accent1"/>
    </w:rPr>
  </w:style>
  <w:style w:type="paragraph" w:styleId="Subttulo">
    <w:name w:val="Subtitle"/>
    <w:basedOn w:val="Normal"/>
    <w:next w:val="Normal"/>
    <w:link w:val="SubttuloCar"/>
    <w:uiPriority w:val="11"/>
    <w:qFormat/>
    <w:rsid w:val="00C912F0"/>
    <w:pPr>
      <w:numPr>
        <w:ilvl w:val="1"/>
      </w:numPr>
      <w:ind w:firstLine="357"/>
    </w:pPr>
    <w:rPr>
      <w:rFonts w:eastAsiaTheme="minorEastAsia"/>
      <w:color w:val="5A5A5A" w:themeColor="text1" w:themeTint="A5"/>
      <w:spacing w:val="15"/>
    </w:rPr>
  </w:style>
  <w:style w:type="character" w:customStyle="1" w:styleId="SubttuloCar">
    <w:name w:val="Subtítulo Car"/>
    <w:basedOn w:val="Fuentedeprrafopredeter"/>
    <w:link w:val="Subttulo"/>
    <w:uiPriority w:val="11"/>
    <w:rsid w:val="00C912F0"/>
    <w:rPr>
      <w:rFonts w:eastAsiaTheme="minorEastAsia"/>
      <w:color w:val="5A5A5A" w:themeColor="text1" w:themeTint="A5"/>
      <w:spacing w:val="15"/>
    </w:rPr>
  </w:style>
  <w:style w:type="paragraph" w:styleId="Ttulo">
    <w:name w:val="Title"/>
    <w:basedOn w:val="Normal"/>
    <w:next w:val="Normal"/>
    <w:link w:val="TtuloCar"/>
    <w:uiPriority w:val="10"/>
    <w:qFormat/>
    <w:rsid w:val="00786710"/>
    <w:pPr>
      <w:spacing w:after="0" w:line="240" w:lineRule="auto"/>
      <w:contextualSpacing/>
    </w:pPr>
    <w:rPr>
      <w:rFonts w:asciiTheme="majorHAnsi" w:eastAsiaTheme="majorEastAsia" w:hAnsiTheme="majorHAnsi" w:cstheme="majorBidi"/>
      <w:spacing w:val="-10"/>
      <w:kern w:val="28"/>
      <w:sz w:val="56"/>
      <w:szCs w:val="56"/>
    </w:rPr>
  </w:style>
  <w:style w:type="character" w:customStyle="1" w:styleId="TtuloCar">
    <w:name w:val="Título Car"/>
    <w:basedOn w:val="Fuentedeprrafopredeter"/>
    <w:link w:val="Ttulo"/>
    <w:uiPriority w:val="10"/>
    <w:rsid w:val="00786710"/>
    <w:rPr>
      <w:rFonts w:asciiTheme="majorHAnsi" w:eastAsiaTheme="majorEastAsia" w:hAnsiTheme="majorHAnsi" w:cstheme="majorBidi"/>
      <w:spacing w:val="-10"/>
      <w:kern w:val="28"/>
      <w:sz w:val="56"/>
      <w:szCs w:val="56"/>
    </w:rPr>
  </w:style>
  <w:style w:type="character" w:customStyle="1" w:styleId="Ttulo2Car">
    <w:name w:val="Título 2 Car"/>
    <w:basedOn w:val="Fuentedeprrafopredeter"/>
    <w:link w:val="Ttulo2"/>
    <w:uiPriority w:val="9"/>
    <w:rsid w:val="00786710"/>
    <w:rPr>
      <w:rFonts w:asciiTheme="majorHAnsi" w:eastAsiaTheme="majorEastAsia" w:hAnsiTheme="majorHAnsi" w:cstheme="majorBidi"/>
      <w:color w:val="2E74B5" w:themeColor="accent1" w:themeShade="BF"/>
      <w:sz w:val="26"/>
      <w:szCs w:val="26"/>
    </w:rPr>
  </w:style>
  <w:style w:type="character" w:styleId="Ttulodellibro">
    <w:name w:val="Book Title"/>
    <w:basedOn w:val="Fuentedeprrafopredeter"/>
    <w:uiPriority w:val="33"/>
    <w:qFormat/>
    <w:rsid w:val="00786710"/>
    <w:rPr>
      <w:b/>
      <w:bCs/>
      <w:i/>
      <w:iCs/>
      <w:spacing w:val="5"/>
    </w:rPr>
  </w:style>
  <w:style w:type="paragraph" w:styleId="Encabezado">
    <w:name w:val="header"/>
    <w:basedOn w:val="Normal"/>
    <w:link w:val="EncabezadoCar"/>
    <w:uiPriority w:val="99"/>
    <w:unhideWhenUsed/>
    <w:rsid w:val="009E36B2"/>
    <w:pPr>
      <w:tabs>
        <w:tab w:val="center" w:pos="4252"/>
        <w:tab w:val="right" w:pos="8504"/>
      </w:tabs>
      <w:spacing w:after="0" w:line="240" w:lineRule="auto"/>
    </w:pPr>
  </w:style>
  <w:style w:type="character" w:customStyle="1" w:styleId="EncabezadoCar">
    <w:name w:val="Encabezado Car"/>
    <w:basedOn w:val="Fuentedeprrafopredeter"/>
    <w:link w:val="Encabezado"/>
    <w:uiPriority w:val="99"/>
    <w:rsid w:val="009E36B2"/>
  </w:style>
  <w:style w:type="paragraph" w:styleId="Piedepgina">
    <w:name w:val="footer"/>
    <w:basedOn w:val="Normal"/>
    <w:link w:val="PiedepginaCar"/>
    <w:uiPriority w:val="99"/>
    <w:unhideWhenUsed/>
    <w:rsid w:val="009E36B2"/>
    <w:pPr>
      <w:tabs>
        <w:tab w:val="center" w:pos="4252"/>
        <w:tab w:val="right" w:pos="8504"/>
      </w:tabs>
      <w:spacing w:after="0" w:line="240" w:lineRule="auto"/>
    </w:pPr>
  </w:style>
  <w:style w:type="character" w:customStyle="1" w:styleId="PiedepginaCar">
    <w:name w:val="Pie de página Car"/>
    <w:basedOn w:val="Fuentedeprrafopredeter"/>
    <w:link w:val="Piedepgina"/>
    <w:uiPriority w:val="99"/>
    <w:rsid w:val="009E36B2"/>
  </w:style>
  <w:style w:type="paragraph" w:styleId="Prrafodelista">
    <w:name w:val="List Paragraph"/>
    <w:basedOn w:val="Normal"/>
    <w:uiPriority w:val="34"/>
    <w:qFormat/>
    <w:rsid w:val="009E36B2"/>
    <w:pPr>
      <w:ind w:left="720"/>
      <w:contextualSpacing/>
    </w:pPr>
  </w:style>
  <w:style w:type="character" w:styleId="Hipervnculo">
    <w:name w:val="Hyperlink"/>
    <w:basedOn w:val="Fuentedeprrafopredeter"/>
    <w:uiPriority w:val="99"/>
    <w:unhideWhenUsed/>
    <w:rsid w:val="001A1299"/>
    <w:rPr>
      <w:color w:val="0563C1" w:themeColor="hyperlink"/>
      <w:u w:val="single"/>
    </w:rPr>
  </w:style>
  <w:style w:type="character" w:customStyle="1" w:styleId="Mencinsinresolver1">
    <w:name w:val="Mención sin resolver1"/>
    <w:basedOn w:val="Fuentedeprrafopredeter"/>
    <w:uiPriority w:val="99"/>
    <w:semiHidden/>
    <w:unhideWhenUsed/>
    <w:rsid w:val="001A1299"/>
    <w:rPr>
      <w:color w:val="605E5C"/>
      <w:shd w:val="clear" w:color="auto" w:fill="E1DFDD"/>
    </w:rPr>
  </w:style>
  <w:style w:type="character" w:styleId="Hipervnculovisitado">
    <w:name w:val="FollowedHyperlink"/>
    <w:basedOn w:val="Fuentedeprrafopredeter"/>
    <w:uiPriority w:val="99"/>
    <w:semiHidden/>
    <w:unhideWhenUsed/>
    <w:rsid w:val="001A1299"/>
    <w:rPr>
      <w:color w:val="954F72" w:themeColor="followedHyperlink"/>
      <w:u w:val="single"/>
    </w:rPr>
  </w:style>
  <w:style w:type="table" w:styleId="Tablaconcuadrcula">
    <w:name w:val="Table Grid"/>
    <w:basedOn w:val="Tablanormal"/>
    <w:uiPriority w:val="39"/>
    <w:rsid w:val="00A82948"/>
    <w:pPr>
      <w:spacing w:after="0" w:line="240" w:lineRule="auto"/>
    </w:pPr>
    <w:rPr>
      <w:rFonts w:ascii="Calibri" w:eastAsia="Calibri" w:hAnsi="Calibri" w:cs="Times New Roman"/>
      <w:sz w:val="20"/>
      <w:szCs w:val="20"/>
      <w:lang w:eastAsia="es-E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Textoindependiente">
    <w:name w:val="Body Text"/>
    <w:basedOn w:val="Normal"/>
    <w:link w:val="TextoindependienteCar"/>
    <w:uiPriority w:val="1"/>
    <w:qFormat/>
    <w:rsid w:val="00A82948"/>
    <w:pPr>
      <w:widowControl w:val="0"/>
      <w:spacing w:after="0" w:line="240" w:lineRule="auto"/>
    </w:pPr>
    <w:rPr>
      <w:rFonts w:eastAsia="Arial"/>
      <w:lang w:val="en-US"/>
    </w:rPr>
  </w:style>
  <w:style w:type="character" w:customStyle="1" w:styleId="TextoindependienteCar">
    <w:name w:val="Texto independiente Car"/>
    <w:basedOn w:val="Fuentedeprrafopredeter"/>
    <w:link w:val="Textoindependiente"/>
    <w:uiPriority w:val="1"/>
    <w:rsid w:val="00A82948"/>
    <w:rPr>
      <w:rFonts w:ascii="Arial" w:eastAsia="Arial" w:hAnsi="Arial"/>
      <w:lang w:val="en-US"/>
    </w:rPr>
  </w:style>
  <w:style w:type="paragraph" w:styleId="NormalWeb">
    <w:name w:val="Normal (Web)"/>
    <w:basedOn w:val="Normal"/>
    <w:uiPriority w:val="99"/>
    <w:unhideWhenUsed/>
    <w:rsid w:val="001F76FA"/>
    <w:pPr>
      <w:spacing w:before="100" w:beforeAutospacing="1" w:after="100" w:afterAutospacing="1" w:line="240" w:lineRule="auto"/>
    </w:pPr>
    <w:rPr>
      <w:rFonts w:ascii="Times New Roman" w:eastAsia="Times New Roman" w:hAnsi="Times New Roman" w:cs="Times New Roman"/>
      <w:szCs w:val="24"/>
      <w:lang w:eastAsia="es-ES"/>
    </w:rPr>
  </w:style>
  <w:style w:type="character" w:styleId="Mencinsinresolver">
    <w:name w:val="Unresolved Mention"/>
    <w:basedOn w:val="Fuentedeprrafopredeter"/>
    <w:uiPriority w:val="99"/>
    <w:semiHidden/>
    <w:unhideWhenUsed/>
    <w:rsid w:val="005C7CA8"/>
    <w:rPr>
      <w:color w:val="605E5C"/>
      <w:shd w:val="clear" w:color="auto" w:fill="E1DFDD"/>
    </w:rPr>
  </w:style>
  <w:style w:type="character" w:styleId="Textodelmarcadordeposicin">
    <w:name w:val="Placeholder Text"/>
    <w:basedOn w:val="Fuentedeprrafopredeter"/>
    <w:uiPriority w:val="99"/>
    <w:semiHidden/>
    <w:rsid w:val="003A3A0D"/>
    <w:rPr>
      <w:color w:val="666666"/>
    </w:rPr>
  </w:style>
  <w:style w:type="character" w:customStyle="1" w:styleId="Ttulo1Car">
    <w:name w:val="Título 1 Car"/>
    <w:basedOn w:val="Fuentedeprrafopredeter"/>
    <w:link w:val="Ttulo1"/>
    <w:uiPriority w:val="9"/>
    <w:rsid w:val="007602D7"/>
    <w:rPr>
      <w:rFonts w:asciiTheme="majorHAnsi" w:eastAsiaTheme="majorEastAsia" w:hAnsiTheme="majorHAnsi" w:cstheme="majorBidi"/>
      <w:color w:val="2E74B5" w:themeColor="accent1" w:themeShade="BF"/>
      <w:sz w:val="32"/>
      <w:szCs w:val="32"/>
      <w:lang w:eastAsia="es-ES"/>
    </w:rPr>
  </w:style>
  <w:style w:type="paragraph" w:styleId="Bibliografa">
    <w:name w:val="Bibliography"/>
    <w:basedOn w:val="Normal"/>
    <w:next w:val="Normal"/>
    <w:uiPriority w:val="37"/>
    <w:unhideWhenUsed/>
    <w:rsid w:val="007602D7"/>
  </w:style>
  <w:style w:type="character" w:styleId="Fuerte">
    <w:name w:val="Strong"/>
    <w:basedOn w:val="Fuentedeprrafopredeter"/>
    <w:uiPriority w:val="22"/>
    <w:qFormat/>
    <w:rsid w:val="001C32F5"/>
    <w:rPr>
      <w:b/>
      <w:bCs/>
    </w:rPr>
  </w:style>
  <w:style w:type="table" w:styleId="Tabladelista2-nfasis3">
    <w:name w:val="List Table 2 Accent 3"/>
    <w:basedOn w:val="Tablanormal"/>
    <w:uiPriority w:val="47"/>
    <w:rsid w:val="001C32F5"/>
    <w:pPr>
      <w:spacing w:after="0" w:line="240" w:lineRule="auto"/>
    </w:pPr>
    <w:rPr>
      <w:rFonts w:ascii="Calibri" w:eastAsia="Calibri" w:hAnsi="Calibri" w:cs="Calibri"/>
      <w:sz w:val="21"/>
      <w:szCs w:val="21"/>
      <w:lang w:eastAsia="es-ES"/>
    </w:rPr>
    <w:tblPr>
      <w:tblStyleRowBandSize w:val="1"/>
      <w:tblStyleColBandSize w:val="1"/>
      <w:tblBorders>
        <w:top w:val="single" w:sz="4" w:space="0" w:color="C9C9C9" w:themeColor="accent3" w:themeTint="99"/>
        <w:bottom w:val="single" w:sz="4" w:space="0" w:color="C9C9C9" w:themeColor="accent3" w:themeTint="99"/>
        <w:insideH w:val="single" w:sz="4" w:space="0" w:color="C9C9C9"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DEDED" w:themeFill="accent3" w:themeFillTint="33"/>
      </w:tcPr>
    </w:tblStylePr>
    <w:tblStylePr w:type="band1Horz">
      <w:tblPr/>
      <w:tcPr>
        <w:shd w:val="clear" w:color="auto" w:fill="EDEDED" w:themeFill="accent3" w:themeFillTint="33"/>
      </w:tcPr>
    </w:tblStylePr>
  </w:style>
  <w:style w:type="paragraph" w:styleId="Descripcin">
    <w:name w:val="caption"/>
    <w:basedOn w:val="Normal"/>
    <w:next w:val="Normal"/>
    <w:uiPriority w:val="35"/>
    <w:unhideWhenUsed/>
    <w:qFormat/>
    <w:rsid w:val="006A4D8B"/>
    <w:pPr>
      <w:spacing w:after="200" w:line="240" w:lineRule="auto"/>
    </w:pPr>
    <w:rPr>
      <w:i/>
      <w:iCs/>
      <w:color w:val="44546A" w:themeColor="text2"/>
      <w:sz w:val="18"/>
      <w:szCs w:val="18"/>
    </w:rPr>
  </w:style>
  <w:style w:type="table" w:styleId="Tablaconcuadrcula6concolores-nfasis1">
    <w:name w:val="Grid Table 6 Colorful Accent 1"/>
    <w:basedOn w:val="Tablanormal"/>
    <w:uiPriority w:val="51"/>
    <w:rsid w:val="00C64635"/>
    <w:pPr>
      <w:spacing w:after="0" w:line="240" w:lineRule="auto"/>
    </w:pPr>
    <w:rPr>
      <w:color w:val="2E74B5" w:themeColor="accent1" w:themeShade="BF"/>
    </w:rPr>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rPr>
      <w:tblPr/>
      <w:tcPr>
        <w:tcBorders>
          <w:bottom w:val="single" w:sz="12" w:space="0" w:color="9CC2E5" w:themeColor="accent1" w:themeTint="99"/>
        </w:tcBorders>
      </w:tcPr>
    </w:tblStylePr>
    <w:tblStylePr w:type="lastRow">
      <w:rPr>
        <w:b/>
        <w:bCs/>
      </w:rPr>
      <w:tblPr/>
      <w:tcPr>
        <w:tcBorders>
          <w:top w:val="double" w:sz="4" w:space="0" w:color="9CC2E5" w:themeColor="accent1" w:themeTint="99"/>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character" w:styleId="nfasis">
    <w:name w:val="Emphasis"/>
    <w:basedOn w:val="Fuentedeprrafopredeter"/>
    <w:uiPriority w:val="20"/>
    <w:qFormat/>
    <w:rsid w:val="00770676"/>
    <w:rPr>
      <w:i/>
      <w:iCs/>
    </w:rPr>
  </w:style>
  <w:style w:type="table" w:styleId="Tablanormal3">
    <w:name w:val="Plain Table 3"/>
    <w:basedOn w:val="Tablanormal"/>
    <w:uiPriority w:val="43"/>
    <w:rsid w:val="00FD2E9F"/>
    <w:pPr>
      <w:spacing w:after="0"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paragraph" w:styleId="Revisin">
    <w:name w:val="Revision"/>
    <w:hidden/>
    <w:uiPriority w:val="99"/>
    <w:semiHidden/>
    <w:rsid w:val="00B439B1"/>
    <w:pPr>
      <w:spacing w:after="0" w:line="240" w:lineRule="auto"/>
      <w:ind w:firstLine="0"/>
      <w:jc w:val="left"/>
    </w:pPr>
  </w:style>
  <w:style w:type="character" w:styleId="Refdecomentario">
    <w:name w:val="annotation reference"/>
    <w:basedOn w:val="Fuentedeprrafopredeter"/>
    <w:uiPriority w:val="99"/>
    <w:semiHidden/>
    <w:unhideWhenUsed/>
    <w:rsid w:val="0003040B"/>
    <w:rPr>
      <w:sz w:val="16"/>
      <w:szCs w:val="16"/>
    </w:rPr>
  </w:style>
  <w:style w:type="paragraph" w:styleId="Textocomentario">
    <w:name w:val="annotation text"/>
    <w:basedOn w:val="Normal"/>
    <w:link w:val="TextocomentarioCar"/>
    <w:uiPriority w:val="99"/>
    <w:unhideWhenUsed/>
    <w:rsid w:val="0003040B"/>
    <w:pPr>
      <w:spacing w:line="240" w:lineRule="auto"/>
    </w:pPr>
    <w:rPr>
      <w:sz w:val="20"/>
      <w:szCs w:val="20"/>
    </w:rPr>
  </w:style>
  <w:style w:type="character" w:customStyle="1" w:styleId="TextocomentarioCar">
    <w:name w:val="Texto comentario Car"/>
    <w:basedOn w:val="Fuentedeprrafopredeter"/>
    <w:link w:val="Textocomentario"/>
    <w:uiPriority w:val="99"/>
    <w:rsid w:val="0003040B"/>
    <w:rPr>
      <w:sz w:val="20"/>
      <w:szCs w:val="20"/>
    </w:rPr>
  </w:style>
  <w:style w:type="paragraph" w:styleId="Asuntodelcomentario">
    <w:name w:val="annotation subject"/>
    <w:basedOn w:val="Textocomentario"/>
    <w:next w:val="Textocomentario"/>
    <w:link w:val="AsuntodelcomentarioCar"/>
    <w:uiPriority w:val="99"/>
    <w:semiHidden/>
    <w:unhideWhenUsed/>
    <w:rsid w:val="0003040B"/>
    <w:rPr>
      <w:b/>
      <w:bCs/>
    </w:rPr>
  </w:style>
  <w:style w:type="character" w:customStyle="1" w:styleId="AsuntodelcomentarioCar">
    <w:name w:val="Asunto del comentario Car"/>
    <w:basedOn w:val="TextocomentarioCar"/>
    <w:link w:val="Asuntodelcomentario"/>
    <w:uiPriority w:val="99"/>
    <w:semiHidden/>
    <w:rsid w:val="0003040B"/>
    <w:rPr>
      <w:b/>
      <w:bCs/>
      <w:sz w:val="20"/>
      <w:szCs w:val="20"/>
    </w:rPr>
  </w:style>
  <w:style w:type="character" w:customStyle="1" w:styleId="Ttulo3Car">
    <w:name w:val="Título 3 Car"/>
    <w:basedOn w:val="Fuentedeprrafopredeter"/>
    <w:link w:val="Ttulo3"/>
    <w:uiPriority w:val="9"/>
    <w:semiHidden/>
    <w:rsid w:val="00C27F07"/>
    <w:rPr>
      <w:rFonts w:asciiTheme="majorHAnsi" w:eastAsiaTheme="majorEastAsia" w:hAnsiTheme="majorHAnsi" w:cstheme="majorBidi"/>
      <w:color w:val="1F4D78" w:themeColor="accent1" w:themeShade="7F"/>
      <w:szCs w:val="24"/>
    </w:rPr>
  </w:style>
  <w:style w:type="paragraph" w:customStyle="1" w:styleId="Default">
    <w:name w:val="Default"/>
    <w:rsid w:val="00C27F07"/>
    <w:pPr>
      <w:autoSpaceDE w:val="0"/>
      <w:autoSpaceDN w:val="0"/>
      <w:adjustRightInd w:val="0"/>
      <w:spacing w:after="0" w:line="240" w:lineRule="auto"/>
      <w:ind w:firstLine="0"/>
      <w:jc w:val="left"/>
    </w:pPr>
    <w:rPr>
      <w:rFonts w:ascii="Times New Roman" w:hAnsi="Times New Roman" w:cs="Times New Roman"/>
      <w:color w:val="000000"/>
      <w:szCs w:val="24"/>
      <w14:ligatures w14:val="standardContextual"/>
    </w:rPr>
  </w:style>
  <w:style w:type="table" w:styleId="Tabladelista7concolores-nfasis1">
    <w:name w:val="List Table 7 Colorful Accent 1"/>
    <w:basedOn w:val="Tablanormal"/>
    <w:uiPriority w:val="52"/>
    <w:rsid w:val="00165B05"/>
    <w:pPr>
      <w:spacing w:after="0" w:line="240" w:lineRule="auto"/>
    </w:pPr>
    <w:rPr>
      <w:color w:val="2E74B5"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5B9BD5"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5B9BD5"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5B9BD5"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5B9BD5" w:themeColor="accent1"/>
        </w:tcBorders>
        <w:shd w:val="clear" w:color="auto" w:fill="FFFFFF" w:themeFill="background1"/>
      </w:tcPr>
    </w:tblStylePr>
    <w:tblStylePr w:type="band1Vert">
      <w:tblPr/>
      <w:tcPr>
        <w:shd w:val="clear" w:color="auto" w:fill="DEEAF6" w:themeFill="accent1" w:themeFillTint="33"/>
      </w:tcPr>
    </w:tblStylePr>
    <w:tblStylePr w:type="band1Horz">
      <w:tblPr/>
      <w:tcPr>
        <w:shd w:val="clear" w:color="auto" w:fill="DEEAF6"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adelista7concolores-nfasis5">
    <w:name w:val="List Table 7 Colorful Accent 5"/>
    <w:basedOn w:val="Tablanormal"/>
    <w:uiPriority w:val="52"/>
    <w:rsid w:val="00142CFD"/>
    <w:pPr>
      <w:spacing w:after="0" w:line="240" w:lineRule="auto"/>
    </w:pPr>
    <w:rPr>
      <w:color w:val="2F5496"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472C4"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472C4"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472C4"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472C4" w:themeColor="accent5"/>
        </w:tcBorders>
        <w:shd w:val="clear" w:color="auto" w:fill="FFFFFF" w:themeFill="background1"/>
      </w:tcPr>
    </w:tblStylePr>
    <w:tblStylePr w:type="band1Vert">
      <w:tblPr/>
      <w:tcPr>
        <w:shd w:val="clear" w:color="auto" w:fill="D9E2F3" w:themeFill="accent5" w:themeFillTint="33"/>
      </w:tcPr>
    </w:tblStylePr>
    <w:tblStylePr w:type="band1Horz">
      <w:tblPr/>
      <w:tcPr>
        <w:shd w:val="clear" w:color="auto" w:fill="D9E2F3"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adelista7concolores">
    <w:name w:val="List Table 7 Colorful"/>
    <w:basedOn w:val="Tablanormal"/>
    <w:uiPriority w:val="52"/>
    <w:rsid w:val="00142CFD"/>
    <w:pPr>
      <w:spacing w:after="0" w:line="240" w:lineRule="auto"/>
    </w:pPr>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aconcuadrculaclara">
    <w:name w:val="Grid Table Light"/>
    <w:basedOn w:val="Tablanormal"/>
    <w:uiPriority w:val="40"/>
    <w:rsid w:val="00BE67A1"/>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paragraph" w:styleId="TtuloTDC">
    <w:name w:val="TOC Heading"/>
    <w:basedOn w:val="Ttulo1"/>
    <w:next w:val="Normal"/>
    <w:uiPriority w:val="39"/>
    <w:unhideWhenUsed/>
    <w:qFormat/>
    <w:rsid w:val="002C4561"/>
    <w:pPr>
      <w:spacing w:line="259" w:lineRule="auto"/>
      <w:ind w:firstLine="0"/>
      <w:jc w:val="left"/>
      <w:outlineLvl w:val="9"/>
    </w:pPr>
  </w:style>
  <w:style w:type="paragraph" w:styleId="TDC2">
    <w:name w:val="toc 2"/>
    <w:basedOn w:val="Normal"/>
    <w:next w:val="Normal"/>
    <w:autoRedefine/>
    <w:uiPriority w:val="39"/>
    <w:unhideWhenUsed/>
    <w:rsid w:val="00F17912"/>
    <w:pPr>
      <w:tabs>
        <w:tab w:val="left" w:pos="709"/>
        <w:tab w:val="right" w:leader="dot" w:pos="8494"/>
      </w:tabs>
      <w:spacing w:after="0"/>
      <w:ind w:firstLine="284"/>
    </w:pPr>
  </w:style>
  <w:style w:type="paragraph" w:styleId="TDC1">
    <w:name w:val="toc 1"/>
    <w:basedOn w:val="Normal"/>
    <w:next w:val="Normal"/>
    <w:autoRedefine/>
    <w:uiPriority w:val="39"/>
    <w:unhideWhenUsed/>
    <w:rsid w:val="00A41CCB"/>
    <w:pPr>
      <w:tabs>
        <w:tab w:val="left" w:pos="426"/>
        <w:tab w:val="right" w:leader="dot" w:pos="8494"/>
      </w:tabs>
      <w:spacing w:after="0"/>
      <w:ind w:firstLine="0"/>
    </w:pPr>
    <w:rPr>
      <w:rFonts w:cs="Arial"/>
      <w:noProof/>
    </w:rPr>
  </w:style>
  <w:style w:type="character" w:styleId="Nmerodelnea">
    <w:name w:val="line number"/>
    <w:basedOn w:val="Fuentedeprrafopredeter"/>
    <w:uiPriority w:val="99"/>
    <w:semiHidden/>
    <w:unhideWhenUsed/>
    <w:rsid w:val="00BD01C1"/>
  </w:style>
  <w:style w:type="table" w:styleId="Tablaconcuadrcula2-nfasis5">
    <w:name w:val="Grid Table 2 Accent 5"/>
    <w:basedOn w:val="Tablanormal"/>
    <w:uiPriority w:val="47"/>
    <w:rsid w:val="00A14516"/>
    <w:pPr>
      <w:spacing w:after="0" w:line="240" w:lineRule="auto"/>
      <w:ind w:firstLine="0"/>
      <w:jc w:val="left"/>
    </w:pPr>
    <w:rPr>
      <w:rFonts w:asciiTheme="minorHAnsi" w:hAnsiTheme="minorHAnsi"/>
      <w:kern w:val="2"/>
      <w:sz w:val="22"/>
      <w:lang w:val="es-ES_tradnl"/>
      <w14:ligatures w14:val="standardContextual"/>
    </w:rPr>
    <w:tblPr>
      <w:tblStyleRowBandSize w:val="1"/>
      <w:tblStyleColBandSize w:val="1"/>
      <w:tblBorders>
        <w:top w:val="single" w:sz="2" w:space="0" w:color="8EAADB" w:themeColor="accent5" w:themeTint="99"/>
        <w:bottom w:val="single" w:sz="2" w:space="0" w:color="8EAADB" w:themeColor="accent5" w:themeTint="99"/>
        <w:insideH w:val="single" w:sz="2" w:space="0" w:color="8EAADB" w:themeColor="accent5" w:themeTint="99"/>
        <w:insideV w:val="single" w:sz="2" w:space="0" w:color="8EAADB" w:themeColor="accent5" w:themeTint="99"/>
      </w:tblBorders>
    </w:tblPr>
    <w:tblStylePr w:type="firstRow">
      <w:rPr>
        <w:b/>
        <w:bCs/>
      </w:rPr>
      <w:tblPr/>
      <w:tcPr>
        <w:tcBorders>
          <w:top w:val="nil"/>
          <w:bottom w:val="single" w:sz="12" w:space="0" w:color="8EAADB" w:themeColor="accent5" w:themeTint="99"/>
          <w:insideH w:val="nil"/>
          <w:insideV w:val="nil"/>
        </w:tcBorders>
        <w:shd w:val="clear" w:color="auto" w:fill="FFFFFF" w:themeFill="background1"/>
      </w:tcPr>
    </w:tblStylePr>
    <w:tblStylePr w:type="lastRow">
      <w:rPr>
        <w:b/>
        <w:bCs/>
      </w:rPr>
      <w:tblPr/>
      <w:tcPr>
        <w:tcBorders>
          <w:top w:val="double" w:sz="2" w:space="0" w:color="8EAADB"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9E2F3" w:themeFill="accent5" w:themeFillTint="33"/>
      </w:tcPr>
    </w:tblStylePr>
    <w:tblStylePr w:type="band1Horz">
      <w:tblPr/>
      <w:tcPr>
        <w:shd w:val="clear" w:color="auto" w:fill="D9E2F3" w:themeFill="accent5" w:themeFillTint="33"/>
      </w:tcPr>
    </w:tblStyle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divs>
    <w:div w:id="45760897">
      <w:bodyDiv w:val="1"/>
      <w:marLeft w:val="0"/>
      <w:marRight w:val="0"/>
      <w:marTop w:val="0"/>
      <w:marBottom w:val="0"/>
      <w:divBdr>
        <w:top w:val="none" w:sz="0" w:space="0" w:color="auto"/>
        <w:left w:val="none" w:sz="0" w:space="0" w:color="auto"/>
        <w:bottom w:val="none" w:sz="0" w:space="0" w:color="auto"/>
        <w:right w:val="none" w:sz="0" w:space="0" w:color="auto"/>
      </w:divBdr>
    </w:div>
    <w:div w:id="47730961">
      <w:bodyDiv w:val="1"/>
      <w:marLeft w:val="0"/>
      <w:marRight w:val="0"/>
      <w:marTop w:val="0"/>
      <w:marBottom w:val="0"/>
      <w:divBdr>
        <w:top w:val="none" w:sz="0" w:space="0" w:color="auto"/>
        <w:left w:val="none" w:sz="0" w:space="0" w:color="auto"/>
        <w:bottom w:val="none" w:sz="0" w:space="0" w:color="auto"/>
        <w:right w:val="none" w:sz="0" w:space="0" w:color="auto"/>
      </w:divBdr>
    </w:div>
    <w:div w:id="51849183">
      <w:bodyDiv w:val="1"/>
      <w:marLeft w:val="0"/>
      <w:marRight w:val="0"/>
      <w:marTop w:val="0"/>
      <w:marBottom w:val="0"/>
      <w:divBdr>
        <w:top w:val="none" w:sz="0" w:space="0" w:color="auto"/>
        <w:left w:val="none" w:sz="0" w:space="0" w:color="auto"/>
        <w:bottom w:val="none" w:sz="0" w:space="0" w:color="auto"/>
        <w:right w:val="none" w:sz="0" w:space="0" w:color="auto"/>
      </w:divBdr>
    </w:div>
    <w:div w:id="87433166">
      <w:bodyDiv w:val="1"/>
      <w:marLeft w:val="0"/>
      <w:marRight w:val="0"/>
      <w:marTop w:val="0"/>
      <w:marBottom w:val="0"/>
      <w:divBdr>
        <w:top w:val="none" w:sz="0" w:space="0" w:color="auto"/>
        <w:left w:val="none" w:sz="0" w:space="0" w:color="auto"/>
        <w:bottom w:val="none" w:sz="0" w:space="0" w:color="auto"/>
        <w:right w:val="none" w:sz="0" w:space="0" w:color="auto"/>
      </w:divBdr>
    </w:div>
    <w:div w:id="98792171">
      <w:bodyDiv w:val="1"/>
      <w:marLeft w:val="0"/>
      <w:marRight w:val="0"/>
      <w:marTop w:val="0"/>
      <w:marBottom w:val="0"/>
      <w:divBdr>
        <w:top w:val="none" w:sz="0" w:space="0" w:color="auto"/>
        <w:left w:val="none" w:sz="0" w:space="0" w:color="auto"/>
        <w:bottom w:val="none" w:sz="0" w:space="0" w:color="auto"/>
        <w:right w:val="none" w:sz="0" w:space="0" w:color="auto"/>
      </w:divBdr>
    </w:div>
    <w:div w:id="110175540">
      <w:bodyDiv w:val="1"/>
      <w:marLeft w:val="0"/>
      <w:marRight w:val="0"/>
      <w:marTop w:val="0"/>
      <w:marBottom w:val="0"/>
      <w:divBdr>
        <w:top w:val="none" w:sz="0" w:space="0" w:color="auto"/>
        <w:left w:val="none" w:sz="0" w:space="0" w:color="auto"/>
        <w:bottom w:val="none" w:sz="0" w:space="0" w:color="auto"/>
        <w:right w:val="none" w:sz="0" w:space="0" w:color="auto"/>
      </w:divBdr>
    </w:div>
    <w:div w:id="115414447">
      <w:bodyDiv w:val="1"/>
      <w:marLeft w:val="0"/>
      <w:marRight w:val="0"/>
      <w:marTop w:val="0"/>
      <w:marBottom w:val="0"/>
      <w:divBdr>
        <w:top w:val="none" w:sz="0" w:space="0" w:color="auto"/>
        <w:left w:val="none" w:sz="0" w:space="0" w:color="auto"/>
        <w:bottom w:val="none" w:sz="0" w:space="0" w:color="auto"/>
        <w:right w:val="none" w:sz="0" w:space="0" w:color="auto"/>
      </w:divBdr>
      <w:divsChild>
        <w:div w:id="2060208421">
          <w:marLeft w:val="480"/>
          <w:marRight w:val="0"/>
          <w:marTop w:val="0"/>
          <w:marBottom w:val="0"/>
          <w:divBdr>
            <w:top w:val="none" w:sz="0" w:space="0" w:color="auto"/>
            <w:left w:val="none" w:sz="0" w:space="0" w:color="auto"/>
            <w:bottom w:val="none" w:sz="0" w:space="0" w:color="auto"/>
            <w:right w:val="none" w:sz="0" w:space="0" w:color="auto"/>
          </w:divBdr>
        </w:div>
        <w:div w:id="1065378919">
          <w:marLeft w:val="480"/>
          <w:marRight w:val="0"/>
          <w:marTop w:val="0"/>
          <w:marBottom w:val="0"/>
          <w:divBdr>
            <w:top w:val="none" w:sz="0" w:space="0" w:color="auto"/>
            <w:left w:val="none" w:sz="0" w:space="0" w:color="auto"/>
            <w:bottom w:val="none" w:sz="0" w:space="0" w:color="auto"/>
            <w:right w:val="none" w:sz="0" w:space="0" w:color="auto"/>
          </w:divBdr>
        </w:div>
      </w:divsChild>
    </w:div>
    <w:div w:id="122039150">
      <w:bodyDiv w:val="1"/>
      <w:marLeft w:val="0"/>
      <w:marRight w:val="0"/>
      <w:marTop w:val="0"/>
      <w:marBottom w:val="0"/>
      <w:divBdr>
        <w:top w:val="none" w:sz="0" w:space="0" w:color="auto"/>
        <w:left w:val="none" w:sz="0" w:space="0" w:color="auto"/>
        <w:bottom w:val="none" w:sz="0" w:space="0" w:color="auto"/>
        <w:right w:val="none" w:sz="0" w:space="0" w:color="auto"/>
      </w:divBdr>
    </w:div>
    <w:div w:id="146164719">
      <w:bodyDiv w:val="1"/>
      <w:marLeft w:val="0"/>
      <w:marRight w:val="0"/>
      <w:marTop w:val="0"/>
      <w:marBottom w:val="0"/>
      <w:divBdr>
        <w:top w:val="none" w:sz="0" w:space="0" w:color="auto"/>
        <w:left w:val="none" w:sz="0" w:space="0" w:color="auto"/>
        <w:bottom w:val="none" w:sz="0" w:space="0" w:color="auto"/>
        <w:right w:val="none" w:sz="0" w:space="0" w:color="auto"/>
      </w:divBdr>
    </w:div>
    <w:div w:id="151021287">
      <w:bodyDiv w:val="1"/>
      <w:marLeft w:val="0"/>
      <w:marRight w:val="0"/>
      <w:marTop w:val="0"/>
      <w:marBottom w:val="0"/>
      <w:divBdr>
        <w:top w:val="none" w:sz="0" w:space="0" w:color="auto"/>
        <w:left w:val="none" w:sz="0" w:space="0" w:color="auto"/>
        <w:bottom w:val="none" w:sz="0" w:space="0" w:color="auto"/>
        <w:right w:val="none" w:sz="0" w:space="0" w:color="auto"/>
      </w:divBdr>
    </w:div>
    <w:div w:id="163933488">
      <w:bodyDiv w:val="1"/>
      <w:marLeft w:val="0"/>
      <w:marRight w:val="0"/>
      <w:marTop w:val="0"/>
      <w:marBottom w:val="0"/>
      <w:divBdr>
        <w:top w:val="none" w:sz="0" w:space="0" w:color="auto"/>
        <w:left w:val="none" w:sz="0" w:space="0" w:color="auto"/>
        <w:bottom w:val="none" w:sz="0" w:space="0" w:color="auto"/>
        <w:right w:val="none" w:sz="0" w:space="0" w:color="auto"/>
      </w:divBdr>
    </w:div>
    <w:div w:id="171264007">
      <w:bodyDiv w:val="1"/>
      <w:marLeft w:val="0"/>
      <w:marRight w:val="0"/>
      <w:marTop w:val="0"/>
      <w:marBottom w:val="0"/>
      <w:divBdr>
        <w:top w:val="none" w:sz="0" w:space="0" w:color="auto"/>
        <w:left w:val="none" w:sz="0" w:space="0" w:color="auto"/>
        <w:bottom w:val="none" w:sz="0" w:space="0" w:color="auto"/>
        <w:right w:val="none" w:sz="0" w:space="0" w:color="auto"/>
      </w:divBdr>
    </w:div>
    <w:div w:id="185675363">
      <w:bodyDiv w:val="1"/>
      <w:marLeft w:val="0"/>
      <w:marRight w:val="0"/>
      <w:marTop w:val="0"/>
      <w:marBottom w:val="0"/>
      <w:divBdr>
        <w:top w:val="none" w:sz="0" w:space="0" w:color="auto"/>
        <w:left w:val="none" w:sz="0" w:space="0" w:color="auto"/>
        <w:bottom w:val="none" w:sz="0" w:space="0" w:color="auto"/>
        <w:right w:val="none" w:sz="0" w:space="0" w:color="auto"/>
      </w:divBdr>
      <w:divsChild>
        <w:div w:id="352459362">
          <w:marLeft w:val="0"/>
          <w:marRight w:val="0"/>
          <w:marTop w:val="0"/>
          <w:marBottom w:val="0"/>
          <w:divBdr>
            <w:top w:val="none" w:sz="0" w:space="0" w:color="auto"/>
            <w:left w:val="none" w:sz="0" w:space="0" w:color="auto"/>
            <w:bottom w:val="none" w:sz="0" w:space="0" w:color="auto"/>
            <w:right w:val="none" w:sz="0" w:space="0" w:color="auto"/>
          </w:divBdr>
        </w:div>
        <w:div w:id="623393259">
          <w:marLeft w:val="0"/>
          <w:marRight w:val="0"/>
          <w:marTop w:val="0"/>
          <w:marBottom w:val="0"/>
          <w:divBdr>
            <w:top w:val="none" w:sz="0" w:space="0" w:color="auto"/>
            <w:left w:val="none" w:sz="0" w:space="0" w:color="auto"/>
            <w:bottom w:val="none" w:sz="0" w:space="0" w:color="auto"/>
            <w:right w:val="none" w:sz="0" w:space="0" w:color="auto"/>
          </w:divBdr>
        </w:div>
      </w:divsChild>
    </w:div>
    <w:div w:id="191767914">
      <w:bodyDiv w:val="1"/>
      <w:marLeft w:val="0"/>
      <w:marRight w:val="0"/>
      <w:marTop w:val="0"/>
      <w:marBottom w:val="0"/>
      <w:divBdr>
        <w:top w:val="none" w:sz="0" w:space="0" w:color="auto"/>
        <w:left w:val="none" w:sz="0" w:space="0" w:color="auto"/>
        <w:bottom w:val="none" w:sz="0" w:space="0" w:color="auto"/>
        <w:right w:val="none" w:sz="0" w:space="0" w:color="auto"/>
      </w:divBdr>
    </w:div>
    <w:div w:id="210579206">
      <w:bodyDiv w:val="1"/>
      <w:marLeft w:val="0"/>
      <w:marRight w:val="0"/>
      <w:marTop w:val="0"/>
      <w:marBottom w:val="0"/>
      <w:divBdr>
        <w:top w:val="none" w:sz="0" w:space="0" w:color="auto"/>
        <w:left w:val="none" w:sz="0" w:space="0" w:color="auto"/>
        <w:bottom w:val="none" w:sz="0" w:space="0" w:color="auto"/>
        <w:right w:val="none" w:sz="0" w:space="0" w:color="auto"/>
      </w:divBdr>
    </w:div>
    <w:div w:id="227691756">
      <w:bodyDiv w:val="1"/>
      <w:marLeft w:val="0"/>
      <w:marRight w:val="0"/>
      <w:marTop w:val="0"/>
      <w:marBottom w:val="0"/>
      <w:divBdr>
        <w:top w:val="none" w:sz="0" w:space="0" w:color="auto"/>
        <w:left w:val="none" w:sz="0" w:space="0" w:color="auto"/>
        <w:bottom w:val="none" w:sz="0" w:space="0" w:color="auto"/>
        <w:right w:val="none" w:sz="0" w:space="0" w:color="auto"/>
      </w:divBdr>
      <w:divsChild>
        <w:div w:id="203912514">
          <w:marLeft w:val="0"/>
          <w:marRight w:val="0"/>
          <w:marTop w:val="0"/>
          <w:marBottom w:val="0"/>
          <w:divBdr>
            <w:top w:val="none" w:sz="0" w:space="0" w:color="auto"/>
            <w:left w:val="none" w:sz="0" w:space="0" w:color="auto"/>
            <w:bottom w:val="none" w:sz="0" w:space="0" w:color="auto"/>
            <w:right w:val="none" w:sz="0" w:space="0" w:color="auto"/>
          </w:divBdr>
        </w:div>
        <w:div w:id="422846677">
          <w:marLeft w:val="0"/>
          <w:marRight w:val="0"/>
          <w:marTop w:val="0"/>
          <w:marBottom w:val="0"/>
          <w:divBdr>
            <w:top w:val="none" w:sz="0" w:space="0" w:color="auto"/>
            <w:left w:val="none" w:sz="0" w:space="0" w:color="auto"/>
            <w:bottom w:val="none" w:sz="0" w:space="0" w:color="auto"/>
            <w:right w:val="none" w:sz="0" w:space="0" w:color="auto"/>
          </w:divBdr>
        </w:div>
        <w:div w:id="479542721">
          <w:marLeft w:val="0"/>
          <w:marRight w:val="0"/>
          <w:marTop w:val="0"/>
          <w:marBottom w:val="0"/>
          <w:divBdr>
            <w:top w:val="none" w:sz="0" w:space="0" w:color="auto"/>
            <w:left w:val="none" w:sz="0" w:space="0" w:color="auto"/>
            <w:bottom w:val="none" w:sz="0" w:space="0" w:color="auto"/>
            <w:right w:val="none" w:sz="0" w:space="0" w:color="auto"/>
          </w:divBdr>
        </w:div>
        <w:div w:id="754323489">
          <w:marLeft w:val="0"/>
          <w:marRight w:val="0"/>
          <w:marTop w:val="0"/>
          <w:marBottom w:val="0"/>
          <w:divBdr>
            <w:top w:val="none" w:sz="0" w:space="0" w:color="auto"/>
            <w:left w:val="none" w:sz="0" w:space="0" w:color="auto"/>
            <w:bottom w:val="none" w:sz="0" w:space="0" w:color="auto"/>
            <w:right w:val="none" w:sz="0" w:space="0" w:color="auto"/>
          </w:divBdr>
        </w:div>
        <w:div w:id="1597782697">
          <w:marLeft w:val="0"/>
          <w:marRight w:val="0"/>
          <w:marTop w:val="0"/>
          <w:marBottom w:val="0"/>
          <w:divBdr>
            <w:top w:val="none" w:sz="0" w:space="0" w:color="auto"/>
            <w:left w:val="none" w:sz="0" w:space="0" w:color="auto"/>
            <w:bottom w:val="none" w:sz="0" w:space="0" w:color="auto"/>
            <w:right w:val="none" w:sz="0" w:space="0" w:color="auto"/>
          </w:divBdr>
        </w:div>
      </w:divsChild>
    </w:div>
    <w:div w:id="256403220">
      <w:bodyDiv w:val="1"/>
      <w:marLeft w:val="0"/>
      <w:marRight w:val="0"/>
      <w:marTop w:val="0"/>
      <w:marBottom w:val="0"/>
      <w:divBdr>
        <w:top w:val="none" w:sz="0" w:space="0" w:color="auto"/>
        <w:left w:val="none" w:sz="0" w:space="0" w:color="auto"/>
        <w:bottom w:val="none" w:sz="0" w:space="0" w:color="auto"/>
        <w:right w:val="none" w:sz="0" w:space="0" w:color="auto"/>
      </w:divBdr>
    </w:div>
    <w:div w:id="275914912">
      <w:bodyDiv w:val="1"/>
      <w:marLeft w:val="0"/>
      <w:marRight w:val="0"/>
      <w:marTop w:val="0"/>
      <w:marBottom w:val="0"/>
      <w:divBdr>
        <w:top w:val="none" w:sz="0" w:space="0" w:color="auto"/>
        <w:left w:val="none" w:sz="0" w:space="0" w:color="auto"/>
        <w:bottom w:val="none" w:sz="0" w:space="0" w:color="auto"/>
        <w:right w:val="none" w:sz="0" w:space="0" w:color="auto"/>
      </w:divBdr>
    </w:div>
    <w:div w:id="279529916">
      <w:bodyDiv w:val="1"/>
      <w:marLeft w:val="0"/>
      <w:marRight w:val="0"/>
      <w:marTop w:val="0"/>
      <w:marBottom w:val="0"/>
      <w:divBdr>
        <w:top w:val="none" w:sz="0" w:space="0" w:color="auto"/>
        <w:left w:val="none" w:sz="0" w:space="0" w:color="auto"/>
        <w:bottom w:val="none" w:sz="0" w:space="0" w:color="auto"/>
        <w:right w:val="none" w:sz="0" w:space="0" w:color="auto"/>
      </w:divBdr>
    </w:div>
    <w:div w:id="289870653">
      <w:bodyDiv w:val="1"/>
      <w:marLeft w:val="0"/>
      <w:marRight w:val="0"/>
      <w:marTop w:val="0"/>
      <w:marBottom w:val="0"/>
      <w:divBdr>
        <w:top w:val="none" w:sz="0" w:space="0" w:color="auto"/>
        <w:left w:val="none" w:sz="0" w:space="0" w:color="auto"/>
        <w:bottom w:val="none" w:sz="0" w:space="0" w:color="auto"/>
        <w:right w:val="none" w:sz="0" w:space="0" w:color="auto"/>
      </w:divBdr>
    </w:div>
    <w:div w:id="291519589">
      <w:bodyDiv w:val="1"/>
      <w:marLeft w:val="0"/>
      <w:marRight w:val="0"/>
      <w:marTop w:val="0"/>
      <w:marBottom w:val="0"/>
      <w:divBdr>
        <w:top w:val="none" w:sz="0" w:space="0" w:color="auto"/>
        <w:left w:val="none" w:sz="0" w:space="0" w:color="auto"/>
        <w:bottom w:val="none" w:sz="0" w:space="0" w:color="auto"/>
        <w:right w:val="none" w:sz="0" w:space="0" w:color="auto"/>
      </w:divBdr>
    </w:div>
    <w:div w:id="369494050">
      <w:bodyDiv w:val="1"/>
      <w:marLeft w:val="0"/>
      <w:marRight w:val="0"/>
      <w:marTop w:val="0"/>
      <w:marBottom w:val="0"/>
      <w:divBdr>
        <w:top w:val="none" w:sz="0" w:space="0" w:color="auto"/>
        <w:left w:val="none" w:sz="0" w:space="0" w:color="auto"/>
        <w:bottom w:val="none" w:sz="0" w:space="0" w:color="auto"/>
        <w:right w:val="none" w:sz="0" w:space="0" w:color="auto"/>
      </w:divBdr>
    </w:div>
    <w:div w:id="388698465">
      <w:bodyDiv w:val="1"/>
      <w:marLeft w:val="0"/>
      <w:marRight w:val="0"/>
      <w:marTop w:val="0"/>
      <w:marBottom w:val="0"/>
      <w:divBdr>
        <w:top w:val="none" w:sz="0" w:space="0" w:color="auto"/>
        <w:left w:val="none" w:sz="0" w:space="0" w:color="auto"/>
        <w:bottom w:val="none" w:sz="0" w:space="0" w:color="auto"/>
        <w:right w:val="none" w:sz="0" w:space="0" w:color="auto"/>
      </w:divBdr>
    </w:div>
    <w:div w:id="449666716">
      <w:bodyDiv w:val="1"/>
      <w:marLeft w:val="0"/>
      <w:marRight w:val="0"/>
      <w:marTop w:val="0"/>
      <w:marBottom w:val="0"/>
      <w:divBdr>
        <w:top w:val="none" w:sz="0" w:space="0" w:color="auto"/>
        <w:left w:val="none" w:sz="0" w:space="0" w:color="auto"/>
        <w:bottom w:val="none" w:sz="0" w:space="0" w:color="auto"/>
        <w:right w:val="none" w:sz="0" w:space="0" w:color="auto"/>
      </w:divBdr>
    </w:div>
    <w:div w:id="453451925">
      <w:bodyDiv w:val="1"/>
      <w:marLeft w:val="0"/>
      <w:marRight w:val="0"/>
      <w:marTop w:val="0"/>
      <w:marBottom w:val="0"/>
      <w:divBdr>
        <w:top w:val="none" w:sz="0" w:space="0" w:color="auto"/>
        <w:left w:val="none" w:sz="0" w:space="0" w:color="auto"/>
        <w:bottom w:val="none" w:sz="0" w:space="0" w:color="auto"/>
        <w:right w:val="none" w:sz="0" w:space="0" w:color="auto"/>
      </w:divBdr>
    </w:div>
    <w:div w:id="470679886">
      <w:bodyDiv w:val="1"/>
      <w:marLeft w:val="0"/>
      <w:marRight w:val="0"/>
      <w:marTop w:val="0"/>
      <w:marBottom w:val="0"/>
      <w:divBdr>
        <w:top w:val="none" w:sz="0" w:space="0" w:color="auto"/>
        <w:left w:val="none" w:sz="0" w:space="0" w:color="auto"/>
        <w:bottom w:val="none" w:sz="0" w:space="0" w:color="auto"/>
        <w:right w:val="none" w:sz="0" w:space="0" w:color="auto"/>
      </w:divBdr>
    </w:div>
    <w:div w:id="481241970">
      <w:bodyDiv w:val="1"/>
      <w:marLeft w:val="0"/>
      <w:marRight w:val="0"/>
      <w:marTop w:val="0"/>
      <w:marBottom w:val="0"/>
      <w:divBdr>
        <w:top w:val="none" w:sz="0" w:space="0" w:color="auto"/>
        <w:left w:val="none" w:sz="0" w:space="0" w:color="auto"/>
        <w:bottom w:val="none" w:sz="0" w:space="0" w:color="auto"/>
        <w:right w:val="none" w:sz="0" w:space="0" w:color="auto"/>
      </w:divBdr>
    </w:div>
    <w:div w:id="509878258">
      <w:bodyDiv w:val="1"/>
      <w:marLeft w:val="0"/>
      <w:marRight w:val="0"/>
      <w:marTop w:val="0"/>
      <w:marBottom w:val="0"/>
      <w:divBdr>
        <w:top w:val="none" w:sz="0" w:space="0" w:color="auto"/>
        <w:left w:val="none" w:sz="0" w:space="0" w:color="auto"/>
        <w:bottom w:val="none" w:sz="0" w:space="0" w:color="auto"/>
        <w:right w:val="none" w:sz="0" w:space="0" w:color="auto"/>
      </w:divBdr>
    </w:div>
    <w:div w:id="513031201">
      <w:bodyDiv w:val="1"/>
      <w:marLeft w:val="0"/>
      <w:marRight w:val="0"/>
      <w:marTop w:val="0"/>
      <w:marBottom w:val="0"/>
      <w:divBdr>
        <w:top w:val="none" w:sz="0" w:space="0" w:color="auto"/>
        <w:left w:val="none" w:sz="0" w:space="0" w:color="auto"/>
        <w:bottom w:val="none" w:sz="0" w:space="0" w:color="auto"/>
        <w:right w:val="none" w:sz="0" w:space="0" w:color="auto"/>
      </w:divBdr>
    </w:div>
    <w:div w:id="565385486">
      <w:bodyDiv w:val="1"/>
      <w:marLeft w:val="0"/>
      <w:marRight w:val="0"/>
      <w:marTop w:val="0"/>
      <w:marBottom w:val="0"/>
      <w:divBdr>
        <w:top w:val="none" w:sz="0" w:space="0" w:color="auto"/>
        <w:left w:val="none" w:sz="0" w:space="0" w:color="auto"/>
        <w:bottom w:val="none" w:sz="0" w:space="0" w:color="auto"/>
        <w:right w:val="none" w:sz="0" w:space="0" w:color="auto"/>
      </w:divBdr>
    </w:div>
    <w:div w:id="594946279">
      <w:bodyDiv w:val="1"/>
      <w:marLeft w:val="0"/>
      <w:marRight w:val="0"/>
      <w:marTop w:val="0"/>
      <w:marBottom w:val="0"/>
      <w:divBdr>
        <w:top w:val="none" w:sz="0" w:space="0" w:color="auto"/>
        <w:left w:val="none" w:sz="0" w:space="0" w:color="auto"/>
        <w:bottom w:val="none" w:sz="0" w:space="0" w:color="auto"/>
        <w:right w:val="none" w:sz="0" w:space="0" w:color="auto"/>
      </w:divBdr>
    </w:div>
    <w:div w:id="637685540">
      <w:bodyDiv w:val="1"/>
      <w:marLeft w:val="0"/>
      <w:marRight w:val="0"/>
      <w:marTop w:val="0"/>
      <w:marBottom w:val="0"/>
      <w:divBdr>
        <w:top w:val="none" w:sz="0" w:space="0" w:color="auto"/>
        <w:left w:val="none" w:sz="0" w:space="0" w:color="auto"/>
        <w:bottom w:val="none" w:sz="0" w:space="0" w:color="auto"/>
        <w:right w:val="none" w:sz="0" w:space="0" w:color="auto"/>
      </w:divBdr>
    </w:div>
    <w:div w:id="669874599">
      <w:bodyDiv w:val="1"/>
      <w:marLeft w:val="0"/>
      <w:marRight w:val="0"/>
      <w:marTop w:val="0"/>
      <w:marBottom w:val="0"/>
      <w:divBdr>
        <w:top w:val="none" w:sz="0" w:space="0" w:color="auto"/>
        <w:left w:val="none" w:sz="0" w:space="0" w:color="auto"/>
        <w:bottom w:val="none" w:sz="0" w:space="0" w:color="auto"/>
        <w:right w:val="none" w:sz="0" w:space="0" w:color="auto"/>
      </w:divBdr>
    </w:div>
    <w:div w:id="695888540">
      <w:bodyDiv w:val="1"/>
      <w:marLeft w:val="0"/>
      <w:marRight w:val="0"/>
      <w:marTop w:val="0"/>
      <w:marBottom w:val="0"/>
      <w:divBdr>
        <w:top w:val="none" w:sz="0" w:space="0" w:color="auto"/>
        <w:left w:val="none" w:sz="0" w:space="0" w:color="auto"/>
        <w:bottom w:val="none" w:sz="0" w:space="0" w:color="auto"/>
        <w:right w:val="none" w:sz="0" w:space="0" w:color="auto"/>
      </w:divBdr>
    </w:div>
    <w:div w:id="699286491">
      <w:bodyDiv w:val="1"/>
      <w:marLeft w:val="0"/>
      <w:marRight w:val="0"/>
      <w:marTop w:val="0"/>
      <w:marBottom w:val="0"/>
      <w:divBdr>
        <w:top w:val="none" w:sz="0" w:space="0" w:color="auto"/>
        <w:left w:val="none" w:sz="0" w:space="0" w:color="auto"/>
        <w:bottom w:val="none" w:sz="0" w:space="0" w:color="auto"/>
        <w:right w:val="none" w:sz="0" w:space="0" w:color="auto"/>
      </w:divBdr>
    </w:div>
    <w:div w:id="723911206">
      <w:bodyDiv w:val="1"/>
      <w:marLeft w:val="0"/>
      <w:marRight w:val="0"/>
      <w:marTop w:val="0"/>
      <w:marBottom w:val="0"/>
      <w:divBdr>
        <w:top w:val="none" w:sz="0" w:space="0" w:color="auto"/>
        <w:left w:val="none" w:sz="0" w:space="0" w:color="auto"/>
        <w:bottom w:val="none" w:sz="0" w:space="0" w:color="auto"/>
        <w:right w:val="none" w:sz="0" w:space="0" w:color="auto"/>
      </w:divBdr>
      <w:divsChild>
        <w:div w:id="161165530">
          <w:marLeft w:val="-720"/>
          <w:marRight w:val="0"/>
          <w:marTop w:val="0"/>
          <w:marBottom w:val="0"/>
          <w:divBdr>
            <w:top w:val="none" w:sz="0" w:space="0" w:color="auto"/>
            <w:left w:val="none" w:sz="0" w:space="0" w:color="auto"/>
            <w:bottom w:val="none" w:sz="0" w:space="0" w:color="auto"/>
            <w:right w:val="none" w:sz="0" w:space="0" w:color="auto"/>
          </w:divBdr>
        </w:div>
      </w:divsChild>
    </w:div>
    <w:div w:id="726804808">
      <w:bodyDiv w:val="1"/>
      <w:marLeft w:val="0"/>
      <w:marRight w:val="0"/>
      <w:marTop w:val="0"/>
      <w:marBottom w:val="0"/>
      <w:divBdr>
        <w:top w:val="none" w:sz="0" w:space="0" w:color="auto"/>
        <w:left w:val="none" w:sz="0" w:space="0" w:color="auto"/>
        <w:bottom w:val="none" w:sz="0" w:space="0" w:color="auto"/>
        <w:right w:val="none" w:sz="0" w:space="0" w:color="auto"/>
      </w:divBdr>
    </w:div>
    <w:div w:id="730268583">
      <w:bodyDiv w:val="1"/>
      <w:marLeft w:val="0"/>
      <w:marRight w:val="0"/>
      <w:marTop w:val="0"/>
      <w:marBottom w:val="0"/>
      <w:divBdr>
        <w:top w:val="none" w:sz="0" w:space="0" w:color="auto"/>
        <w:left w:val="none" w:sz="0" w:space="0" w:color="auto"/>
        <w:bottom w:val="none" w:sz="0" w:space="0" w:color="auto"/>
        <w:right w:val="none" w:sz="0" w:space="0" w:color="auto"/>
      </w:divBdr>
    </w:div>
    <w:div w:id="747270762">
      <w:bodyDiv w:val="1"/>
      <w:marLeft w:val="0"/>
      <w:marRight w:val="0"/>
      <w:marTop w:val="0"/>
      <w:marBottom w:val="0"/>
      <w:divBdr>
        <w:top w:val="none" w:sz="0" w:space="0" w:color="auto"/>
        <w:left w:val="none" w:sz="0" w:space="0" w:color="auto"/>
        <w:bottom w:val="none" w:sz="0" w:space="0" w:color="auto"/>
        <w:right w:val="none" w:sz="0" w:space="0" w:color="auto"/>
      </w:divBdr>
    </w:div>
    <w:div w:id="750666188">
      <w:bodyDiv w:val="1"/>
      <w:marLeft w:val="0"/>
      <w:marRight w:val="0"/>
      <w:marTop w:val="0"/>
      <w:marBottom w:val="0"/>
      <w:divBdr>
        <w:top w:val="none" w:sz="0" w:space="0" w:color="auto"/>
        <w:left w:val="none" w:sz="0" w:space="0" w:color="auto"/>
        <w:bottom w:val="none" w:sz="0" w:space="0" w:color="auto"/>
        <w:right w:val="none" w:sz="0" w:space="0" w:color="auto"/>
      </w:divBdr>
    </w:div>
    <w:div w:id="787745338">
      <w:bodyDiv w:val="1"/>
      <w:marLeft w:val="0"/>
      <w:marRight w:val="0"/>
      <w:marTop w:val="0"/>
      <w:marBottom w:val="0"/>
      <w:divBdr>
        <w:top w:val="none" w:sz="0" w:space="0" w:color="auto"/>
        <w:left w:val="none" w:sz="0" w:space="0" w:color="auto"/>
        <w:bottom w:val="none" w:sz="0" w:space="0" w:color="auto"/>
        <w:right w:val="none" w:sz="0" w:space="0" w:color="auto"/>
      </w:divBdr>
    </w:div>
    <w:div w:id="787746021">
      <w:bodyDiv w:val="1"/>
      <w:marLeft w:val="0"/>
      <w:marRight w:val="0"/>
      <w:marTop w:val="0"/>
      <w:marBottom w:val="0"/>
      <w:divBdr>
        <w:top w:val="none" w:sz="0" w:space="0" w:color="auto"/>
        <w:left w:val="none" w:sz="0" w:space="0" w:color="auto"/>
        <w:bottom w:val="none" w:sz="0" w:space="0" w:color="auto"/>
        <w:right w:val="none" w:sz="0" w:space="0" w:color="auto"/>
      </w:divBdr>
    </w:div>
    <w:div w:id="789129122">
      <w:bodyDiv w:val="1"/>
      <w:marLeft w:val="0"/>
      <w:marRight w:val="0"/>
      <w:marTop w:val="0"/>
      <w:marBottom w:val="0"/>
      <w:divBdr>
        <w:top w:val="none" w:sz="0" w:space="0" w:color="auto"/>
        <w:left w:val="none" w:sz="0" w:space="0" w:color="auto"/>
        <w:bottom w:val="none" w:sz="0" w:space="0" w:color="auto"/>
        <w:right w:val="none" w:sz="0" w:space="0" w:color="auto"/>
      </w:divBdr>
    </w:div>
    <w:div w:id="813066662">
      <w:bodyDiv w:val="1"/>
      <w:marLeft w:val="0"/>
      <w:marRight w:val="0"/>
      <w:marTop w:val="0"/>
      <w:marBottom w:val="0"/>
      <w:divBdr>
        <w:top w:val="none" w:sz="0" w:space="0" w:color="auto"/>
        <w:left w:val="none" w:sz="0" w:space="0" w:color="auto"/>
        <w:bottom w:val="none" w:sz="0" w:space="0" w:color="auto"/>
        <w:right w:val="none" w:sz="0" w:space="0" w:color="auto"/>
      </w:divBdr>
    </w:div>
    <w:div w:id="859975243">
      <w:bodyDiv w:val="1"/>
      <w:marLeft w:val="0"/>
      <w:marRight w:val="0"/>
      <w:marTop w:val="0"/>
      <w:marBottom w:val="0"/>
      <w:divBdr>
        <w:top w:val="none" w:sz="0" w:space="0" w:color="auto"/>
        <w:left w:val="none" w:sz="0" w:space="0" w:color="auto"/>
        <w:bottom w:val="none" w:sz="0" w:space="0" w:color="auto"/>
        <w:right w:val="none" w:sz="0" w:space="0" w:color="auto"/>
      </w:divBdr>
    </w:div>
    <w:div w:id="877084068">
      <w:bodyDiv w:val="1"/>
      <w:marLeft w:val="0"/>
      <w:marRight w:val="0"/>
      <w:marTop w:val="0"/>
      <w:marBottom w:val="0"/>
      <w:divBdr>
        <w:top w:val="none" w:sz="0" w:space="0" w:color="auto"/>
        <w:left w:val="none" w:sz="0" w:space="0" w:color="auto"/>
        <w:bottom w:val="none" w:sz="0" w:space="0" w:color="auto"/>
        <w:right w:val="none" w:sz="0" w:space="0" w:color="auto"/>
      </w:divBdr>
    </w:div>
    <w:div w:id="925728055">
      <w:bodyDiv w:val="1"/>
      <w:marLeft w:val="0"/>
      <w:marRight w:val="0"/>
      <w:marTop w:val="0"/>
      <w:marBottom w:val="0"/>
      <w:divBdr>
        <w:top w:val="none" w:sz="0" w:space="0" w:color="auto"/>
        <w:left w:val="none" w:sz="0" w:space="0" w:color="auto"/>
        <w:bottom w:val="none" w:sz="0" w:space="0" w:color="auto"/>
        <w:right w:val="none" w:sz="0" w:space="0" w:color="auto"/>
      </w:divBdr>
    </w:div>
    <w:div w:id="939752977">
      <w:bodyDiv w:val="1"/>
      <w:marLeft w:val="0"/>
      <w:marRight w:val="0"/>
      <w:marTop w:val="0"/>
      <w:marBottom w:val="0"/>
      <w:divBdr>
        <w:top w:val="none" w:sz="0" w:space="0" w:color="auto"/>
        <w:left w:val="none" w:sz="0" w:space="0" w:color="auto"/>
        <w:bottom w:val="none" w:sz="0" w:space="0" w:color="auto"/>
        <w:right w:val="none" w:sz="0" w:space="0" w:color="auto"/>
      </w:divBdr>
    </w:div>
    <w:div w:id="958337364">
      <w:bodyDiv w:val="1"/>
      <w:marLeft w:val="0"/>
      <w:marRight w:val="0"/>
      <w:marTop w:val="0"/>
      <w:marBottom w:val="0"/>
      <w:divBdr>
        <w:top w:val="none" w:sz="0" w:space="0" w:color="auto"/>
        <w:left w:val="none" w:sz="0" w:space="0" w:color="auto"/>
        <w:bottom w:val="none" w:sz="0" w:space="0" w:color="auto"/>
        <w:right w:val="none" w:sz="0" w:space="0" w:color="auto"/>
      </w:divBdr>
    </w:div>
    <w:div w:id="988289885">
      <w:bodyDiv w:val="1"/>
      <w:marLeft w:val="0"/>
      <w:marRight w:val="0"/>
      <w:marTop w:val="0"/>
      <w:marBottom w:val="0"/>
      <w:divBdr>
        <w:top w:val="none" w:sz="0" w:space="0" w:color="auto"/>
        <w:left w:val="none" w:sz="0" w:space="0" w:color="auto"/>
        <w:bottom w:val="none" w:sz="0" w:space="0" w:color="auto"/>
        <w:right w:val="none" w:sz="0" w:space="0" w:color="auto"/>
      </w:divBdr>
    </w:div>
    <w:div w:id="994723368">
      <w:bodyDiv w:val="1"/>
      <w:marLeft w:val="0"/>
      <w:marRight w:val="0"/>
      <w:marTop w:val="0"/>
      <w:marBottom w:val="0"/>
      <w:divBdr>
        <w:top w:val="none" w:sz="0" w:space="0" w:color="auto"/>
        <w:left w:val="none" w:sz="0" w:space="0" w:color="auto"/>
        <w:bottom w:val="none" w:sz="0" w:space="0" w:color="auto"/>
        <w:right w:val="none" w:sz="0" w:space="0" w:color="auto"/>
      </w:divBdr>
    </w:div>
    <w:div w:id="995261759">
      <w:bodyDiv w:val="1"/>
      <w:marLeft w:val="0"/>
      <w:marRight w:val="0"/>
      <w:marTop w:val="0"/>
      <w:marBottom w:val="0"/>
      <w:divBdr>
        <w:top w:val="none" w:sz="0" w:space="0" w:color="auto"/>
        <w:left w:val="none" w:sz="0" w:space="0" w:color="auto"/>
        <w:bottom w:val="none" w:sz="0" w:space="0" w:color="auto"/>
        <w:right w:val="none" w:sz="0" w:space="0" w:color="auto"/>
      </w:divBdr>
    </w:div>
    <w:div w:id="997340730">
      <w:bodyDiv w:val="1"/>
      <w:marLeft w:val="0"/>
      <w:marRight w:val="0"/>
      <w:marTop w:val="0"/>
      <w:marBottom w:val="0"/>
      <w:divBdr>
        <w:top w:val="none" w:sz="0" w:space="0" w:color="auto"/>
        <w:left w:val="none" w:sz="0" w:space="0" w:color="auto"/>
        <w:bottom w:val="none" w:sz="0" w:space="0" w:color="auto"/>
        <w:right w:val="none" w:sz="0" w:space="0" w:color="auto"/>
      </w:divBdr>
    </w:div>
    <w:div w:id="1023942901">
      <w:bodyDiv w:val="1"/>
      <w:marLeft w:val="0"/>
      <w:marRight w:val="0"/>
      <w:marTop w:val="0"/>
      <w:marBottom w:val="0"/>
      <w:divBdr>
        <w:top w:val="none" w:sz="0" w:space="0" w:color="auto"/>
        <w:left w:val="none" w:sz="0" w:space="0" w:color="auto"/>
        <w:bottom w:val="none" w:sz="0" w:space="0" w:color="auto"/>
        <w:right w:val="none" w:sz="0" w:space="0" w:color="auto"/>
      </w:divBdr>
    </w:div>
    <w:div w:id="1042705335">
      <w:bodyDiv w:val="1"/>
      <w:marLeft w:val="0"/>
      <w:marRight w:val="0"/>
      <w:marTop w:val="0"/>
      <w:marBottom w:val="0"/>
      <w:divBdr>
        <w:top w:val="none" w:sz="0" w:space="0" w:color="auto"/>
        <w:left w:val="none" w:sz="0" w:space="0" w:color="auto"/>
        <w:bottom w:val="none" w:sz="0" w:space="0" w:color="auto"/>
        <w:right w:val="none" w:sz="0" w:space="0" w:color="auto"/>
      </w:divBdr>
    </w:div>
    <w:div w:id="1046374112">
      <w:bodyDiv w:val="1"/>
      <w:marLeft w:val="0"/>
      <w:marRight w:val="0"/>
      <w:marTop w:val="0"/>
      <w:marBottom w:val="0"/>
      <w:divBdr>
        <w:top w:val="none" w:sz="0" w:space="0" w:color="auto"/>
        <w:left w:val="none" w:sz="0" w:space="0" w:color="auto"/>
        <w:bottom w:val="none" w:sz="0" w:space="0" w:color="auto"/>
        <w:right w:val="none" w:sz="0" w:space="0" w:color="auto"/>
      </w:divBdr>
    </w:div>
    <w:div w:id="1046832269">
      <w:bodyDiv w:val="1"/>
      <w:marLeft w:val="0"/>
      <w:marRight w:val="0"/>
      <w:marTop w:val="0"/>
      <w:marBottom w:val="0"/>
      <w:divBdr>
        <w:top w:val="none" w:sz="0" w:space="0" w:color="auto"/>
        <w:left w:val="none" w:sz="0" w:space="0" w:color="auto"/>
        <w:bottom w:val="none" w:sz="0" w:space="0" w:color="auto"/>
        <w:right w:val="none" w:sz="0" w:space="0" w:color="auto"/>
      </w:divBdr>
    </w:div>
    <w:div w:id="1049181827">
      <w:bodyDiv w:val="1"/>
      <w:marLeft w:val="0"/>
      <w:marRight w:val="0"/>
      <w:marTop w:val="0"/>
      <w:marBottom w:val="0"/>
      <w:divBdr>
        <w:top w:val="none" w:sz="0" w:space="0" w:color="auto"/>
        <w:left w:val="none" w:sz="0" w:space="0" w:color="auto"/>
        <w:bottom w:val="none" w:sz="0" w:space="0" w:color="auto"/>
        <w:right w:val="none" w:sz="0" w:space="0" w:color="auto"/>
      </w:divBdr>
    </w:div>
    <w:div w:id="1064908635">
      <w:bodyDiv w:val="1"/>
      <w:marLeft w:val="0"/>
      <w:marRight w:val="0"/>
      <w:marTop w:val="0"/>
      <w:marBottom w:val="0"/>
      <w:divBdr>
        <w:top w:val="none" w:sz="0" w:space="0" w:color="auto"/>
        <w:left w:val="none" w:sz="0" w:space="0" w:color="auto"/>
        <w:bottom w:val="none" w:sz="0" w:space="0" w:color="auto"/>
        <w:right w:val="none" w:sz="0" w:space="0" w:color="auto"/>
      </w:divBdr>
    </w:div>
    <w:div w:id="1121805165">
      <w:bodyDiv w:val="1"/>
      <w:marLeft w:val="0"/>
      <w:marRight w:val="0"/>
      <w:marTop w:val="0"/>
      <w:marBottom w:val="0"/>
      <w:divBdr>
        <w:top w:val="none" w:sz="0" w:space="0" w:color="auto"/>
        <w:left w:val="none" w:sz="0" w:space="0" w:color="auto"/>
        <w:bottom w:val="none" w:sz="0" w:space="0" w:color="auto"/>
        <w:right w:val="none" w:sz="0" w:space="0" w:color="auto"/>
      </w:divBdr>
    </w:div>
    <w:div w:id="1131510359">
      <w:bodyDiv w:val="1"/>
      <w:marLeft w:val="0"/>
      <w:marRight w:val="0"/>
      <w:marTop w:val="0"/>
      <w:marBottom w:val="0"/>
      <w:divBdr>
        <w:top w:val="none" w:sz="0" w:space="0" w:color="auto"/>
        <w:left w:val="none" w:sz="0" w:space="0" w:color="auto"/>
        <w:bottom w:val="none" w:sz="0" w:space="0" w:color="auto"/>
        <w:right w:val="none" w:sz="0" w:space="0" w:color="auto"/>
      </w:divBdr>
    </w:div>
    <w:div w:id="1135830711">
      <w:bodyDiv w:val="1"/>
      <w:marLeft w:val="0"/>
      <w:marRight w:val="0"/>
      <w:marTop w:val="0"/>
      <w:marBottom w:val="0"/>
      <w:divBdr>
        <w:top w:val="none" w:sz="0" w:space="0" w:color="auto"/>
        <w:left w:val="none" w:sz="0" w:space="0" w:color="auto"/>
        <w:bottom w:val="none" w:sz="0" w:space="0" w:color="auto"/>
        <w:right w:val="none" w:sz="0" w:space="0" w:color="auto"/>
      </w:divBdr>
    </w:div>
    <w:div w:id="1144473326">
      <w:bodyDiv w:val="1"/>
      <w:marLeft w:val="0"/>
      <w:marRight w:val="0"/>
      <w:marTop w:val="0"/>
      <w:marBottom w:val="0"/>
      <w:divBdr>
        <w:top w:val="none" w:sz="0" w:space="0" w:color="auto"/>
        <w:left w:val="none" w:sz="0" w:space="0" w:color="auto"/>
        <w:bottom w:val="none" w:sz="0" w:space="0" w:color="auto"/>
        <w:right w:val="none" w:sz="0" w:space="0" w:color="auto"/>
      </w:divBdr>
    </w:div>
    <w:div w:id="1154687456">
      <w:bodyDiv w:val="1"/>
      <w:marLeft w:val="0"/>
      <w:marRight w:val="0"/>
      <w:marTop w:val="0"/>
      <w:marBottom w:val="0"/>
      <w:divBdr>
        <w:top w:val="none" w:sz="0" w:space="0" w:color="auto"/>
        <w:left w:val="none" w:sz="0" w:space="0" w:color="auto"/>
        <w:bottom w:val="none" w:sz="0" w:space="0" w:color="auto"/>
        <w:right w:val="none" w:sz="0" w:space="0" w:color="auto"/>
      </w:divBdr>
    </w:div>
    <w:div w:id="1156608239">
      <w:bodyDiv w:val="1"/>
      <w:marLeft w:val="0"/>
      <w:marRight w:val="0"/>
      <w:marTop w:val="0"/>
      <w:marBottom w:val="0"/>
      <w:divBdr>
        <w:top w:val="none" w:sz="0" w:space="0" w:color="auto"/>
        <w:left w:val="none" w:sz="0" w:space="0" w:color="auto"/>
        <w:bottom w:val="none" w:sz="0" w:space="0" w:color="auto"/>
        <w:right w:val="none" w:sz="0" w:space="0" w:color="auto"/>
      </w:divBdr>
    </w:div>
    <w:div w:id="1163155396">
      <w:bodyDiv w:val="1"/>
      <w:marLeft w:val="0"/>
      <w:marRight w:val="0"/>
      <w:marTop w:val="0"/>
      <w:marBottom w:val="0"/>
      <w:divBdr>
        <w:top w:val="none" w:sz="0" w:space="0" w:color="auto"/>
        <w:left w:val="none" w:sz="0" w:space="0" w:color="auto"/>
        <w:bottom w:val="none" w:sz="0" w:space="0" w:color="auto"/>
        <w:right w:val="none" w:sz="0" w:space="0" w:color="auto"/>
      </w:divBdr>
    </w:div>
    <w:div w:id="1176849058">
      <w:bodyDiv w:val="1"/>
      <w:marLeft w:val="0"/>
      <w:marRight w:val="0"/>
      <w:marTop w:val="0"/>
      <w:marBottom w:val="0"/>
      <w:divBdr>
        <w:top w:val="none" w:sz="0" w:space="0" w:color="auto"/>
        <w:left w:val="none" w:sz="0" w:space="0" w:color="auto"/>
        <w:bottom w:val="none" w:sz="0" w:space="0" w:color="auto"/>
        <w:right w:val="none" w:sz="0" w:space="0" w:color="auto"/>
      </w:divBdr>
    </w:div>
    <w:div w:id="1215310994">
      <w:bodyDiv w:val="1"/>
      <w:marLeft w:val="0"/>
      <w:marRight w:val="0"/>
      <w:marTop w:val="0"/>
      <w:marBottom w:val="0"/>
      <w:divBdr>
        <w:top w:val="none" w:sz="0" w:space="0" w:color="auto"/>
        <w:left w:val="none" w:sz="0" w:space="0" w:color="auto"/>
        <w:bottom w:val="none" w:sz="0" w:space="0" w:color="auto"/>
        <w:right w:val="none" w:sz="0" w:space="0" w:color="auto"/>
      </w:divBdr>
    </w:div>
    <w:div w:id="1216966448">
      <w:bodyDiv w:val="1"/>
      <w:marLeft w:val="0"/>
      <w:marRight w:val="0"/>
      <w:marTop w:val="0"/>
      <w:marBottom w:val="0"/>
      <w:divBdr>
        <w:top w:val="none" w:sz="0" w:space="0" w:color="auto"/>
        <w:left w:val="none" w:sz="0" w:space="0" w:color="auto"/>
        <w:bottom w:val="none" w:sz="0" w:space="0" w:color="auto"/>
        <w:right w:val="none" w:sz="0" w:space="0" w:color="auto"/>
      </w:divBdr>
    </w:div>
    <w:div w:id="1256481831">
      <w:bodyDiv w:val="1"/>
      <w:marLeft w:val="0"/>
      <w:marRight w:val="0"/>
      <w:marTop w:val="0"/>
      <w:marBottom w:val="0"/>
      <w:divBdr>
        <w:top w:val="none" w:sz="0" w:space="0" w:color="auto"/>
        <w:left w:val="none" w:sz="0" w:space="0" w:color="auto"/>
        <w:bottom w:val="none" w:sz="0" w:space="0" w:color="auto"/>
        <w:right w:val="none" w:sz="0" w:space="0" w:color="auto"/>
      </w:divBdr>
    </w:div>
    <w:div w:id="1288203297">
      <w:bodyDiv w:val="1"/>
      <w:marLeft w:val="0"/>
      <w:marRight w:val="0"/>
      <w:marTop w:val="0"/>
      <w:marBottom w:val="0"/>
      <w:divBdr>
        <w:top w:val="none" w:sz="0" w:space="0" w:color="auto"/>
        <w:left w:val="none" w:sz="0" w:space="0" w:color="auto"/>
        <w:bottom w:val="none" w:sz="0" w:space="0" w:color="auto"/>
        <w:right w:val="none" w:sz="0" w:space="0" w:color="auto"/>
      </w:divBdr>
    </w:div>
    <w:div w:id="1303928819">
      <w:bodyDiv w:val="1"/>
      <w:marLeft w:val="0"/>
      <w:marRight w:val="0"/>
      <w:marTop w:val="0"/>
      <w:marBottom w:val="0"/>
      <w:divBdr>
        <w:top w:val="none" w:sz="0" w:space="0" w:color="auto"/>
        <w:left w:val="none" w:sz="0" w:space="0" w:color="auto"/>
        <w:bottom w:val="none" w:sz="0" w:space="0" w:color="auto"/>
        <w:right w:val="none" w:sz="0" w:space="0" w:color="auto"/>
      </w:divBdr>
      <w:divsChild>
        <w:div w:id="568005347">
          <w:marLeft w:val="0"/>
          <w:marRight w:val="0"/>
          <w:marTop w:val="0"/>
          <w:marBottom w:val="0"/>
          <w:divBdr>
            <w:top w:val="none" w:sz="0" w:space="0" w:color="auto"/>
            <w:left w:val="none" w:sz="0" w:space="0" w:color="auto"/>
            <w:bottom w:val="none" w:sz="0" w:space="0" w:color="auto"/>
            <w:right w:val="none" w:sz="0" w:space="0" w:color="auto"/>
          </w:divBdr>
        </w:div>
        <w:div w:id="704718059">
          <w:marLeft w:val="0"/>
          <w:marRight w:val="0"/>
          <w:marTop w:val="0"/>
          <w:marBottom w:val="0"/>
          <w:divBdr>
            <w:top w:val="none" w:sz="0" w:space="0" w:color="auto"/>
            <w:left w:val="none" w:sz="0" w:space="0" w:color="auto"/>
            <w:bottom w:val="none" w:sz="0" w:space="0" w:color="auto"/>
            <w:right w:val="none" w:sz="0" w:space="0" w:color="auto"/>
          </w:divBdr>
        </w:div>
      </w:divsChild>
    </w:div>
    <w:div w:id="1350179406">
      <w:bodyDiv w:val="1"/>
      <w:marLeft w:val="0"/>
      <w:marRight w:val="0"/>
      <w:marTop w:val="0"/>
      <w:marBottom w:val="0"/>
      <w:divBdr>
        <w:top w:val="none" w:sz="0" w:space="0" w:color="auto"/>
        <w:left w:val="none" w:sz="0" w:space="0" w:color="auto"/>
        <w:bottom w:val="none" w:sz="0" w:space="0" w:color="auto"/>
        <w:right w:val="none" w:sz="0" w:space="0" w:color="auto"/>
      </w:divBdr>
    </w:div>
    <w:div w:id="1389037398">
      <w:bodyDiv w:val="1"/>
      <w:marLeft w:val="0"/>
      <w:marRight w:val="0"/>
      <w:marTop w:val="0"/>
      <w:marBottom w:val="0"/>
      <w:divBdr>
        <w:top w:val="none" w:sz="0" w:space="0" w:color="auto"/>
        <w:left w:val="none" w:sz="0" w:space="0" w:color="auto"/>
        <w:bottom w:val="none" w:sz="0" w:space="0" w:color="auto"/>
        <w:right w:val="none" w:sz="0" w:space="0" w:color="auto"/>
      </w:divBdr>
      <w:divsChild>
        <w:div w:id="962270912">
          <w:marLeft w:val="-720"/>
          <w:marRight w:val="0"/>
          <w:marTop w:val="0"/>
          <w:marBottom w:val="0"/>
          <w:divBdr>
            <w:top w:val="none" w:sz="0" w:space="0" w:color="auto"/>
            <w:left w:val="none" w:sz="0" w:space="0" w:color="auto"/>
            <w:bottom w:val="none" w:sz="0" w:space="0" w:color="auto"/>
            <w:right w:val="none" w:sz="0" w:space="0" w:color="auto"/>
          </w:divBdr>
        </w:div>
      </w:divsChild>
    </w:div>
    <w:div w:id="1389762830">
      <w:bodyDiv w:val="1"/>
      <w:marLeft w:val="0"/>
      <w:marRight w:val="0"/>
      <w:marTop w:val="0"/>
      <w:marBottom w:val="0"/>
      <w:divBdr>
        <w:top w:val="none" w:sz="0" w:space="0" w:color="auto"/>
        <w:left w:val="none" w:sz="0" w:space="0" w:color="auto"/>
        <w:bottom w:val="none" w:sz="0" w:space="0" w:color="auto"/>
        <w:right w:val="none" w:sz="0" w:space="0" w:color="auto"/>
      </w:divBdr>
    </w:div>
    <w:div w:id="1395809803">
      <w:bodyDiv w:val="1"/>
      <w:marLeft w:val="0"/>
      <w:marRight w:val="0"/>
      <w:marTop w:val="0"/>
      <w:marBottom w:val="0"/>
      <w:divBdr>
        <w:top w:val="none" w:sz="0" w:space="0" w:color="auto"/>
        <w:left w:val="none" w:sz="0" w:space="0" w:color="auto"/>
        <w:bottom w:val="none" w:sz="0" w:space="0" w:color="auto"/>
        <w:right w:val="none" w:sz="0" w:space="0" w:color="auto"/>
      </w:divBdr>
    </w:div>
    <w:div w:id="1416975200">
      <w:bodyDiv w:val="1"/>
      <w:marLeft w:val="0"/>
      <w:marRight w:val="0"/>
      <w:marTop w:val="0"/>
      <w:marBottom w:val="0"/>
      <w:divBdr>
        <w:top w:val="none" w:sz="0" w:space="0" w:color="auto"/>
        <w:left w:val="none" w:sz="0" w:space="0" w:color="auto"/>
        <w:bottom w:val="none" w:sz="0" w:space="0" w:color="auto"/>
        <w:right w:val="none" w:sz="0" w:space="0" w:color="auto"/>
      </w:divBdr>
    </w:div>
    <w:div w:id="1427000569">
      <w:bodyDiv w:val="1"/>
      <w:marLeft w:val="0"/>
      <w:marRight w:val="0"/>
      <w:marTop w:val="0"/>
      <w:marBottom w:val="0"/>
      <w:divBdr>
        <w:top w:val="none" w:sz="0" w:space="0" w:color="auto"/>
        <w:left w:val="none" w:sz="0" w:space="0" w:color="auto"/>
        <w:bottom w:val="none" w:sz="0" w:space="0" w:color="auto"/>
        <w:right w:val="none" w:sz="0" w:space="0" w:color="auto"/>
      </w:divBdr>
    </w:div>
    <w:div w:id="1435054398">
      <w:bodyDiv w:val="1"/>
      <w:marLeft w:val="0"/>
      <w:marRight w:val="0"/>
      <w:marTop w:val="0"/>
      <w:marBottom w:val="0"/>
      <w:divBdr>
        <w:top w:val="none" w:sz="0" w:space="0" w:color="auto"/>
        <w:left w:val="none" w:sz="0" w:space="0" w:color="auto"/>
        <w:bottom w:val="none" w:sz="0" w:space="0" w:color="auto"/>
        <w:right w:val="none" w:sz="0" w:space="0" w:color="auto"/>
      </w:divBdr>
    </w:div>
    <w:div w:id="1440374101">
      <w:bodyDiv w:val="1"/>
      <w:marLeft w:val="0"/>
      <w:marRight w:val="0"/>
      <w:marTop w:val="0"/>
      <w:marBottom w:val="0"/>
      <w:divBdr>
        <w:top w:val="none" w:sz="0" w:space="0" w:color="auto"/>
        <w:left w:val="none" w:sz="0" w:space="0" w:color="auto"/>
        <w:bottom w:val="none" w:sz="0" w:space="0" w:color="auto"/>
        <w:right w:val="none" w:sz="0" w:space="0" w:color="auto"/>
      </w:divBdr>
    </w:div>
    <w:div w:id="1443184184">
      <w:bodyDiv w:val="1"/>
      <w:marLeft w:val="0"/>
      <w:marRight w:val="0"/>
      <w:marTop w:val="0"/>
      <w:marBottom w:val="0"/>
      <w:divBdr>
        <w:top w:val="none" w:sz="0" w:space="0" w:color="auto"/>
        <w:left w:val="none" w:sz="0" w:space="0" w:color="auto"/>
        <w:bottom w:val="none" w:sz="0" w:space="0" w:color="auto"/>
        <w:right w:val="none" w:sz="0" w:space="0" w:color="auto"/>
      </w:divBdr>
    </w:div>
    <w:div w:id="1449473974">
      <w:bodyDiv w:val="1"/>
      <w:marLeft w:val="0"/>
      <w:marRight w:val="0"/>
      <w:marTop w:val="0"/>
      <w:marBottom w:val="0"/>
      <w:divBdr>
        <w:top w:val="none" w:sz="0" w:space="0" w:color="auto"/>
        <w:left w:val="none" w:sz="0" w:space="0" w:color="auto"/>
        <w:bottom w:val="none" w:sz="0" w:space="0" w:color="auto"/>
        <w:right w:val="none" w:sz="0" w:space="0" w:color="auto"/>
      </w:divBdr>
    </w:div>
    <w:div w:id="1500458745">
      <w:bodyDiv w:val="1"/>
      <w:marLeft w:val="0"/>
      <w:marRight w:val="0"/>
      <w:marTop w:val="0"/>
      <w:marBottom w:val="0"/>
      <w:divBdr>
        <w:top w:val="none" w:sz="0" w:space="0" w:color="auto"/>
        <w:left w:val="none" w:sz="0" w:space="0" w:color="auto"/>
        <w:bottom w:val="none" w:sz="0" w:space="0" w:color="auto"/>
        <w:right w:val="none" w:sz="0" w:space="0" w:color="auto"/>
      </w:divBdr>
    </w:div>
    <w:div w:id="1505318900">
      <w:bodyDiv w:val="1"/>
      <w:marLeft w:val="0"/>
      <w:marRight w:val="0"/>
      <w:marTop w:val="0"/>
      <w:marBottom w:val="0"/>
      <w:divBdr>
        <w:top w:val="none" w:sz="0" w:space="0" w:color="auto"/>
        <w:left w:val="none" w:sz="0" w:space="0" w:color="auto"/>
        <w:bottom w:val="none" w:sz="0" w:space="0" w:color="auto"/>
        <w:right w:val="none" w:sz="0" w:space="0" w:color="auto"/>
      </w:divBdr>
    </w:div>
    <w:div w:id="1544519349">
      <w:bodyDiv w:val="1"/>
      <w:marLeft w:val="0"/>
      <w:marRight w:val="0"/>
      <w:marTop w:val="0"/>
      <w:marBottom w:val="0"/>
      <w:divBdr>
        <w:top w:val="none" w:sz="0" w:space="0" w:color="auto"/>
        <w:left w:val="none" w:sz="0" w:space="0" w:color="auto"/>
        <w:bottom w:val="none" w:sz="0" w:space="0" w:color="auto"/>
        <w:right w:val="none" w:sz="0" w:space="0" w:color="auto"/>
      </w:divBdr>
    </w:div>
    <w:div w:id="1555123510">
      <w:bodyDiv w:val="1"/>
      <w:marLeft w:val="0"/>
      <w:marRight w:val="0"/>
      <w:marTop w:val="0"/>
      <w:marBottom w:val="0"/>
      <w:divBdr>
        <w:top w:val="none" w:sz="0" w:space="0" w:color="auto"/>
        <w:left w:val="none" w:sz="0" w:space="0" w:color="auto"/>
        <w:bottom w:val="none" w:sz="0" w:space="0" w:color="auto"/>
        <w:right w:val="none" w:sz="0" w:space="0" w:color="auto"/>
      </w:divBdr>
    </w:div>
    <w:div w:id="1556046123">
      <w:bodyDiv w:val="1"/>
      <w:marLeft w:val="0"/>
      <w:marRight w:val="0"/>
      <w:marTop w:val="0"/>
      <w:marBottom w:val="0"/>
      <w:divBdr>
        <w:top w:val="none" w:sz="0" w:space="0" w:color="auto"/>
        <w:left w:val="none" w:sz="0" w:space="0" w:color="auto"/>
        <w:bottom w:val="none" w:sz="0" w:space="0" w:color="auto"/>
        <w:right w:val="none" w:sz="0" w:space="0" w:color="auto"/>
      </w:divBdr>
    </w:div>
    <w:div w:id="1559246997">
      <w:bodyDiv w:val="1"/>
      <w:marLeft w:val="0"/>
      <w:marRight w:val="0"/>
      <w:marTop w:val="0"/>
      <w:marBottom w:val="0"/>
      <w:divBdr>
        <w:top w:val="none" w:sz="0" w:space="0" w:color="auto"/>
        <w:left w:val="none" w:sz="0" w:space="0" w:color="auto"/>
        <w:bottom w:val="none" w:sz="0" w:space="0" w:color="auto"/>
        <w:right w:val="none" w:sz="0" w:space="0" w:color="auto"/>
      </w:divBdr>
    </w:div>
    <w:div w:id="1574654708">
      <w:bodyDiv w:val="1"/>
      <w:marLeft w:val="0"/>
      <w:marRight w:val="0"/>
      <w:marTop w:val="0"/>
      <w:marBottom w:val="0"/>
      <w:divBdr>
        <w:top w:val="none" w:sz="0" w:space="0" w:color="auto"/>
        <w:left w:val="none" w:sz="0" w:space="0" w:color="auto"/>
        <w:bottom w:val="none" w:sz="0" w:space="0" w:color="auto"/>
        <w:right w:val="none" w:sz="0" w:space="0" w:color="auto"/>
      </w:divBdr>
    </w:div>
    <w:div w:id="1582329963">
      <w:bodyDiv w:val="1"/>
      <w:marLeft w:val="0"/>
      <w:marRight w:val="0"/>
      <w:marTop w:val="0"/>
      <w:marBottom w:val="0"/>
      <w:divBdr>
        <w:top w:val="none" w:sz="0" w:space="0" w:color="auto"/>
        <w:left w:val="none" w:sz="0" w:space="0" w:color="auto"/>
        <w:bottom w:val="none" w:sz="0" w:space="0" w:color="auto"/>
        <w:right w:val="none" w:sz="0" w:space="0" w:color="auto"/>
      </w:divBdr>
    </w:div>
    <w:div w:id="1601377986">
      <w:bodyDiv w:val="1"/>
      <w:marLeft w:val="0"/>
      <w:marRight w:val="0"/>
      <w:marTop w:val="0"/>
      <w:marBottom w:val="0"/>
      <w:divBdr>
        <w:top w:val="none" w:sz="0" w:space="0" w:color="auto"/>
        <w:left w:val="none" w:sz="0" w:space="0" w:color="auto"/>
        <w:bottom w:val="none" w:sz="0" w:space="0" w:color="auto"/>
        <w:right w:val="none" w:sz="0" w:space="0" w:color="auto"/>
      </w:divBdr>
    </w:div>
    <w:div w:id="1642807181">
      <w:bodyDiv w:val="1"/>
      <w:marLeft w:val="0"/>
      <w:marRight w:val="0"/>
      <w:marTop w:val="0"/>
      <w:marBottom w:val="0"/>
      <w:divBdr>
        <w:top w:val="none" w:sz="0" w:space="0" w:color="auto"/>
        <w:left w:val="none" w:sz="0" w:space="0" w:color="auto"/>
        <w:bottom w:val="none" w:sz="0" w:space="0" w:color="auto"/>
        <w:right w:val="none" w:sz="0" w:space="0" w:color="auto"/>
      </w:divBdr>
    </w:div>
    <w:div w:id="1658149797">
      <w:bodyDiv w:val="1"/>
      <w:marLeft w:val="0"/>
      <w:marRight w:val="0"/>
      <w:marTop w:val="0"/>
      <w:marBottom w:val="0"/>
      <w:divBdr>
        <w:top w:val="none" w:sz="0" w:space="0" w:color="auto"/>
        <w:left w:val="none" w:sz="0" w:space="0" w:color="auto"/>
        <w:bottom w:val="none" w:sz="0" w:space="0" w:color="auto"/>
        <w:right w:val="none" w:sz="0" w:space="0" w:color="auto"/>
      </w:divBdr>
    </w:div>
    <w:div w:id="1672097285">
      <w:bodyDiv w:val="1"/>
      <w:marLeft w:val="0"/>
      <w:marRight w:val="0"/>
      <w:marTop w:val="0"/>
      <w:marBottom w:val="0"/>
      <w:divBdr>
        <w:top w:val="none" w:sz="0" w:space="0" w:color="auto"/>
        <w:left w:val="none" w:sz="0" w:space="0" w:color="auto"/>
        <w:bottom w:val="none" w:sz="0" w:space="0" w:color="auto"/>
        <w:right w:val="none" w:sz="0" w:space="0" w:color="auto"/>
      </w:divBdr>
    </w:div>
    <w:div w:id="1679499844">
      <w:bodyDiv w:val="1"/>
      <w:marLeft w:val="0"/>
      <w:marRight w:val="0"/>
      <w:marTop w:val="0"/>
      <w:marBottom w:val="0"/>
      <w:divBdr>
        <w:top w:val="none" w:sz="0" w:space="0" w:color="auto"/>
        <w:left w:val="none" w:sz="0" w:space="0" w:color="auto"/>
        <w:bottom w:val="none" w:sz="0" w:space="0" w:color="auto"/>
        <w:right w:val="none" w:sz="0" w:space="0" w:color="auto"/>
      </w:divBdr>
    </w:div>
    <w:div w:id="1681348520">
      <w:bodyDiv w:val="1"/>
      <w:marLeft w:val="0"/>
      <w:marRight w:val="0"/>
      <w:marTop w:val="0"/>
      <w:marBottom w:val="0"/>
      <w:divBdr>
        <w:top w:val="none" w:sz="0" w:space="0" w:color="auto"/>
        <w:left w:val="none" w:sz="0" w:space="0" w:color="auto"/>
        <w:bottom w:val="none" w:sz="0" w:space="0" w:color="auto"/>
        <w:right w:val="none" w:sz="0" w:space="0" w:color="auto"/>
      </w:divBdr>
    </w:div>
    <w:div w:id="1686469515">
      <w:bodyDiv w:val="1"/>
      <w:marLeft w:val="0"/>
      <w:marRight w:val="0"/>
      <w:marTop w:val="0"/>
      <w:marBottom w:val="0"/>
      <w:divBdr>
        <w:top w:val="none" w:sz="0" w:space="0" w:color="auto"/>
        <w:left w:val="none" w:sz="0" w:space="0" w:color="auto"/>
        <w:bottom w:val="none" w:sz="0" w:space="0" w:color="auto"/>
        <w:right w:val="none" w:sz="0" w:space="0" w:color="auto"/>
      </w:divBdr>
    </w:div>
    <w:div w:id="1696075511">
      <w:bodyDiv w:val="1"/>
      <w:marLeft w:val="0"/>
      <w:marRight w:val="0"/>
      <w:marTop w:val="0"/>
      <w:marBottom w:val="0"/>
      <w:divBdr>
        <w:top w:val="none" w:sz="0" w:space="0" w:color="auto"/>
        <w:left w:val="none" w:sz="0" w:space="0" w:color="auto"/>
        <w:bottom w:val="none" w:sz="0" w:space="0" w:color="auto"/>
        <w:right w:val="none" w:sz="0" w:space="0" w:color="auto"/>
      </w:divBdr>
    </w:div>
    <w:div w:id="1756973761">
      <w:bodyDiv w:val="1"/>
      <w:marLeft w:val="0"/>
      <w:marRight w:val="0"/>
      <w:marTop w:val="0"/>
      <w:marBottom w:val="0"/>
      <w:divBdr>
        <w:top w:val="none" w:sz="0" w:space="0" w:color="auto"/>
        <w:left w:val="none" w:sz="0" w:space="0" w:color="auto"/>
        <w:bottom w:val="none" w:sz="0" w:space="0" w:color="auto"/>
        <w:right w:val="none" w:sz="0" w:space="0" w:color="auto"/>
      </w:divBdr>
    </w:div>
    <w:div w:id="1766724457">
      <w:bodyDiv w:val="1"/>
      <w:marLeft w:val="0"/>
      <w:marRight w:val="0"/>
      <w:marTop w:val="0"/>
      <w:marBottom w:val="0"/>
      <w:divBdr>
        <w:top w:val="none" w:sz="0" w:space="0" w:color="auto"/>
        <w:left w:val="none" w:sz="0" w:space="0" w:color="auto"/>
        <w:bottom w:val="none" w:sz="0" w:space="0" w:color="auto"/>
        <w:right w:val="none" w:sz="0" w:space="0" w:color="auto"/>
      </w:divBdr>
    </w:div>
    <w:div w:id="1839153866">
      <w:bodyDiv w:val="1"/>
      <w:marLeft w:val="0"/>
      <w:marRight w:val="0"/>
      <w:marTop w:val="0"/>
      <w:marBottom w:val="0"/>
      <w:divBdr>
        <w:top w:val="none" w:sz="0" w:space="0" w:color="auto"/>
        <w:left w:val="none" w:sz="0" w:space="0" w:color="auto"/>
        <w:bottom w:val="none" w:sz="0" w:space="0" w:color="auto"/>
        <w:right w:val="none" w:sz="0" w:space="0" w:color="auto"/>
      </w:divBdr>
    </w:div>
    <w:div w:id="1853641791">
      <w:bodyDiv w:val="1"/>
      <w:marLeft w:val="0"/>
      <w:marRight w:val="0"/>
      <w:marTop w:val="0"/>
      <w:marBottom w:val="0"/>
      <w:divBdr>
        <w:top w:val="none" w:sz="0" w:space="0" w:color="auto"/>
        <w:left w:val="none" w:sz="0" w:space="0" w:color="auto"/>
        <w:bottom w:val="none" w:sz="0" w:space="0" w:color="auto"/>
        <w:right w:val="none" w:sz="0" w:space="0" w:color="auto"/>
      </w:divBdr>
    </w:div>
    <w:div w:id="1858033622">
      <w:bodyDiv w:val="1"/>
      <w:marLeft w:val="0"/>
      <w:marRight w:val="0"/>
      <w:marTop w:val="0"/>
      <w:marBottom w:val="0"/>
      <w:divBdr>
        <w:top w:val="none" w:sz="0" w:space="0" w:color="auto"/>
        <w:left w:val="none" w:sz="0" w:space="0" w:color="auto"/>
        <w:bottom w:val="none" w:sz="0" w:space="0" w:color="auto"/>
        <w:right w:val="none" w:sz="0" w:space="0" w:color="auto"/>
      </w:divBdr>
    </w:div>
    <w:div w:id="1871722788">
      <w:bodyDiv w:val="1"/>
      <w:marLeft w:val="0"/>
      <w:marRight w:val="0"/>
      <w:marTop w:val="0"/>
      <w:marBottom w:val="0"/>
      <w:divBdr>
        <w:top w:val="none" w:sz="0" w:space="0" w:color="auto"/>
        <w:left w:val="none" w:sz="0" w:space="0" w:color="auto"/>
        <w:bottom w:val="none" w:sz="0" w:space="0" w:color="auto"/>
        <w:right w:val="none" w:sz="0" w:space="0" w:color="auto"/>
      </w:divBdr>
    </w:div>
    <w:div w:id="1882668430">
      <w:bodyDiv w:val="1"/>
      <w:marLeft w:val="0"/>
      <w:marRight w:val="0"/>
      <w:marTop w:val="0"/>
      <w:marBottom w:val="0"/>
      <w:divBdr>
        <w:top w:val="none" w:sz="0" w:space="0" w:color="auto"/>
        <w:left w:val="none" w:sz="0" w:space="0" w:color="auto"/>
        <w:bottom w:val="none" w:sz="0" w:space="0" w:color="auto"/>
        <w:right w:val="none" w:sz="0" w:space="0" w:color="auto"/>
      </w:divBdr>
      <w:divsChild>
        <w:div w:id="584458244">
          <w:marLeft w:val="0"/>
          <w:marRight w:val="0"/>
          <w:marTop w:val="0"/>
          <w:marBottom w:val="0"/>
          <w:divBdr>
            <w:top w:val="none" w:sz="0" w:space="0" w:color="auto"/>
            <w:left w:val="none" w:sz="0" w:space="0" w:color="auto"/>
            <w:bottom w:val="none" w:sz="0" w:space="0" w:color="auto"/>
            <w:right w:val="none" w:sz="0" w:space="0" w:color="auto"/>
          </w:divBdr>
          <w:divsChild>
            <w:div w:id="1493907190">
              <w:marLeft w:val="0"/>
              <w:marRight w:val="0"/>
              <w:marTop w:val="0"/>
              <w:marBottom w:val="0"/>
              <w:divBdr>
                <w:top w:val="none" w:sz="0" w:space="0" w:color="auto"/>
                <w:left w:val="none" w:sz="0" w:space="0" w:color="auto"/>
                <w:bottom w:val="none" w:sz="0" w:space="0" w:color="auto"/>
                <w:right w:val="none" w:sz="0" w:space="0" w:color="auto"/>
              </w:divBdr>
              <w:divsChild>
                <w:div w:id="313721268">
                  <w:marLeft w:val="0"/>
                  <w:marRight w:val="0"/>
                  <w:marTop w:val="0"/>
                  <w:marBottom w:val="0"/>
                  <w:divBdr>
                    <w:top w:val="none" w:sz="0" w:space="0" w:color="auto"/>
                    <w:left w:val="none" w:sz="0" w:space="0" w:color="auto"/>
                    <w:bottom w:val="none" w:sz="0" w:space="0" w:color="auto"/>
                    <w:right w:val="none" w:sz="0" w:space="0" w:color="auto"/>
                  </w:divBdr>
                  <w:divsChild>
                    <w:div w:id="179511208">
                      <w:marLeft w:val="180"/>
                      <w:marRight w:val="0"/>
                      <w:marTop w:val="0"/>
                      <w:marBottom w:val="0"/>
                      <w:divBdr>
                        <w:top w:val="none" w:sz="0" w:space="0" w:color="auto"/>
                        <w:left w:val="none" w:sz="0" w:space="0" w:color="auto"/>
                        <w:bottom w:val="none" w:sz="0" w:space="0" w:color="auto"/>
                        <w:right w:val="none" w:sz="0" w:space="0" w:color="auto"/>
                      </w:divBdr>
                      <w:divsChild>
                        <w:div w:id="465661286">
                          <w:marLeft w:val="0"/>
                          <w:marRight w:val="0"/>
                          <w:marTop w:val="0"/>
                          <w:marBottom w:val="0"/>
                          <w:divBdr>
                            <w:top w:val="none" w:sz="0" w:space="0" w:color="auto"/>
                            <w:left w:val="none" w:sz="0" w:space="0" w:color="auto"/>
                            <w:bottom w:val="none" w:sz="0" w:space="0" w:color="auto"/>
                            <w:right w:val="none" w:sz="0" w:space="0" w:color="auto"/>
                          </w:divBdr>
                          <w:divsChild>
                            <w:div w:id="708604602">
                              <w:marLeft w:val="0"/>
                              <w:marRight w:val="0"/>
                              <w:marTop w:val="0"/>
                              <w:marBottom w:val="0"/>
                              <w:divBdr>
                                <w:top w:val="none" w:sz="0" w:space="0" w:color="auto"/>
                                <w:left w:val="none" w:sz="0" w:space="0" w:color="auto"/>
                                <w:bottom w:val="none" w:sz="0" w:space="0" w:color="auto"/>
                                <w:right w:val="none" w:sz="0" w:space="0" w:color="auto"/>
                              </w:divBdr>
                            </w:div>
                            <w:div w:id="1922911798">
                              <w:marLeft w:val="0"/>
                              <w:marRight w:val="0"/>
                              <w:marTop w:val="6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1906719973">
      <w:bodyDiv w:val="1"/>
      <w:marLeft w:val="0"/>
      <w:marRight w:val="0"/>
      <w:marTop w:val="0"/>
      <w:marBottom w:val="0"/>
      <w:divBdr>
        <w:top w:val="none" w:sz="0" w:space="0" w:color="auto"/>
        <w:left w:val="none" w:sz="0" w:space="0" w:color="auto"/>
        <w:bottom w:val="none" w:sz="0" w:space="0" w:color="auto"/>
        <w:right w:val="none" w:sz="0" w:space="0" w:color="auto"/>
      </w:divBdr>
    </w:div>
    <w:div w:id="1911571592">
      <w:bodyDiv w:val="1"/>
      <w:marLeft w:val="0"/>
      <w:marRight w:val="0"/>
      <w:marTop w:val="0"/>
      <w:marBottom w:val="0"/>
      <w:divBdr>
        <w:top w:val="none" w:sz="0" w:space="0" w:color="auto"/>
        <w:left w:val="none" w:sz="0" w:space="0" w:color="auto"/>
        <w:bottom w:val="none" w:sz="0" w:space="0" w:color="auto"/>
        <w:right w:val="none" w:sz="0" w:space="0" w:color="auto"/>
      </w:divBdr>
    </w:div>
    <w:div w:id="1912083309">
      <w:bodyDiv w:val="1"/>
      <w:marLeft w:val="0"/>
      <w:marRight w:val="0"/>
      <w:marTop w:val="0"/>
      <w:marBottom w:val="0"/>
      <w:divBdr>
        <w:top w:val="none" w:sz="0" w:space="0" w:color="auto"/>
        <w:left w:val="none" w:sz="0" w:space="0" w:color="auto"/>
        <w:bottom w:val="none" w:sz="0" w:space="0" w:color="auto"/>
        <w:right w:val="none" w:sz="0" w:space="0" w:color="auto"/>
      </w:divBdr>
    </w:div>
    <w:div w:id="1934319777">
      <w:bodyDiv w:val="1"/>
      <w:marLeft w:val="0"/>
      <w:marRight w:val="0"/>
      <w:marTop w:val="0"/>
      <w:marBottom w:val="0"/>
      <w:divBdr>
        <w:top w:val="none" w:sz="0" w:space="0" w:color="auto"/>
        <w:left w:val="none" w:sz="0" w:space="0" w:color="auto"/>
        <w:bottom w:val="none" w:sz="0" w:space="0" w:color="auto"/>
        <w:right w:val="none" w:sz="0" w:space="0" w:color="auto"/>
      </w:divBdr>
    </w:div>
    <w:div w:id="1963684173">
      <w:bodyDiv w:val="1"/>
      <w:marLeft w:val="0"/>
      <w:marRight w:val="0"/>
      <w:marTop w:val="0"/>
      <w:marBottom w:val="0"/>
      <w:divBdr>
        <w:top w:val="none" w:sz="0" w:space="0" w:color="auto"/>
        <w:left w:val="none" w:sz="0" w:space="0" w:color="auto"/>
        <w:bottom w:val="none" w:sz="0" w:space="0" w:color="auto"/>
        <w:right w:val="none" w:sz="0" w:space="0" w:color="auto"/>
      </w:divBdr>
    </w:div>
    <w:div w:id="1981811436">
      <w:bodyDiv w:val="1"/>
      <w:marLeft w:val="0"/>
      <w:marRight w:val="0"/>
      <w:marTop w:val="0"/>
      <w:marBottom w:val="0"/>
      <w:divBdr>
        <w:top w:val="none" w:sz="0" w:space="0" w:color="auto"/>
        <w:left w:val="none" w:sz="0" w:space="0" w:color="auto"/>
        <w:bottom w:val="none" w:sz="0" w:space="0" w:color="auto"/>
        <w:right w:val="none" w:sz="0" w:space="0" w:color="auto"/>
      </w:divBdr>
    </w:div>
    <w:div w:id="1983079951">
      <w:bodyDiv w:val="1"/>
      <w:marLeft w:val="0"/>
      <w:marRight w:val="0"/>
      <w:marTop w:val="0"/>
      <w:marBottom w:val="0"/>
      <w:divBdr>
        <w:top w:val="none" w:sz="0" w:space="0" w:color="auto"/>
        <w:left w:val="none" w:sz="0" w:space="0" w:color="auto"/>
        <w:bottom w:val="none" w:sz="0" w:space="0" w:color="auto"/>
        <w:right w:val="none" w:sz="0" w:space="0" w:color="auto"/>
      </w:divBdr>
    </w:div>
    <w:div w:id="2002151376">
      <w:bodyDiv w:val="1"/>
      <w:marLeft w:val="0"/>
      <w:marRight w:val="0"/>
      <w:marTop w:val="0"/>
      <w:marBottom w:val="0"/>
      <w:divBdr>
        <w:top w:val="none" w:sz="0" w:space="0" w:color="auto"/>
        <w:left w:val="none" w:sz="0" w:space="0" w:color="auto"/>
        <w:bottom w:val="none" w:sz="0" w:space="0" w:color="auto"/>
        <w:right w:val="none" w:sz="0" w:space="0" w:color="auto"/>
      </w:divBdr>
    </w:div>
    <w:div w:id="2006084184">
      <w:bodyDiv w:val="1"/>
      <w:marLeft w:val="0"/>
      <w:marRight w:val="0"/>
      <w:marTop w:val="0"/>
      <w:marBottom w:val="0"/>
      <w:divBdr>
        <w:top w:val="none" w:sz="0" w:space="0" w:color="auto"/>
        <w:left w:val="none" w:sz="0" w:space="0" w:color="auto"/>
        <w:bottom w:val="none" w:sz="0" w:space="0" w:color="auto"/>
        <w:right w:val="none" w:sz="0" w:space="0" w:color="auto"/>
      </w:divBdr>
    </w:div>
    <w:div w:id="2027637893">
      <w:bodyDiv w:val="1"/>
      <w:marLeft w:val="0"/>
      <w:marRight w:val="0"/>
      <w:marTop w:val="0"/>
      <w:marBottom w:val="0"/>
      <w:divBdr>
        <w:top w:val="none" w:sz="0" w:space="0" w:color="auto"/>
        <w:left w:val="none" w:sz="0" w:space="0" w:color="auto"/>
        <w:bottom w:val="none" w:sz="0" w:space="0" w:color="auto"/>
        <w:right w:val="none" w:sz="0" w:space="0" w:color="auto"/>
      </w:divBdr>
    </w:div>
    <w:div w:id="2042053752">
      <w:bodyDiv w:val="1"/>
      <w:marLeft w:val="0"/>
      <w:marRight w:val="0"/>
      <w:marTop w:val="0"/>
      <w:marBottom w:val="0"/>
      <w:divBdr>
        <w:top w:val="none" w:sz="0" w:space="0" w:color="auto"/>
        <w:left w:val="none" w:sz="0" w:space="0" w:color="auto"/>
        <w:bottom w:val="none" w:sz="0" w:space="0" w:color="auto"/>
        <w:right w:val="none" w:sz="0" w:space="0" w:color="auto"/>
      </w:divBdr>
    </w:div>
    <w:div w:id="2067023859">
      <w:bodyDiv w:val="1"/>
      <w:marLeft w:val="0"/>
      <w:marRight w:val="0"/>
      <w:marTop w:val="0"/>
      <w:marBottom w:val="0"/>
      <w:divBdr>
        <w:top w:val="none" w:sz="0" w:space="0" w:color="auto"/>
        <w:left w:val="none" w:sz="0" w:space="0" w:color="auto"/>
        <w:bottom w:val="none" w:sz="0" w:space="0" w:color="auto"/>
        <w:right w:val="none" w:sz="0" w:space="0" w:color="auto"/>
      </w:divBdr>
    </w:div>
    <w:div w:id="2107379329">
      <w:bodyDiv w:val="1"/>
      <w:marLeft w:val="0"/>
      <w:marRight w:val="0"/>
      <w:marTop w:val="0"/>
      <w:marBottom w:val="0"/>
      <w:divBdr>
        <w:top w:val="none" w:sz="0" w:space="0" w:color="auto"/>
        <w:left w:val="none" w:sz="0" w:space="0" w:color="auto"/>
        <w:bottom w:val="none" w:sz="0" w:space="0" w:color="auto"/>
        <w:right w:val="none" w:sz="0" w:space="0" w:color="auto"/>
      </w:divBdr>
    </w:div>
    <w:div w:id="2134861290">
      <w:bodyDiv w:val="1"/>
      <w:marLeft w:val="0"/>
      <w:marRight w:val="0"/>
      <w:marTop w:val="0"/>
      <w:marBottom w:val="0"/>
      <w:divBdr>
        <w:top w:val="none" w:sz="0" w:space="0" w:color="auto"/>
        <w:left w:val="none" w:sz="0" w:space="0" w:color="auto"/>
        <w:bottom w:val="none" w:sz="0" w:space="0" w:color="auto"/>
        <w:right w:val="none" w:sz="0" w:space="0" w:color="auto"/>
      </w:divBdr>
    </w:div>
    <w:div w:id="214697140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hyperlink" Target="https://doi.org/10.1007/978-3-319-92327-7_10" TargetMode="External"/><Relationship Id="rId18" Type="http://schemas.openxmlformats.org/officeDocument/2006/relationships/hyperlink" Target="https://scielo.isciii.es/pdf/ami/v18n6/revision1.pdf" TargetMode="External"/><Relationship Id="rId26" Type="http://schemas.openxmlformats.org/officeDocument/2006/relationships/hyperlink" Target="https://doi.org/10.1016/j.theriogenology.2010.12.026" TargetMode="External"/><Relationship Id="rId39" Type="http://schemas.openxmlformats.org/officeDocument/2006/relationships/footer" Target="footer2.xml"/><Relationship Id="rId21" Type="http://schemas.openxmlformats.org/officeDocument/2006/relationships/hyperlink" Target="https://doi.org/10.1016/j.theriogenology.2003.12.017" TargetMode="External"/><Relationship Id="rId34" Type="http://schemas.openxmlformats.org/officeDocument/2006/relationships/image" Target="media/image2.png"/><Relationship Id="rId42" Type="http://schemas.openxmlformats.org/officeDocument/2006/relationships/image" Target="media/image7.png"/><Relationship Id="rId7" Type="http://schemas.openxmlformats.org/officeDocument/2006/relationships/settings" Target="settings.xml"/><Relationship Id="rId2" Type="http://schemas.openxmlformats.org/officeDocument/2006/relationships/customXml" Target="../customXml/item2.xml"/><Relationship Id="rId16" Type="http://schemas.openxmlformats.org/officeDocument/2006/relationships/hyperlink" Target="https://repository.unilasallista.edu.co/server/api/core/bitstreams/8ecba685-0879-4810-b393-6332e73e2f2b/content" TargetMode="External"/><Relationship Id="rId29" Type="http://schemas.openxmlformats.org/officeDocument/2006/relationships/hyperlink" Target="https://doi.org/10.2527/jas.2006-335" TargetMode="Externa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hyperlink" Target="mailto:sruiz@um.es" TargetMode="External"/><Relationship Id="rId24" Type="http://schemas.openxmlformats.org/officeDocument/2006/relationships/hyperlink" Target="https://www.mapa.gob.es/es/estadistica/temas/estadisticas-agrarias/ganaderia/encuestas-ganaderas/" TargetMode="External"/><Relationship Id="rId32" Type="http://schemas.openxmlformats.org/officeDocument/2006/relationships/hyperlink" Target="https://doi.org/10.1016/j.theriogenology.2026.118006" TargetMode="External"/><Relationship Id="rId37" Type="http://schemas.openxmlformats.org/officeDocument/2006/relationships/image" Target="media/image5.png"/><Relationship Id="rId40" Type="http://schemas.openxmlformats.org/officeDocument/2006/relationships/footer" Target="footer3.xml"/><Relationship Id="rId45" Type="http://schemas.openxmlformats.org/officeDocument/2006/relationships/fontTable" Target="fontTable.xml"/><Relationship Id="rId5" Type="http://schemas.openxmlformats.org/officeDocument/2006/relationships/numbering" Target="numbering.xml"/><Relationship Id="rId15" Type="http://schemas.openxmlformats.org/officeDocument/2006/relationships/hyperlink" Target="https://www.researchgate.net/publication/297517475_Ovum_pick-up_in_cattle_A_25_year_retrospective_analysis" TargetMode="External"/><Relationship Id="rId23" Type="http://schemas.openxmlformats.org/officeDocument/2006/relationships/hyperlink" Target="https://doi.org/10.6018/analesvet.631631" TargetMode="External"/><Relationship Id="rId28" Type="http://schemas.openxmlformats.org/officeDocument/2006/relationships/hyperlink" Target="https://doi.org/10.1201/9780367817527" TargetMode="External"/><Relationship Id="rId36" Type="http://schemas.openxmlformats.org/officeDocument/2006/relationships/image" Target="media/image4.jpeg"/><Relationship Id="rId10" Type="http://schemas.openxmlformats.org/officeDocument/2006/relationships/endnotes" Target="endnotes.xml"/><Relationship Id="rId19" Type="http://schemas.openxmlformats.org/officeDocument/2006/relationships/hyperlink" Target="https://doi.org/10.6018/analesvet.683321" TargetMode="External"/><Relationship Id="rId31" Type="http://schemas.openxmlformats.org/officeDocument/2006/relationships/hyperlink" Target="https://doi.org/10.1016/j.theriogenology.2009.11.025" TargetMode="External"/><Relationship Id="rId44" Type="http://schemas.openxmlformats.org/officeDocument/2006/relationships/footer" Target="footer4.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hyperlink" Target="https://doi.org/10.33785/IJDS.2025.v78i06.011" TargetMode="External"/><Relationship Id="rId22" Type="http://schemas.openxmlformats.org/officeDocument/2006/relationships/hyperlink" Target="https://doi.org/10.1016/s0093-691x(02)01246-3" TargetMode="External"/><Relationship Id="rId27" Type="http://schemas.openxmlformats.org/officeDocument/2006/relationships/hyperlink" Target="https://doi.org/10.3390/biology6030035" TargetMode="External"/><Relationship Id="rId30" Type="http://schemas.openxmlformats.org/officeDocument/2006/relationships/hyperlink" Target="https://banglajol.info/index.php/BJVM/article/view/26618" TargetMode="External"/><Relationship Id="rId35" Type="http://schemas.openxmlformats.org/officeDocument/2006/relationships/image" Target="media/image3.png"/><Relationship Id="rId43" Type="http://schemas.microsoft.com/office/2007/relationships/hdphoto" Target="media/hdphoto1.wdp"/><Relationship Id="rId8" Type="http://schemas.openxmlformats.org/officeDocument/2006/relationships/webSettings" Target="webSettings.xml"/><Relationship Id="rId3" Type="http://schemas.openxmlformats.org/officeDocument/2006/relationships/customXml" Target="../customXml/item3.xml"/><Relationship Id="rId12" Type="http://schemas.openxmlformats.org/officeDocument/2006/relationships/hyperlink" Target="https://doi.org/10.1016/j.theriogenology.2020.02.001" TargetMode="External"/><Relationship Id="rId17" Type="http://schemas.openxmlformats.org/officeDocument/2006/relationships/hyperlink" Target="https://doi.org/10.1016/j.theriogenology.2007.08.035" TargetMode="External"/><Relationship Id="rId25" Type="http://schemas.openxmlformats.org/officeDocument/2006/relationships/hyperlink" Target="https://doi.org/10.6018/analesvet.538651" TargetMode="External"/><Relationship Id="rId33" Type="http://schemas.openxmlformats.org/officeDocument/2006/relationships/image" Target="media/image1.png"/><Relationship Id="rId38" Type="http://schemas.openxmlformats.org/officeDocument/2006/relationships/footer" Target="footer1.xml"/><Relationship Id="rId46" Type="http://schemas.openxmlformats.org/officeDocument/2006/relationships/theme" Target="theme/theme1.xml"/><Relationship Id="rId20" Type="http://schemas.openxmlformats.org/officeDocument/2006/relationships/hyperlink" Target="https://doi.org/10.3390/ani12020153" TargetMode="External"/><Relationship Id="rId41" Type="http://schemas.openxmlformats.org/officeDocument/2006/relationships/image" Target="media/image6.png"/></Relationships>
</file>

<file path=word/theme/theme1.xml><?xml version="1.0" encoding="utf-8"?>
<a:theme xmlns:a="http://schemas.openxmlformats.org/drawingml/2006/main" name="Tema de Offic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word/webextensions/_rels/taskpanes.xml.rels><?xml version="1.0" encoding="UTF-8" standalone="yes"?>
<Relationships xmlns="http://schemas.openxmlformats.org/package/2006/relationships"><Relationship Id="rId1" Type="http://schemas.microsoft.com/office/2011/relationships/webextension" Target="webextension1.xml"/></Relationships>
</file>

<file path=word/webextensions/taskpanes.xml><?xml version="1.0" encoding="utf-8"?>
<wetp:taskpanes xmlns:wetp="http://schemas.microsoft.com/office/webextensions/taskpanes/2010/11">
  <wetp:taskpane dockstate="right" visibility="0" width="525" row="4">
    <wetp:webextensionref xmlns:r="http://schemas.openxmlformats.org/officeDocument/2006/relationships" r:id="rId1"/>
  </wetp:taskpane>
</wetp:taskpanes>
</file>

<file path=word/webextensions/webextension1.xml><?xml version="1.0" encoding="utf-8"?>
<we:webextension xmlns:we="http://schemas.microsoft.com/office/webextensions/webextension/2010/11" id="ba19a6a0-42f6-4705-baef-2ee1d8de4852">
  <we:reference id="f78a3046-9e99-4300-aa2b-5814002b01a2" version="1.55.1.0" store="excatalog" storeType="excatalog"/>
  <we:alternateReferences>
    <we:reference id="WA104382081" version="1.55.1.0" store="es-es" storeType="omex"/>
  </we:alternateReferences>
  <we:properties>
    <we:property name="MENDELEY_CITATIONS" value="[{&quot;citationID&quot;:&quot;MENDELEY_CITATION_3ba5a26f-7ea8-416a-9551-228243e688a7&quot;,&quot;properties&quot;:{&quot;noteIndex&quot;:0},&quot;isEdited&quot;:false,&quot;manualOverride&quot;:{&quot;isManuallyOverridden&quot;:true,&quot;citeprocText&quot;:&quot;(Martemucci &amp;#38; D’Alessandro, 2013)&quot;,&quot;manualOverrideText&quot;:&quot;Martemucci &amp; D’Alessandro, 2013)&quot;},&quot;citationTag&quot;:&quot;MENDELEY_CITATION_v3_eyJjaXRhdGlvbklEIjoiTUVOREVMRVlfQ0lUQVRJT05fM2JhNWEyNmYtN2VhOC00MTZhLTk1NTEtMjI4MjQzZTY4OGE3IiwicHJvcGVydGllcyI6eyJub3RlSW5kZXgiOjB9LCJpc0VkaXRlZCI6ZmFsc2UsIm1hbnVhbE92ZXJyaWRlIjp7ImlzTWFudWFsbHlPdmVycmlkZGVuIjp0cnVlLCJjaXRlcHJvY1RleHQiOiIoTWFydGVtdWNjaSAmIzM4OyBE4oCZQWxlc3NhbmRybywgMjAxMykiLCJtYW51YWxPdmVycmlkZVRleHQiOiJNYXJ0ZW11Y2NpICYgROKAmUFsZXNzYW5kcm8sIDIwMTMpIn0sImNpdGF0aW9uSXRlbXMiOlt7ImlkIjoiMGZkNTRlNjMtYWNlMS0zMDdlLTgwMDQtMTQyYTE2Y2U0MzZjIiwiaXRlbURhdGEiOnsidHlwZSI6ImFydGljbGUtam91cm5hbCIsImlkIjoiMGZkNTRlNjMtYWNlMS0zMDdlLTgwMDQtMTQyYTE2Y2U0MzZjIiwidGl0bGUiOiJFZmZpY2llbmN5IG9mIEZTSC9MSCB0cmVhdG1lbnRzIGZvciBpbiB2aXZvIHByb2R1Y3Rpb24gb2YgZW1icnlvcyBhbmQgdGhlaXIgY3J5b3ByZXNlcnZhdGlvbiBieSBkaWZmZXJlbnQgbWV0aG9kcyBpbiBnb2F0cyIsImF1dGhvciI6W3siZmFtaWx5IjoiTWFydGVtdWNjaSIsImdpdmVuIjoiR2lvdmFubmkiLCJwYXJzZS1uYW1lcyI6ZmFsc2UsImRyb3BwaW5nLXBhcnRpY2xlIjoiIiwibm9uLWRyb3BwaW5nLXBhcnRpY2xlIjoiIn0seyJmYW1pbHkiOiJEJ0FsZXNzYW5kcm8iLCJnaXZlbiI6IkFuZ2VsYSBHYWJyaWVsbGEiLCJwYXJzZS1uYW1lcyI6ZmFsc2UsImRyb3BwaW5nLXBhcnRpY2xlIjoiIiwibm9uLWRyb3BwaW5nLXBhcnRpY2xlIjoiIn1dLCJjb250YWluZXItdGl0bGUiOiJTbWFsbCBSdW1pbmFudCBSZXNlYXJjaCIsImFjY2Vzc2VkIjp7ImRhdGUtcGFydHMiOltbMjAyNSw2LDEzXV19LCJET0kiOiIxMC4xMDE2L0ouU01BTExSVU1SRVMuMjAxMy4wNy4wMDYiLCJJU1NOIjoiMDkyMS00NDg4IiwiVVJMIjoiaHR0cHM6Ly93d3cuc2NpZW5jZWRpcmVjdC5jb20vc2NpZW5jZS9hcnRpY2xlL2Ficy9waWkvUzA5MjE0NDg4MTMwMDIzMTkiLCJpc3N1ZWQiOnsiZGF0ZS1wYXJ0cyI6W1syMDEzLDksMV1dfSwicGFnZSI6IjI2NC0yNzEiLCJhYnN0cmFjdCI6IlRoZSBlZmZlY3RpdmVuZXNzIG9mIEZTSC9MSCBpbiBzdXBlcm92dWxhdG9yeSB0cmVhdG1lbnQgYW5kIGVtYnJ5byBjcnlvcHJlc2VydmF0aW9uIGJ5IGRpZmZlcmVudCBtZXRob2RzIHdhcyBzdHVkaWVkIGluIGdvYXRzLiBGb3J0eS1maXZlIGdvYXRzIHdlcmUgc3luY2hyb25pemVkIGZvciBvZXN0cnVzIGFuZCBzdWJkaXZpZGVkIGludG8gdGhyZWUgc3VwZXJvdnVsYXRvcnkgdHJlYXRtZW50IGdyb3VwcyAoTiAxNSkgd2l0aCBwLUZTSCAoMjUwLiBJVSwgb3ZlciAzIGRheXMpLCBjb3JyZXNwb25kaW5nIHRvIGRpZmZlcmVudCBkb3NlcyBvZiBwdXJpZmllZCBGU0ggYW5kIExIIGdpdmluZyBGU0gvTEggcmF0aW9zIG9mOiAoQSkgY29udHJvbCwgRlNIL0xIID0gMToxLCBjb25zdGFudCBkdXJpbmcgdGhlIHRyZWF0bWVudDsgKEIpIEZTSC9MSCA9IDI6MSwgY29uc3RhbnQ7IChDKSBGU0gvTEggPSAyOjEsIGRlY3JlYXNpbmcgaW4gdGhlIHRocmVlIGRheXMgb2YgdGhlIHRyZWF0bWVudCAoRlNIL0xIID0gMy40OjEuNzowLjgsIHJlc3BlY3RpdmVseSkuIEVtYnJ5byBwcm9kdWN0aW9uIHdhcyBhc3Nlc3NlZCBhdCA3dGggZCBhZnRlciBvZXN0cnVzLiBNZWFuIG51bWJlciBvZiB0cmFuc2ZlcmFibGUgZW1icnlvcyBvZiBHcm91cCBDICg2LjkpIHdhcyBzaW1pbGFyIHRvIEdyb3VwIEEgKDguMikgYW5kIGhpZ2hlciAoUDwgMC4wNSkgdGhhbiBpbiBHcm91cCBCICgzLjgpLiBPbiB0aGUgcHJvZHVjZWQgbW9ydWxhZSAoTiAxMTMpIGFuZCBibGFzdG9jeXN0cyAoTiAxNDQpLCBmb3VyIGZyZWV6aW5nIG1ldGhvZHMgd2VyZSBldmFsdWF0ZWQ6IENGMSwgc2xvdy1mcmVlemluZyBpbiAxLjUuIE0gZXRoeWxlbmUgZ2x5Y29sIChFRyk7IENGMiwgc2xvdy1mcmVlemluZyBpbiAzLjAuIE0gbWV0aGFub2w7IFFGLCBxdWljay1mcmVlemluZyBpbiBFRyAzLjAuIE0sIGV4cG9zdXJlIGF0IE4yIHZhcG9yIGFuZCBwbHVuZ2luZyBpbnRvIGxpcXVpZCBOMjsgVjMsIHZpdHJpZmljYXRpb24gaW4gdGhyZWUtc3RlcC1wcm9jZXNzIGF0IGluY3JlYXNpbmcgR0xZIGFuZCBFRyBjb25jZW50cmF0aW9ucyBhbmQgZGlyZWN0IHBsdW5naW5nIGluIGxpcXVpZCBOMi4gQXQgdGhhd2luZywgdGhlIG1vcnBob2xvZ2ljYWwgdmlhYmlsaXR5IHJhdGVzIG9mIGVtYnJ5b3Mgd2l0aCBWMywgYW5kIFFGLCBtZXRob2RzIHdlcmUgc2lnbmlmaWNhbnRseSBoaWdoZXIgKFA8IDAuMDUpIHRoYW4gd2l0aCBDRjEgYW5kIENGMi4gU3Vydml2YWwgcmF0ZXMgb2YgYmxhc3RvY3lzdHMgdGhyb3VnaCBEYXkgNDUgb2YgcHJlZ25hbmN5IHdlcmUgNzAlICg3LzEwKSwgNjYuNyUgKDYvOSksIDQ0LjQlICg0LzkpIGFuZCAyOC42JSAoMi83KSwgZm9yIGVtYnJ5b3MgY3J5b3ByZXNlcnZlZCB3aXRoIFYzLCBRRiwgQ0YxIGFuZCBDRjIsIHJlc3BlY3RpdmVseSAoUD4gMC4wNSkuIEluIGNvbmNsdXNpb24sIGEgc2F0aXNmYWN0b3J5IHN1cGVyb3Z1bGF0b3J5IHJlc3BvbnNlIG9jY3VycyB1c2luZyB0cmVhdG1lbnQgQS4gUUYgYW5kIFYzIG1ldGhvZHMgcmVzdWx0ZWQgbW9yZSBzdWl0YWJsZSBmb3IgdGhlIGNyeW9wcmVzZXJ2YXRpb24gb2YgZW1icnlvcyBpbiBnb2F0cy4gwqkgMjAxMyBFbHNldmllciBCLlYuIiwicHVibGlzaGVyIjoiRWxzZXZpZXIiLCJpc3N1ZSI6IjItMyIsInZvbHVtZSI6IjExNCIsImNvbnRhaW5lci10aXRsZS1zaG9ydCI6IiJ9LCJpc1RlbXBvcmFyeSI6ZmFsc2UsInN1cHByZXNzLWF1dGhvciI6ZmFsc2UsImNvbXBvc2l0ZSI6ZmFsc2UsImF1dGhvci1vbmx5IjpmYWxzZX1dfQ==&quot;,&quot;citationItems&quot;:[{&quot;id&quot;:&quot;0fd54e63-ace1-307e-8004-142a16ce436c&quot;,&quot;itemData&quot;:{&quot;type&quot;:&quot;article-journal&quot;,&quot;id&quot;:&quot;0fd54e63-ace1-307e-8004-142a16ce436c&quot;,&quot;title&quot;:&quot;Efficiency of FSH/LH treatments for in vivo production of embryos and their cryopreservation by different methods in goats&quot;,&quot;author&quot;:[{&quot;family&quot;:&quot;Martemucci&quot;,&quot;given&quot;:&quot;Giovanni&quot;,&quot;parse-names&quot;:false,&quot;dropping-particle&quot;:&quot;&quot;,&quot;non-dropping-particle&quot;:&quot;&quot;},{&quot;family&quot;:&quot;D'Alessandro&quot;,&quot;given&quot;:&quot;Angela Gabriella&quot;,&quot;parse-names&quot;:false,&quot;dropping-particle&quot;:&quot;&quot;,&quot;non-dropping-particle&quot;:&quot;&quot;}],&quot;container-title&quot;:&quot;Small Ruminant Research&quot;,&quot;accessed&quot;:{&quot;date-parts&quot;:[[2025,6,13]]},&quot;DOI&quot;:&quot;10.1016/J.SMALLRUMRES.2013.07.006&quot;,&quot;ISSN&quot;:&quot;0921-4488&quot;,&quot;URL&quot;:&quot;https://www.sciencedirect.com/science/article/abs/pii/S0921448813002319&quot;,&quot;issued&quot;:{&quot;date-parts&quot;:[[2013,9,1]]},&quot;page&quot;:&quot;264-271&quot;,&quot;abstract&quot;:&quot;The effectiveness of FSH/LH in superovulatory treatment and embryo cryopreservation by different methods was studied in goats. Forty-five goats were synchronized for oestrus and subdivided into three superovulatory treatment groups (N 15) with p-FSH (250. IU, over 3 days), corresponding to different doses of purified FSH and LH giving FSH/LH ratios of: (A) control, FSH/LH = 1:1, constant during the treatment; (B) FSH/LH = 2:1, constant; (C) FSH/LH = 2:1, decreasing in the three days of the treatment (FSH/LH = 3.4:1.7:0.8, respectively). Embryo production was assessed at 7th d after oestrus. Mean number of transferable embryos of Group C (6.9) was similar to Group A (8.2) and higher (P&lt; 0.05) than in Group B (3.8). On the produced morulae (N 113) and blastocysts (N 144), four freezing methods were evaluated: CF1, slow-freezing in 1.5. M ethylene glycol (EG); CF2, slow-freezing in 3.0. M methanol; QF, quick-freezing in EG 3.0. M, exposure at N2 vapor and plunging into liquid N2; V3, vitrification in three-step-process at increasing GLY and EG concentrations and direct plunging in liquid N2. At thawing, the morphological viability rates of embryos with V3, and QF, methods were significantly higher (P&lt; 0.05) than with CF1 and CF2. Survival rates of blastocysts through Day 45 of pregnancy were 70% (7/10), 66.7% (6/9), 44.4% (4/9) and 28.6% (2/7), for embryos cryopreserved with V3, QF, CF1 and CF2, respectively (P&gt; 0.05). In conclusion, a satisfactory superovulatory response occurs using treatment A. QF and V3 methods resulted more suitable for the cryopreservation of embryos in goats. © 2013 Elsevier B.V.&quot;,&quot;publisher&quot;:&quot;Elsevier&quot;,&quot;issue&quot;:&quot;2-3&quot;,&quot;volume&quot;:&quot;114&quot;,&quot;container-title-short&quot;:&quot;&quot;},&quot;isTemporary&quot;:false,&quot;suppress-author&quot;:false,&quot;composite&quot;:false,&quot;author-only&quot;:false}]},{&quot;citationID&quot;:&quot;MENDELEY_CITATION_bde8390d-a286-4fdb-b184-b150c23f2ca7&quot;,&quot;properties&quot;:{&quot;noteIndex&quot;:0},&quot;isEdited&quot;:false,&quot;manualOverride&quot;:{&quot;isManuallyOverridden&quot;:true,&quot;citeprocText&quot;:&quot;(Fry, 2020)&quot;,&quot;manualOverrideText&quot;:&quot;(Fry, 2020&quot;},&quot;citationTag&quot;:&quot;MENDELEY_CITATION_v3_eyJjaXRhdGlvbklEIjoiTUVOREVMRVlfQ0lUQVRJT05fYmRlODM5MGQtYTI4Ni00ZmRiLWIxODQtYjE1MGMyM2YyY2E3IiwicHJvcGVydGllcyI6eyJub3RlSW5kZXgiOjB9LCJpc0VkaXRlZCI6ZmFsc2UsIm1hbnVhbE92ZXJyaWRlIjp7ImlzTWFudWFsbHlPdmVycmlkZGVuIjp0cnVlLCJjaXRlcHJvY1RleHQiOiIoRnJ5LCAyMDIwKSIsIm1hbnVhbE92ZXJyaWRlVGV4dCI6IihGcnksIDIwMjAifSwiY2l0YXRpb25JdGVtcyI6W3siaWQiOiIxOWJhYTMzMS0wMTIyLTMwMGYtYjYwZi1lZDIyMWQzYWU2ZTEiLCJpdGVtRGF0YSI6eyJ0eXBlIjoiYXJ0aWNsZS1qb3VybmFsIiwiaWQiOiIxOWJhYTMzMS0wMTIyLTMwMGYtYjYwZi1lZDIyMWQzYWU2ZTEiLCJ0aXRsZSI6IkdvbmFkb3Ryb3BpbiBwcmltaW5nIGJlZm9yZSBPUFU6IFdoYXQgYXJlIHRoZSBiZW5lZml0cyBpbiBjb3dzIGFuZCBjYWx2ZXM/IiwiYXV0aG9yIjpbeyJmYW1pbHkiOiJGcnkiLCJnaXZlbiI6IlJpY2hhcmQgQy4iLCJwYXJzZS1uYW1lcyI6ZmFsc2UsImRyb3BwaW5nLXBhcnRpY2xlIjoiIiwibm9uLWRyb3BwaW5nLXBhcnRpY2xlIjoiIn1dLCJjb250YWluZXItdGl0bGUiOiJUaGVyaW9nZW5vbG9neSIsImNvbnRhaW5lci10aXRsZS1zaG9ydCI6IlRoZXJpb2dlbm9sb2d5IiwiRE9JIjoiMTAuMTAxNi9qLnRoZXJpb2dlbm9sb2d5LjIwMjAuMDEuMDY4IiwiSVNTTiI6IjAwOTM2OTFYIiwiUE1JRCI6IjMyMDg4MDQ0IiwiaXNzdWVkIjp7ImRhdGUtcGFydHMiOltbMjAyMCw3LDFdXX0sInBhZ2UiOiIyMzYtMjQwIiwiYWJzdHJhY3QiOiJPb2N5dGUgcGljayB1cCAoT1BVKSBjb3VwbGVkIHdpdGggSVZQIHByb2R1Y2Ugb3ZlciAxIG1pbGxpb24gY2F0dGxlIGVtYnJ5b3MgcGVyIHllYXIgYW5kIGhhcyBiZWVuIG1vc3Qgc3VjY2Vzc2Z1bCBpbiBCb3MgaW5kaWN1cyBkZXJpdmVkIGJyZWVkcyB0aGF0IGNvbnRhaW4gbGFyZ2UgbnVtYmVycyBvZiBhbnRyYWwgZm9sbGljbGVzIG9uIHRoZWlyIG92YXJpZXMuIE1vcmUgcmVjZW50bHksIHRoaXMgdGVjaG5vbG9neSBoYXMgYmVlbiBhcHBsaWVkIG9uIGEgbGFyZ2Ugc2NhbGUgdG8gQm9zIHRhdXJ1cyBjYXR0bGUsIHdoZXJlIGhvcm1vbmUgbWFuaXB1bGF0aW9uIGlzIGdlbmVyYWxseSBlbXBsb3llZCB0byBpbXByb3ZlIHRoZSBkZXZlbG9wbWVudGFsIGNvbXBldGVuY2Ugb2YgdGhlIENPQ3MuIEhvcm1vbmUgbWFuaXB1bGF0aW9uLCBhbmQgc3BlY2lmaWNhbGx5IHRoZSB1c2Ugb2YgRlNIIHByaW1pbmcgYmVmb3JlIE9QVSwgaGFzIGJlZW4gc3RyYXRlZ2ljYWxseSB1c2VkIGluIHRoZSBpbnRlbnNpdmVseSBtYW5hZ2VkIGRhaXJ5IGNvdywgd2hlcmUgZ2Vub21pYyBldmFsdWF0aW9uIGFuZCBqdXZlbmlsZSBJVlAgY2FuIHByb2R1Y2UgYWRkaXRpb25hbCBzaWduaWZpY2FudCBnZW5ldGljIGdhaW5zLiIsInB1Ymxpc2hlciI6IkVsc2V2aWVyIEluYy4iLCJ2b2x1bWUiOiIxNTAifSwiaXNUZW1wb3JhcnkiOmZhbHNlLCJzdXBwcmVzcy1hdXRob3IiOmZhbHNlLCJjb21wb3NpdGUiOmZhbHNlLCJhdXRob3Itb25seSI6ZmFsc2V9XX0=&quot;,&quot;citationItems&quot;:[{&quot;id&quot;:&quot;19baa331-0122-300f-b60f-ed221d3ae6e1&quot;,&quot;itemData&quot;:{&quot;type&quot;:&quot;article-journal&quot;,&quot;id&quot;:&quot;19baa331-0122-300f-b60f-ed221d3ae6e1&quot;,&quot;title&quot;:&quot;Gonadotropin priming before OPU: What are the benefits in cows and calves?&quot;,&quot;author&quot;:[{&quot;family&quot;:&quot;Fry&quot;,&quot;given&quot;:&quot;Richard C.&quot;,&quot;parse-names&quot;:false,&quot;dropping-particle&quot;:&quot;&quot;,&quot;non-dropping-particle&quot;:&quot;&quot;}],&quot;container-title&quot;:&quot;Theriogenology&quot;,&quot;container-title-short&quot;:&quot;Theriogenology&quot;,&quot;DOI&quot;:&quot;10.1016/j.theriogenology.2020.01.068&quot;,&quot;ISSN&quot;:&quot;0093691X&quot;,&quot;PMID&quot;:&quot;32088044&quot;,&quot;issued&quot;:{&quot;date-parts&quot;:[[2020,7,1]]},&quot;page&quot;:&quot;236-240&quot;,&quot;abstract&quot;:&quot;Oocyte pick up (OPU) coupled with IVP produce over 1 million cattle embryos per year and has been most successful in Bos indicus derived breeds that contain large numbers of antral follicles on their ovaries. More recently, this technology has been applied on a large scale to Bos taurus cattle, where hormone manipulation is generally employed to improve the developmental competence of the COCs. Hormone manipulation, and specifically the use of FSH priming before OPU, has been strategically used in the intensively managed dairy cow, where genomic evaluation and juvenile IVP can produce additional significant genetic gains.&quot;,&quot;publisher&quot;:&quot;Elsevier Inc.&quot;,&quot;volume&quot;:&quot;150&quot;},&quot;isTemporary&quot;:false,&quot;suppress-author&quot;:false,&quot;composite&quot;:false,&quot;author-only&quot;:false}]},{&quot;citationID&quot;:&quot;MENDELEY_CITATION_3ce711ce-b308-4de0-838b-cbd2cbc32c05&quot;,&quot;properties&quot;:{&quot;noteIndex&quot;:0},&quot;isEdited&quot;:false,&quot;manualOverride&quot;:{&quot;isManuallyOverridden&quot;:true,&quot;citeprocText&quot;:&quot;(Forde et al., 2011)&quot;,&quot;manualOverrideText&quot;:&quot;(Forde et al., 2011)\u0005&quot;},&quot;citationTag&quot;:&quot;MENDELEY_CITATION_v3_eyJjaXRhdGlvbklEIjoiTUVOREVMRVlfQ0lUQVRJT05fM2NlNzExY2UtYjMwOC00ZGUwLTgzOGItY2JkMmNiYzMyYzA1IiwicHJvcGVydGllcyI6eyJub3RlSW5kZXgiOjB9LCJpc0VkaXRlZCI6ZmFsc2UsIm1hbnVhbE92ZXJyaWRlIjp7ImlzTWFudWFsbHlPdmVycmlkZGVuIjp0cnVlLCJjaXRlcHJvY1RleHQiOiIoRm9yZGUgZXQgYWwuLCAyMDExKSIsIm1hbnVhbE92ZXJyaWRlVGV4dCI6IihGb3JkZSBldCBhbC4sIDIwMTEpXHUwMDA1In0sImNpdGF0aW9uSXRlbXMiOlt7ImlkIjoiZjYwYzhjYTItYWMzNi0zNjYyLTg4YTUtODdlZGI3OWJmNWVhIiwiaXRlbURhdGEiOnsidHlwZSI6ImFydGljbGUtam91cm5hbCIsImlkIjoiZjYwYzhjYTItYWMzNi0zNjYyLTg4YTUtODdlZGI3OWJmNWVhIiwidGl0bGUiOiJPZXN0cm91cyBjeWNsZXMgaW4gQm9zIHRhdXJ1cyBjYXR0bGUiLCJhdXRob3IiOlt7ImZhbWlseSI6IkZvcmRlIiwiZ2l2ZW4iOiJOLiIsInBhcnNlLW5hbWVzIjpmYWxzZSwiZHJvcHBpbmctcGFydGljbGUiOiIiLCJub24tZHJvcHBpbmctcGFydGljbGUiOiIifSx7ImZhbWlseSI6IkJlbHRtYW4iLCJnaXZlbiI6Ik0uIEUuIiwicGFyc2UtbmFtZXMiOmZhbHNlLCJkcm9wcGluZy1wYXJ0aWNsZSI6IiIsIm5vbi1kcm9wcGluZy1wYXJ0aWNsZSI6IiJ9LHsiZmFtaWx5IjoiTG9uZXJnYW4iLCJnaXZlbiI6IlAuIiwicGFyc2UtbmFtZXMiOmZhbHNlLCJkcm9wcGluZy1wYXJ0aWNsZSI6IiIsIm5vbi1kcm9wcGluZy1wYXJ0aWNsZSI6IiJ9LHsiZmFtaWx5IjoiRGlza2luIiwiZ2l2ZW4iOiJNLiIsInBhcnNlLW5hbWVzIjpmYWxzZSwiZHJvcHBpbmctcGFydGljbGUiOiIiLCJub24tZHJvcHBpbmctcGFydGljbGUiOiIifSx7ImZhbWlseSI6IlJvY2hlIiwiZ2l2ZW4iOiJKLiBGLiIsInBhcnNlLW5hbWVzIjpmYWxzZSwiZHJvcHBpbmctcGFydGljbGUiOiIiLCJub24tZHJvcHBpbmctcGFydGljbGUiOiIifSx7ImZhbWlseSI6IkNyb3dlIiwiZ2l2ZW4iOiJNLiBBLiIsInBhcnNlLW5hbWVzIjpmYWxzZSwiZHJvcHBpbmctcGFydGljbGUiOiIiLCJub24tZHJvcHBpbmctcGFydGljbGUiOiIifV0sImNvbnRhaW5lci10aXRsZSI6IkFuaW1hbCBSZXByb2R1Y3Rpb24gU2NpZW5jZSIsImNvbnRhaW5lci10aXRsZS1zaG9ydCI6IkFuaW0gUmVwcm9kIFNjaSIsImFjY2Vzc2VkIjp7ImRhdGUtcGFydHMiOltbMjAyNSw2LDEyXV19LCJET0kiOiIxMC4xMDE2L0ouQU5JUkVQUk9TQ0kuMjAxMC4wOC4wMjUiLCJJU1NOIjoiMDM3OC00MzIwIiwiUE1JRCI6IjIwODc1NzA4IiwiVVJMIjoiaHR0cHM6Ly93d3cuc2NpZW5jZWRpcmVjdC5jb20vc2NpZW5jZS9hcnRpY2xlL3BpaS9TMDM3ODQzMjAxMDAwNDA5NCIsImlzc3VlZCI6eyJkYXRlLXBhcnRzIjpbWzIwMTEsNCwxXV19LCJwYWdlIjoiMTYzLTE2OSIsImFic3RyYWN0IjoiVGhlIG9lc3Ryb3VzIGN5Y2xlIGluIGNhdHRsZSBsYXN0cyBmb3IgMTgtMjQgZGF5cy4gSXQgY29uc2lzdHMgb2YgYSBsdXRlYWwgcGhhc2UgKDE0LTE4IGRheXMpIGFuZCBhIGZvbGxpY3VsYXIgcGhhc2UgKDQtNiBkYXlzKS4gRHVyaW5nIHRoZSBjeWNsZSB0aGVyZSBhcmUgZ2VuZXJhbGx5IHR3byAoZGFpcnkgY293cykgb3IgdGhyZWUgKGhlaWZlcnMgYW5kIGJlZWYgY293cykgd2F2ZXMgb2Ygb3ZhcmlhbiBmb2xsaWNsZSBncm93dGguIEVhY2ggd2F2ZSBvZiBmb2xsaWNsZSBncm93dGggY29uc2lzdHMgb2YgYSBwZXJpb2Qgb2YgZW1lcmdlbmNlIG9mIGEgY29ob3J0IG9mIGZvbGxpY2xlcywgc2VsZWN0aW9uIG9mIGEgZG9taW5hbnQgZm9sbGljbGUgYW5kIGVpdGhlciBhdHJlc2lhIG9yIG92dWxhdGlvbiBvZiB0aGUgZG9taW5hbnQgZm9sbGljbGUuIFRoZXNlIHdhdmVzIG9mIGZvbGxpY2xlIGdyb3d0aCwgaW5pdGlhbGx5IGVzdGFibGlzaGVkIGR1cmluZyB0aGUgZWFybHkgcHJlLXB1YmVydGFsIHBlcmlvZCBvZiBkZXZlbG9wbWVudCBvY2N1ciB0aHJvdWdob3V0IHRoZSBlbnRpcmUgY3ljbGUsIHdpdGggb25seSB0aGUgZG9taW5hbnQgZm9sbGljbGUgKERGKSBvZiB0aGUgZmluYWwgd2F2ZSBjb2luY2lkaW5nIHdpdGggdGhlIGZvbGxpY3VsYXIgcGhhc2UgdGhhdCB1bmRlcmdvZXMgZmluYWwgbWF0dXJhdGlvbiBhbmQgb3Z1bGF0aW9uLiBPdmFyaWFuIGZ1bmN0aW9ucyAoZm9sbGljbGUgZ3Jvd3RoLCBvdnVsYXRpb24sIGx1dGVpbmlzYXRpb24gYW5kIGx1dGVvbHlzaXMpIGFyZSByZWd1bGF0ZWQgYnkgdGhlIGVuZG9jcmluZSBob3Jtb25lcyBvZiB0aGUgaHlwb3RoYWxhbXVzIChnb25hZG90cm9waGluLXJlbGVhc2luZyBob3Jtb25lKSwgYW50ZXJpb3IgcGl0dWl0YXJ5IChmb2xsaWNsZS1zdGltdWxhdGluZyBob3Jtb25lIGFuZCBsdXRlaW5pc2luZyBob3Jtb25lKSwgb3ZhcmllcyAocHJvZ2VzdGVyb25lLCBvZXN0cmFkaW9sIGFuZCBpbmhpYmlucykgYW5kIHRoZSB1dGVydXMgKHByb3N0YWdsYW5kaW4gRjLOsSkuIEluIHBvc3RwYXJ0dW0gY293cyByZXN1bXB0aW9uIG9mIHJlZ3VsYXIgb2VzdHJvdXMgY3ljbGVzIChpbiBhZGRpdGlvbiB0byB1dGVyaW5lIGludm9sdXRpb24pIGlzIGZ1bmRhbWVudGFsIGZvciByZS1lc3RhYmxpc2htZW50IG9mIHByZWduYW5jeS4gwqkgMjAxMCBFbHNldmllciBCLlYuIiwicHVibGlzaGVyIjoiRWxzZXZpZXIiLCJpc3N1ZSI6IjMtNCIsInZvbHVtZSI6IjEyNCJ9LCJpc1RlbXBvcmFyeSI6ZmFsc2UsInN1cHByZXNzLWF1dGhvciI6ZmFsc2UsImNvbXBvc2l0ZSI6ZmFsc2UsImF1dGhvci1vbmx5IjpmYWxzZX1dfQ==&quot;,&quot;citationItems&quot;:[{&quot;id&quot;:&quot;f60c8ca2-ac36-3662-88a5-87edb79bf5ea&quot;,&quot;itemData&quot;:{&quot;type&quot;:&quot;article-journal&quot;,&quot;id&quot;:&quot;f60c8ca2-ac36-3662-88a5-87edb79bf5ea&quot;,&quot;title&quot;:&quot;Oestrous cycles in Bos taurus cattle&quot;,&quot;author&quot;:[{&quot;family&quot;:&quot;Forde&quot;,&quot;given&quot;:&quot;N.&quot;,&quot;parse-names&quot;:false,&quot;dropping-particle&quot;:&quot;&quot;,&quot;non-dropping-particle&quot;:&quot;&quot;},{&quot;family&quot;:&quot;Beltman&quot;,&quot;given&quot;:&quot;M. E.&quot;,&quot;parse-names&quot;:false,&quot;dropping-particle&quot;:&quot;&quot;,&quot;non-dropping-particle&quot;:&quot;&quot;},{&quot;family&quot;:&quot;Lonergan&quot;,&quot;given&quot;:&quot;P.&quot;,&quot;parse-names&quot;:false,&quot;dropping-particle&quot;:&quot;&quot;,&quot;non-dropping-particle&quot;:&quot;&quot;},{&quot;family&quot;:&quot;Diskin&quot;,&quot;given&quot;:&quot;M.&quot;,&quot;parse-names&quot;:false,&quot;dropping-particle&quot;:&quot;&quot;,&quot;non-dropping-particle&quot;:&quot;&quot;},{&quot;family&quot;:&quot;Roche&quot;,&quot;given&quot;:&quot;J. F.&quot;,&quot;parse-names&quot;:false,&quot;dropping-particle&quot;:&quot;&quot;,&quot;non-dropping-particle&quot;:&quot;&quot;},{&quot;family&quot;:&quot;Crowe&quot;,&quot;given&quot;:&quot;M. A.&quot;,&quot;parse-names&quot;:false,&quot;dropping-particle&quot;:&quot;&quot;,&quot;non-dropping-particle&quot;:&quot;&quot;}],&quot;container-title&quot;:&quot;Animal Reproduction Science&quot;,&quot;container-title-short&quot;:&quot;Anim Reprod Sci&quot;,&quot;accessed&quot;:{&quot;date-parts&quot;:[[2025,6,12]]},&quot;DOI&quot;:&quot;10.1016/J.ANIREPROSCI.2010.08.025&quot;,&quot;ISSN&quot;:&quot;0378-4320&quot;,&quot;PMID&quot;:&quot;20875708&quot;,&quot;URL&quot;:&quot;https://www.sciencedirect.com/science/article/pii/S0378432010004094&quot;,&quot;issued&quot;:{&quot;date-parts&quot;:[[2011,4,1]]},&quot;page&quot;:&quot;163-169&quot;,&quot;abstract&quot;:&quot;The oestrous cycle in cattle lasts for 18-24 days. It consists of a luteal phase (14-18 days) and a follicular phase (4-6 days). During the cycle there are generally two (dairy cows) or three (heifers and beef cows) waves of ovarian follicle growth. Each wave of follicle growth consists of a period of emergence of a cohort of follicles, selection of a dominant follicle and either atresia or ovulation of the dominant follicle. These waves of follicle growth, initially established during the early pre-pubertal period of development occur throughout the entire cycle, with only the dominant follicle (DF) of the final wave coinciding with the follicular phase that undergoes final maturation and ovulation. Ovarian functions (follicle growth, ovulation, luteinisation and luteolysis) are regulated by the endocrine hormones of the hypothalamus (gonadotrophin-releasing hormone), anterior pituitary (follicle-stimulating hormone and luteinising hormone), ovaries (progesterone, oestradiol and inhibins) and the uterus (prostaglandin F2α). In postpartum cows resumption of regular oestrous cycles (in addition to uterine involution) is fundamental for re-establishment of pregnancy. © 2010 Elsevier B.V.&quot;,&quot;publisher&quot;:&quot;Elsevier&quot;,&quot;issue&quot;:&quot;3-4&quot;,&quot;volume&quot;:&quot;124&quot;},&quot;isTemporary&quot;:false,&quot;suppress-author&quot;:false,&quot;composite&quot;:false,&quot;author-only&quot;:false}]},{&quot;citationID&quot;:&quot;MENDELEY_CITATION_0252af2d-0903-4e1f-902f-02ecbf90cb06&quot;,&quot;properties&quot;:{&quot;noteIndex&quot;:0},&quot;isEdited&quot;:false,&quot;manualOverride&quot;:{&quot;isManuallyOverridden&quot;:true,&quot;citeprocText&quot;:&quot;(Hernández Cerón et al., n.d.)&quot;,&quot;manualOverrideText&quot;:&quot;(Hernández Cerón, \u00052016)&quot;},&quot;citationTag&quot;:&quot;MENDELEY_CITATION_v3_eyJjaXRhdGlvbklEIjoiTUVOREVMRVlfQ0lUQVRJT05fMDI1MmFmMmQtMDkwMy00ZTFmLTkwMmYtMDJlY2JmOTBjYjA2IiwicHJvcGVydGllcyI6eyJub3RlSW5kZXgiOjB9LCJpc0VkaXRlZCI6ZmFsc2UsIm1hbnVhbE92ZXJyaWRlIjp7ImlzTWFudWFsbHlPdmVycmlkZGVuIjp0cnVlLCJjaXRlcHJvY1RleHQiOiIoSGVybsOhbmRleiBDZXLDs24gZXQgYWwuLCBuLmQuKSIsIm1hbnVhbE92ZXJyaWRlVGV4dCI6IihIZXJuw6FuZGV6IENlcsOzbiwgXHUwMDA1MjAxNikifSwiY2l0YXRpb25JdGVtcyI6W3siaWQiOiIzZWIyZTg5NS00YTAzLTM2YmYtODgzYS1lNmU3OGRkMzk2ZjYiLCJpdGVtRGF0YSI6eyJ0eXBlIjoicmVwb3J0IiwiaWQiOiIzZWIyZTg5NS00YTAzLTM2YmYtODgzYS1lNmU3OGRkMzk2ZjYiLCJ0aXRsZSI6IkZpc2lvbG9nw61hIENsw61uaUNhIGRlIGxhIFJlcFJvZHVDQ2nDs24gZGUgQm92aW5vcyBsZUNoZVJvcyIsImF1dGhvciI6W3siZmFtaWx5IjoiSGVybsOhbmRleiBDZXLDs24iLCJnaXZlbiI6IkpvZWwiLCJwYXJzZS1uYW1lcyI6ZmFsc2UsImRyb3BwaW5nLXBhcnRpY2xlIjoiIiwibm9uLWRyb3BwaW5nLXBhcnRpY2xlIjoiIn0seyJmYW1pbHkiOiJMdWlzIEdyYXVlIFdpZWNoZXJzIFJlY3RvciBMZW9uYXJkbyBMb21lbMOtIFZhbmVnYXMiLCJnaXZlbiI6IkVucmlxdWUiLCJwYXJzZS1uYW1lcyI6ZmFsc2UsImRyb3BwaW5nLXBhcnRpY2xlIjoiIiwibm9uLWRyb3BwaW5nLXBhcnRpY2xlIjoiIn0seyJmYW1pbHkiOiJMZW9wb2xkbyBTaWx2YSBHdXRpw6lycmV6IFNlY3JldGFyaW8gQWRtaW5pc3RyYXRpdm8gQWxiZXJ0byBLZW4gT3lhbWEgTmFrYWdhd2EiLCJnaXZlbiI6IkluZyIsInBhcnNlLW5hbWVzIjpmYWxzZSwiZHJvcHBpbmctcGFydGljbGUiOiIiLCJub24tZHJvcHBpbmctcGFydGljbGUiOiIifSx7ImZhbWlseSI6Ikl2w6FuIEFzdHVkaWxsbyBSZXllcyIsImdpdmVuIjoiQ8Opc2FyIiwicGFyc2UtbmFtZXMiOmZhbHNlLCJkcm9wcGluZy1wYXJ0aWNsZSI6IiIsIm5vbi1kcm9wcGluZy1wYXJ0aWNsZSI6IiJ9LHsiZmFtaWx5IjoiR2VuZXJhbCIsImdpdmVuIjoiQWJvZ2FkYSIsInBhcnNlLW5hbWVzIjpmYWxzZSwiZHJvcHBpbmctcGFydGljbGUiOiIiLCJub24tZHJvcHBpbmctcGFydGljbGUiOiIifSx7ImZhbWlseSI6IlN1w6FyZXogR8O8ZW1lcyBEaXJlY3RvciBKb3PDqSDDgW5nZWwgR3V0acOpcnJleiBQYWJlbGxvIFNlY3JldGFyaW8gR2VuZXJhbCBMQUUgSm9zw6kgTHVpcyBFc3Bpbm8gSGVybsOhbmRleiBTZWNyZXRhcmlvIEFkbWluaXN0cmF0aXZvIEZyYW5jaXNjbyBBIEdhbGluZG8gTWFsZG9uYWRvIiwiZ2l2ZW4iOiJGcmFuY2lzY28gRyIsInBhcnNlLW5hbWVzIjpmYWxzZSwiZHJvcHBpbmctcGFydGljbGUiOiIiLCJub24tZHJvcHBpbmctcGFydGljbGUiOiIifSx7ImZhbWlseSI6IkdhcmPDrWEgUGXDsWEiLCJnaXZlbiI6IkdhYnJpZWwgRSIsInBhcnNlLW5hbWVzIjpmYWxzZSwiZHJvcHBpbmctcGFydGljbGUiOiIiLCJub24tZHJvcHBpbmctcGFydGljbGUiOiIifSx7ImZhbWlseSI6IkVucmlxdWUgQmFzdXJ0byBBcmd1ZXRhIiwiZ2l2ZW4iOiJNVloiLCJwYXJzZS1uYW1lcyI6ZmFsc2UsImRyb3BwaW5nLXBhcnRpY2xlIjoiIiwibm9uLWRyb3BwaW5nLXBhcnRpY2xlIjoiIn1dLCJjb250YWluZXItdGl0bGUtc2hvcnQiOiIifSwiaXNUZW1wb3JhcnkiOmZhbHNlLCJzdXBwcmVzcy1hdXRob3IiOmZhbHNlLCJjb21wb3NpdGUiOmZhbHNlLCJhdXRob3Itb25seSI6ZmFsc2V9XX0=&quot;,&quot;citationItems&quot;:[{&quot;id&quot;:&quot;3eb2e895-4a03-36bf-883a-e6e78dd396f6&quot;,&quot;itemData&quot;:{&quot;type&quot;:&quot;report&quot;,&quot;id&quot;:&quot;3eb2e895-4a03-36bf-883a-e6e78dd396f6&quot;,&quot;title&quot;:&quot;Fisiología ClíniCa de la RepRoduCCión de Bovinos leCheRos&quot;,&quot;author&quot;:[{&quot;family&quot;:&quot;Hernández Cerón&quot;,&quot;given&quot;:&quot;Joel&quot;,&quot;parse-names&quot;:false,&quot;dropping-particle&quot;:&quot;&quot;,&quot;non-dropping-particle&quot;:&quot;&quot;},{&quot;family&quot;:&quot;Luis Graue Wiechers Rector Leonardo Lomelí Vanegas&quot;,&quot;given&quot;:&quot;Enrique&quot;,&quot;parse-names&quot;:false,&quot;dropping-particle&quot;:&quot;&quot;,&quot;non-dropping-particle&quot;:&quot;&quot;},{&quot;family&quot;:&quot;Leopoldo Silva Gutiérrez Secretario Administrativo Alberto Ken Oyama Nakagawa&quot;,&quot;given&quot;:&quot;Ing&quot;,&quot;parse-names&quot;:false,&quot;dropping-particle&quot;:&quot;&quot;,&quot;non-dropping-particle&quot;:&quot;&quot;},{&quot;family&quot;:&quot;Iván Astudillo Reyes&quot;,&quot;given&quot;:&quot;César&quot;,&quot;parse-names&quot;:false,&quot;dropping-particle&quot;:&quot;&quot;,&quot;non-dropping-particle&quot;:&quot;&quot;},{&quot;family&quot;:&quot;General&quot;,&quot;given&quot;:&quot;Abogada&quot;,&quot;parse-names&quot;:false,&quot;dropping-particle&quot;:&quot;&quot;,&quot;non-dropping-particle&quot;:&quot;&quot;},{&quot;family&quot;:&quot;Suárez Güemes Director José Ángel Gutiérrez Pabello Secretario General LAE José Luis Espino Hernández Secretario Administrativo Francisco A Galindo Maldonado&quot;,&quot;given&quot;:&quot;Francisco G&quot;,&quot;parse-names&quot;:false,&quot;dropping-particle&quot;:&quot;&quot;,&quot;non-dropping-particle&quot;:&quot;&quot;},{&quot;family&quot;:&quot;García Peña&quot;,&quot;given&quot;:&quot;Gabriel E&quot;,&quot;parse-names&quot;:false,&quot;dropping-particle&quot;:&quot;&quot;,&quot;non-dropping-particle&quot;:&quot;&quot;},{&quot;family&quot;:&quot;Enrique Basurto Argueta&quot;,&quot;given&quot;:&quot;MVZ&quot;,&quot;parse-names&quot;:false,&quot;dropping-particle&quot;:&quot;&quot;,&quot;non-dropping-particle&quot;:&quot;&quot;}],&quot;container-title-short&quot;:&quot;&quot;},&quot;isTemporary&quot;:false,&quot;suppress-author&quot;:false,&quot;composite&quot;:false,&quot;author-only&quot;:false}]},{&quot;citationID&quot;:&quot;MENDELEY_CITATION_b827eeb9-7077-4926-8e94-516b2a9e6864&quot;,&quot;properties&quot;:{&quot;noteIndex&quot;:0},&quot;isEdited&quot;:false,&quot;manualOverride&quot;:{&quot;isManuallyOverridden&quot;:false,&quot;citeprocText&quot;:&quot;(Moorey et al., 2019)&quot;,&quot;manualOverrideText&quot;:&quot;&quot;},&quot;citationTag&quot;:&quot;MENDELEY_CITATION_v3_eyJjaXRhdGlvbklEIjoiTUVOREVMRVlfQ0lUQVRJT05fYjgyN2VlYjktNzA3Ny00OTI2LThlOTQtNTE2YjJhOWU2ODY0IiwicHJvcGVydGllcyI6eyJub3RlSW5kZXgiOjB9LCJpc0VkaXRlZCI6ZmFsc2UsIm1hbnVhbE92ZXJyaWRlIjp7ImlzTWFudWFsbHlPdmVycmlkZGVuIjpmYWxzZSwiY2l0ZXByb2NUZXh0IjoiKE1vb3JleSBldCBhbC4sIDIwMTkpIiwibWFudWFsT3ZlcnJpZGVUZXh0IjoiIn0sImNpdGF0aW9uSXRlbXMiOlt7ImlkIjoiNWM4MDE0ODctOGUwNi0zZDdmLTgzNWUtMTc0MWUxNWJlNmU0IiwiaXRlbURhdGEiOnsidHlwZSI6InJlcG9ydCIsImlkIjoiNWM4MDE0ODctOGUwNi0zZDdmLTgzNWUtMTc0MWUxNWJlNmU0IiwidGl0bGUiOiJQSFlTSU9MT0dZIE9GIFRIRSBFU1RSVVMgQ1lDTEUiLCJhdXRob3IiOlt7ImZhbWlseSI6Ik1vb3JleSIsImdpdmVuIjoiUyBFIiwicGFyc2UtbmFtZXMiOmZhbHNlLCJkcm9wcGluZy1wYXJ0aWNsZSI6IiIsIm5vbi1kcm9wcGluZy1wYXJ0aWNsZSI6IiJ9LHsiZmFtaWx5IjoiUmVhZCIsImdpdmVuIjoiQyBDIiwicGFyc2UtbmFtZXMiOmZhbHNlLCJkcm9wcGluZy1wYXJ0aWNsZSI6IiIsIm5vbi1kcm9wcGluZy1wYXJ0aWNsZSI6IiJ9LHsiZmFtaWx5IjoiUGVycnkiLCJnaXZlbiI6IkcgQSIsInBhcnNlLW5hbWVzIjpmYWxzZSwiZHJvcHBpbmctcGFydGljbGUiOiIiLCJub24tZHJvcHBpbmctcGFydGljbGUiOiIifSx7ImZhbWlseSI6IlBvaGxlciIsImdpdmVuIjoiSyBHIiwicGFyc2UtbmFtZXMiOmZhbHNlLCJkcm9wcGluZy1wYXJ0aWNsZSI6IiIsIm5vbi1kcm9wcGluZy1wYXJ0aWNsZSI6IiJ9LHsiZmFtaWx5IjoiTWNsZWFuIiwiZ2l2ZW4iOiJNIEsiLCJwYXJzZS1uYW1lcyI6ZmFsc2UsImRyb3BwaW5nLXBhcnRpY2xlIjoiIiwibm9uLWRyb3BwaW5nLXBhcnRpY2xlIjoiIn0seyJmYW1pbHkiOiJDaWVybmlhIiwiZ2l2ZW4iOiJMIEEiLCJwYXJzZS1uYW1lcyI6ZmFsc2UsImRyb3BwaW5nLXBhcnRpY2xlIjoiIiwibm9uLWRyb3BwaW5nLXBhcnRpY2xlIjoiIn0seyJmYW1pbHkiOiJLZXRjaHVtIiwiZ2l2ZW4iOiJKIE4iLCJwYXJzZS1uYW1lcyI6ZmFsc2UsImRyb3BwaW5nLXBhcnRpY2xlIjoiIiwibm9uLWRyb3BwaW5nLXBhcnRpY2xlIjoiIn0seyJmYW1pbHkiOiJTbWl0aCIsImdpdmVuIjoiTSBGIiwicGFyc2UtbmFtZXMiOmZhbHNlLCJkcm9wcGluZy1wYXJ0aWNsZSI6IiIsIm5vbi1kcm9wcGluZy1wYXJ0aWNsZSI6IiJ9LHsiZmFtaWx5IjoiUGF0dGVyc29uIiwiZ2l2ZW4iOiJEIEoiLCJwYXJzZS1uYW1lcyI6ZmFsc2UsImRyb3BwaW5nLXBhcnRpY2xlIjoiIiwibm9uLWRyb3BwaW5nLXBhcnRpY2xlIjoiIn1dLCJpc3N1ZWQiOnsiZGF0ZS1wYXJ0cyI6W1syMDE5XV19LCJjb250YWluZXItdGl0bGUtc2hvcnQiOiIifSwiaXNUZW1wb3JhcnkiOmZhbHNlLCJzdXBwcmVzcy1hdXRob3IiOmZhbHNlLCJjb21wb3NpdGUiOmZhbHNlLCJhdXRob3Itb25seSI6ZmFsc2V9XX0=&quot;,&quot;citationItems&quot;:[{&quot;id&quot;:&quot;5c801487-8e06-3d7f-835e-1741e15be6e4&quot;,&quot;itemData&quot;:{&quot;type&quot;:&quot;report&quot;,&quot;id&quot;:&quot;5c801487-8e06-3d7f-835e-1741e15be6e4&quot;,&quot;title&quot;:&quot;PHYSIOLOGY OF THE ESTRUS CYCLE&quot;,&quot;author&quot;:[{&quot;family&quot;:&quot;Moorey&quot;,&quot;given&quot;:&quot;S E&quot;,&quot;parse-names&quot;:false,&quot;dropping-particle&quot;:&quot;&quot;,&quot;non-dropping-particle&quot;:&quot;&quot;},{&quot;family&quot;:&quot;Read&quot;,&quot;given&quot;:&quot;C C&quot;,&quot;parse-names&quot;:false,&quot;dropping-particle&quot;:&quot;&quot;,&quot;non-dropping-particle&quot;:&quot;&quot;},{&quot;family&quot;:&quot;Perry&quot;,&quot;given&quot;:&quot;G A&quot;,&quot;parse-names&quot;:false,&quot;dropping-particle&quot;:&quot;&quot;,&quot;non-dropping-particle&quot;:&quot;&quot;},{&quot;family&quot;:&quot;Pohler&quot;,&quot;given&quot;:&quot;K G&quot;,&quot;parse-names&quot;:false,&quot;dropping-particle&quot;:&quot;&quot;,&quot;non-dropping-particle&quot;:&quot;&quot;},{&quot;family&quot;:&quot;Mclean&quot;,&quot;given&quot;:&quot;M K&quot;,&quot;parse-names&quot;:false,&quot;dropping-particle&quot;:&quot;&quot;,&quot;non-dropping-particle&quot;:&quot;&quot;},{&quot;family&quot;:&quot;Ciernia&quot;,&quot;given&quot;:&quot;L A&quot;,&quot;parse-names&quot;:false,&quot;dropping-particle&quot;:&quot;&quot;,&quot;non-dropping-particle&quot;:&quot;&quot;},{&quot;family&quot;:&quot;Ketchum&quot;,&quot;given&quot;:&quot;J N&quot;,&quot;parse-names&quot;:false,&quot;dropping-particle&quot;:&quot;&quot;,&quot;non-dropping-particle&quot;:&quot;&quot;},{&quot;family&quot;:&quot;Smith&quot;,&quot;given&quot;:&quot;M F&quot;,&quot;parse-names&quot;:false,&quot;dropping-particle&quot;:&quot;&quot;,&quot;non-dropping-particle&quot;:&quot;&quot;},{&quot;family&quot;:&quot;Patterson&quot;,&quot;given&quot;:&quot;D J&quot;,&quot;parse-names&quot;:false,&quot;dropping-particle&quot;:&quot;&quot;,&quot;non-dropping-particle&quot;:&quot;&quot;}],&quot;issued&quot;:{&quot;date-parts&quot;:[[2019]]},&quot;container-title-short&quot;:&quot;&quot;},&quot;isTemporary&quot;:false,&quot;suppress-author&quot;:false,&quot;composite&quot;:false,&quot;author-only&quot;:false}]},{&quot;citationID&quot;:&quot;MENDELEY_CITATION_d087db01-cef1-4052-ae6e-250da7530889&quot;,&quot;properties&quot;:{&quot;noteIndex&quot;:0},&quot;isEdited&quot;:false,&quot;manualOverride&quot;:{&quot;isManuallyOverridden&quot;:false,&quot;citeprocText&quot;:&quot;(Forde et al., 2011)&quot;,&quot;manualOverrideText&quot;:&quot;&quot;},&quot;citationTag&quot;:&quot;MENDELEY_CITATION_v3_eyJjaXRhdGlvbklEIjoiTUVOREVMRVlfQ0lUQVRJT05fZDA4N2RiMDEtY2VmMS00MDUyLWFlNmUtMjUwZGE3NTMwODg5IiwicHJvcGVydGllcyI6eyJub3RlSW5kZXgiOjB9LCJpc0VkaXRlZCI6ZmFsc2UsIm1hbnVhbE92ZXJyaWRlIjp7ImlzTWFudWFsbHlPdmVycmlkZGVuIjpmYWxzZSwiY2l0ZXByb2NUZXh0IjoiKEZvcmRlIGV0IGFsLiwgMjAxMSkiLCJtYW51YWxPdmVycmlkZVRleHQiOiIifSwiY2l0YXRpb25JdGVtcyI6W3siaWQiOiJmNjBjOGNhMi1hYzM2LTM2NjItODhhNS04N2VkYjc5YmY1ZWEiLCJpdGVtRGF0YSI6eyJ0eXBlIjoiYXJ0aWNsZS1qb3VybmFsIiwiaWQiOiJmNjBjOGNhMi1hYzM2LTM2NjItODhhNS04N2VkYjc5YmY1ZWEiLCJ0aXRsZSI6Ik9lc3Ryb3VzIGN5Y2xlcyBpbiBCb3MgdGF1cnVzIGNhdHRsZSIsImF1dGhvciI6W3siZmFtaWx5IjoiRm9yZGUiLCJnaXZlbiI6Ik4uIiwicGFyc2UtbmFtZXMiOmZhbHNlLCJkcm9wcGluZy1wYXJ0aWNsZSI6IiIsIm5vbi1kcm9wcGluZy1wYXJ0aWNsZSI6IiJ9LHsiZmFtaWx5IjoiQmVsdG1hbiIsImdpdmVuIjoiTS4gRS4iLCJwYXJzZS1uYW1lcyI6ZmFsc2UsImRyb3BwaW5nLXBhcnRpY2xlIjoiIiwibm9uLWRyb3BwaW5nLXBhcnRpY2xlIjoiIn0seyJmYW1pbHkiOiJMb25lcmdhbiIsImdpdmVuIjoiUC4iLCJwYXJzZS1uYW1lcyI6ZmFsc2UsImRyb3BwaW5nLXBhcnRpY2xlIjoiIiwibm9uLWRyb3BwaW5nLXBhcnRpY2xlIjoiIn0seyJmYW1pbHkiOiJEaXNraW4iLCJnaXZlbiI6Ik0uIiwicGFyc2UtbmFtZXMiOmZhbHNlLCJkcm9wcGluZy1wYXJ0aWNsZSI6IiIsIm5vbi1kcm9wcGluZy1wYXJ0aWNsZSI6IiJ9LHsiZmFtaWx5IjoiUm9jaGUiLCJnaXZlbiI6IkouIEYuIiwicGFyc2UtbmFtZXMiOmZhbHNlLCJkcm9wcGluZy1wYXJ0aWNsZSI6IiIsIm5vbi1kcm9wcGluZy1wYXJ0aWNsZSI6IiJ9LHsiZmFtaWx5IjoiQ3Jvd2UiLCJnaXZlbiI6Ik0uIEEuIiwicGFyc2UtbmFtZXMiOmZhbHNlLCJkcm9wcGluZy1wYXJ0aWNsZSI6IiIsIm5vbi1kcm9wcGluZy1wYXJ0aWNsZSI6IiJ9XSwiY29udGFpbmVyLXRpdGxlIjoiQW5pbWFsIFJlcHJvZHVjdGlvbiBTY2llbmNlIiwiY29udGFpbmVyLXRpdGxlLXNob3J0IjoiQW5pbSBSZXByb2QgU2NpIiwiYWNjZXNzZWQiOnsiZGF0ZS1wYXJ0cyI6W1syMDI1LDYsMTJdXX0sIkRPSSI6IjEwLjEwMTYvSi5BTklSRVBST1NDSS4yMDEwLjA4LjAyNSIsIklTU04iOiIwMzc4LTQzMjAiLCJQTUlEIjoiMjA4NzU3MDgiLCJVUkwiOiJodHRwczovL3d3dy5zY2llbmNlZGlyZWN0LmNvbS9zY2llbmNlL2FydGljbGUvcGlpL1MwMzc4NDMyMDEwMDA0MDk0IiwiaXNzdWVkIjp7ImRhdGUtcGFydHMiOltbMjAxMSw0LDFdXX0sInBhZ2UiOiIxNjMtMTY5IiwiYWJzdHJhY3QiOiJUaGUgb2VzdHJvdXMgY3ljbGUgaW4gY2F0dGxlIGxhc3RzIGZvciAxOC0yNCBkYXlzLiBJdCBjb25zaXN0cyBvZiBhIGx1dGVhbCBwaGFzZSAoMTQtMTggZGF5cykgYW5kIGEgZm9sbGljdWxhciBwaGFzZSAoNC02IGRheXMpLiBEdXJpbmcgdGhlIGN5Y2xlIHRoZXJlIGFyZSBnZW5lcmFsbHkgdHdvIChkYWlyeSBjb3dzKSBvciB0aHJlZSAoaGVpZmVycyBhbmQgYmVlZiBjb3dzKSB3YXZlcyBvZiBvdmFyaWFuIGZvbGxpY2xlIGdyb3d0aC4gRWFjaCB3YXZlIG9mIGZvbGxpY2xlIGdyb3d0aCBjb25zaXN0cyBvZiBhIHBlcmlvZCBvZiBlbWVyZ2VuY2Ugb2YgYSBjb2hvcnQgb2YgZm9sbGljbGVzLCBzZWxlY3Rpb24gb2YgYSBkb21pbmFudCBmb2xsaWNsZSBhbmQgZWl0aGVyIGF0cmVzaWEgb3Igb3Z1bGF0aW9uIG9mIHRoZSBkb21pbmFudCBmb2xsaWNsZS4gVGhlc2Ugd2F2ZXMgb2YgZm9sbGljbGUgZ3Jvd3RoLCBpbml0aWFsbHkgZXN0YWJsaXNoZWQgZHVyaW5nIHRoZSBlYXJseSBwcmUtcHViZXJ0YWwgcGVyaW9kIG9mIGRldmVsb3BtZW50IG9jY3VyIHRocm91Z2hvdXQgdGhlIGVudGlyZSBjeWNsZSwgd2l0aCBvbmx5IHRoZSBkb21pbmFudCBmb2xsaWNsZSAoREYpIG9mIHRoZSBmaW5hbCB3YXZlIGNvaW5jaWRpbmcgd2l0aCB0aGUgZm9sbGljdWxhciBwaGFzZSB0aGF0IHVuZGVyZ29lcyBmaW5hbCBtYXR1cmF0aW9uIGFuZCBvdnVsYXRpb24uIE92YXJpYW4gZnVuY3Rpb25zIChmb2xsaWNsZSBncm93dGgsIG92dWxhdGlvbiwgbHV0ZWluaXNhdGlvbiBhbmQgbHV0ZW9seXNpcykgYXJlIHJlZ3VsYXRlZCBieSB0aGUgZW5kb2NyaW5lIGhvcm1vbmVzIG9mIHRoZSBoeXBvdGhhbGFtdXMgKGdvbmFkb3Ryb3BoaW4tcmVsZWFzaW5nIGhvcm1vbmUpLCBhbnRlcmlvciBwaXR1aXRhcnkgKGZvbGxpY2xlLXN0aW11bGF0aW5nIGhvcm1vbmUgYW5kIGx1dGVpbmlzaW5nIGhvcm1vbmUpLCBvdmFyaWVzIChwcm9nZXN0ZXJvbmUsIG9lc3RyYWRpb2wgYW5kIGluaGliaW5zKSBhbmQgdGhlIHV0ZXJ1cyAocHJvc3RhZ2xhbmRpbiBGMs6xKS4gSW4gcG9zdHBhcnR1bSBjb3dzIHJlc3VtcHRpb24gb2YgcmVndWxhciBvZXN0cm91cyBjeWNsZXMgKGluIGFkZGl0aW9uIHRvIHV0ZXJpbmUgaW52b2x1dGlvbikgaXMgZnVuZGFtZW50YWwgZm9yIHJlLWVzdGFibGlzaG1lbnQgb2YgcHJlZ25hbmN5LiDCqSAyMDEwIEVsc2V2aWVyIEIuVi4iLCJwdWJsaXNoZXIiOiJFbHNldmllciIsImlzc3VlIjoiMy00Iiwidm9sdW1lIjoiMTI0In0sImlzVGVtcG9yYXJ5IjpmYWxzZSwic3VwcHJlc3MtYXV0aG9yIjpmYWxzZSwiY29tcG9zaXRlIjpmYWxzZSwiYXV0aG9yLW9ubHkiOmZhbHNlfV19&quot;,&quot;citationItems&quot;:[{&quot;id&quot;:&quot;f60c8ca2-ac36-3662-88a5-87edb79bf5ea&quot;,&quot;itemData&quot;:{&quot;type&quot;:&quot;article-journal&quot;,&quot;id&quot;:&quot;f60c8ca2-ac36-3662-88a5-87edb79bf5ea&quot;,&quot;title&quot;:&quot;Oestrous cycles in Bos taurus cattle&quot;,&quot;author&quot;:[{&quot;family&quot;:&quot;Forde&quot;,&quot;given&quot;:&quot;N.&quot;,&quot;parse-names&quot;:false,&quot;dropping-particle&quot;:&quot;&quot;,&quot;non-dropping-particle&quot;:&quot;&quot;},{&quot;family&quot;:&quot;Beltman&quot;,&quot;given&quot;:&quot;M. E.&quot;,&quot;parse-names&quot;:false,&quot;dropping-particle&quot;:&quot;&quot;,&quot;non-dropping-particle&quot;:&quot;&quot;},{&quot;family&quot;:&quot;Lonergan&quot;,&quot;given&quot;:&quot;P.&quot;,&quot;parse-names&quot;:false,&quot;dropping-particle&quot;:&quot;&quot;,&quot;non-dropping-particle&quot;:&quot;&quot;},{&quot;family&quot;:&quot;Diskin&quot;,&quot;given&quot;:&quot;M.&quot;,&quot;parse-names&quot;:false,&quot;dropping-particle&quot;:&quot;&quot;,&quot;non-dropping-particle&quot;:&quot;&quot;},{&quot;family&quot;:&quot;Roche&quot;,&quot;given&quot;:&quot;J. F.&quot;,&quot;parse-names&quot;:false,&quot;dropping-particle&quot;:&quot;&quot;,&quot;non-dropping-particle&quot;:&quot;&quot;},{&quot;family&quot;:&quot;Crowe&quot;,&quot;given&quot;:&quot;M. A.&quot;,&quot;parse-names&quot;:false,&quot;dropping-particle&quot;:&quot;&quot;,&quot;non-dropping-particle&quot;:&quot;&quot;}],&quot;container-title&quot;:&quot;Animal Reproduction Science&quot;,&quot;container-title-short&quot;:&quot;Anim Reprod Sci&quot;,&quot;accessed&quot;:{&quot;date-parts&quot;:[[2025,6,12]]},&quot;DOI&quot;:&quot;10.1016/J.ANIREPROSCI.2010.08.025&quot;,&quot;ISSN&quot;:&quot;0378-4320&quot;,&quot;PMID&quot;:&quot;20875708&quot;,&quot;URL&quot;:&quot;https://www.sciencedirect.com/science/article/pii/S0378432010004094&quot;,&quot;issued&quot;:{&quot;date-parts&quot;:[[2011,4,1]]},&quot;page&quot;:&quot;163-169&quot;,&quot;abstract&quot;:&quot;The oestrous cycle in cattle lasts for 18-24 days. It consists of a luteal phase (14-18 days) and a follicular phase (4-6 days). During the cycle there are generally two (dairy cows) or three (heifers and beef cows) waves of ovarian follicle growth. Each wave of follicle growth consists of a period of emergence of a cohort of follicles, selection of a dominant follicle and either atresia or ovulation of the dominant follicle. These waves of follicle growth, initially established during the early pre-pubertal period of development occur throughout the entire cycle, with only the dominant follicle (DF) of the final wave coinciding with the follicular phase that undergoes final maturation and ovulation. Ovarian functions (follicle growth, ovulation, luteinisation and luteolysis) are regulated by the endocrine hormones of the hypothalamus (gonadotrophin-releasing hormone), anterior pituitary (follicle-stimulating hormone and luteinising hormone), ovaries (progesterone, oestradiol and inhibins) and the uterus (prostaglandin F2α). In postpartum cows resumption of regular oestrous cycles (in addition to uterine involution) is fundamental for re-establishment of pregnancy. © 2010 Elsevier B.V.&quot;,&quot;publisher&quot;:&quot;Elsevier&quot;,&quot;issue&quot;:&quot;3-4&quot;,&quot;volume&quot;:&quot;124&quot;},&quot;isTemporary&quot;:false,&quot;suppress-author&quot;:false,&quot;composite&quot;:false,&quot;author-only&quot;:false}]},{&quot;citationID&quot;:&quot;MENDELEY_CITATION_9ea79ec3-9bad-4ef1-bc34-d171be4f02f6&quot;,&quot;properties&quot;:{&quot;noteIndex&quot;:0},&quot;isEdited&quot;:false,&quot;manualOverride&quot;:{&quot;isManuallyOverridden&quot;:false,&quot;citeprocText&quot;:&quot;(Forde et al., 2011)&quot;,&quot;manualOverrideText&quot;:&quot;&quot;},&quot;citationTag&quot;:&quot;MENDELEY_CITATION_v3_eyJjaXRhdGlvbklEIjoiTUVOREVMRVlfQ0lUQVRJT05fOWVhNzllYzMtOWJhZC00ZWYxLWJjMzQtZDE3MWJlNGYwMmY2IiwicHJvcGVydGllcyI6eyJub3RlSW5kZXgiOjB9LCJpc0VkaXRlZCI6ZmFsc2UsIm1hbnVhbE92ZXJyaWRlIjp7ImlzTWFudWFsbHlPdmVycmlkZGVuIjpmYWxzZSwiY2l0ZXByb2NUZXh0IjoiKEZvcmRlIGV0IGFsLiwgMjAxMSkiLCJtYW51YWxPdmVycmlkZVRleHQiOiIifSwiY2l0YXRpb25JdGVtcyI6W3siaWQiOiJmNjBjOGNhMi1hYzM2LTM2NjItODhhNS04N2VkYjc5YmY1ZWEiLCJpdGVtRGF0YSI6eyJ0eXBlIjoiYXJ0aWNsZS1qb3VybmFsIiwiaWQiOiJmNjBjOGNhMi1hYzM2LTM2NjItODhhNS04N2VkYjc5YmY1ZWEiLCJ0aXRsZSI6Ik9lc3Ryb3VzIGN5Y2xlcyBpbiBCb3MgdGF1cnVzIGNhdHRsZSIsImF1dGhvciI6W3siZmFtaWx5IjoiRm9yZGUiLCJnaXZlbiI6Ik4uIiwicGFyc2UtbmFtZXMiOmZhbHNlLCJkcm9wcGluZy1wYXJ0aWNsZSI6IiIsIm5vbi1kcm9wcGluZy1wYXJ0aWNsZSI6IiJ9LHsiZmFtaWx5IjoiQmVsdG1hbiIsImdpdmVuIjoiTS4gRS4iLCJwYXJzZS1uYW1lcyI6ZmFsc2UsImRyb3BwaW5nLXBhcnRpY2xlIjoiIiwibm9uLWRyb3BwaW5nLXBhcnRpY2xlIjoiIn0seyJmYW1pbHkiOiJMb25lcmdhbiIsImdpdmVuIjoiUC4iLCJwYXJzZS1uYW1lcyI6ZmFsc2UsImRyb3BwaW5nLXBhcnRpY2xlIjoiIiwibm9uLWRyb3BwaW5nLXBhcnRpY2xlIjoiIn0seyJmYW1pbHkiOiJEaXNraW4iLCJnaXZlbiI6Ik0uIiwicGFyc2UtbmFtZXMiOmZhbHNlLCJkcm9wcGluZy1wYXJ0aWNsZSI6IiIsIm5vbi1kcm9wcGluZy1wYXJ0aWNsZSI6IiJ9LHsiZmFtaWx5IjoiUm9jaGUiLCJnaXZlbiI6IkouIEYuIiwicGFyc2UtbmFtZXMiOmZhbHNlLCJkcm9wcGluZy1wYXJ0aWNsZSI6IiIsIm5vbi1kcm9wcGluZy1wYXJ0aWNsZSI6IiJ9LHsiZmFtaWx5IjoiQ3Jvd2UiLCJnaXZlbiI6Ik0uIEEuIiwicGFyc2UtbmFtZXMiOmZhbHNlLCJkcm9wcGluZy1wYXJ0aWNsZSI6IiIsIm5vbi1kcm9wcGluZy1wYXJ0aWNsZSI6IiJ9XSwiY29udGFpbmVyLXRpdGxlIjoiQW5pbWFsIFJlcHJvZHVjdGlvbiBTY2llbmNlIiwiY29udGFpbmVyLXRpdGxlLXNob3J0IjoiQW5pbSBSZXByb2QgU2NpIiwiYWNjZXNzZWQiOnsiZGF0ZS1wYXJ0cyI6W1syMDI1LDYsMTJdXX0sIkRPSSI6IjEwLjEwMTYvSi5BTklSRVBST1NDSS4yMDEwLjA4LjAyNSIsIklTU04iOiIwMzc4LTQzMjAiLCJQTUlEIjoiMjA4NzU3MDgiLCJVUkwiOiJodHRwczovL3d3dy5zY2llbmNlZGlyZWN0LmNvbS9zY2llbmNlL2FydGljbGUvcGlpL1MwMzc4NDMyMDEwMDA0MDk0IiwiaXNzdWVkIjp7ImRhdGUtcGFydHMiOltbMjAxMSw0LDFdXX0sInBhZ2UiOiIxNjMtMTY5IiwiYWJzdHJhY3QiOiJUaGUgb2VzdHJvdXMgY3ljbGUgaW4gY2F0dGxlIGxhc3RzIGZvciAxOC0yNCBkYXlzLiBJdCBjb25zaXN0cyBvZiBhIGx1dGVhbCBwaGFzZSAoMTQtMTggZGF5cykgYW5kIGEgZm9sbGljdWxhciBwaGFzZSAoNC02IGRheXMpLiBEdXJpbmcgdGhlIGN5Y2xlIHRoZXJlIGFyZSBnZW5lcmFsbHkgdHdvIChkYWlyeSBjb3dzKSBvciB0aHJlZSAoaGVpZmVycyBhbmQgYmVlZiBjb3dzKSB3YXZlcyBvZiBvdmFyaWFuIGZvbGxpY2xlIGdyb3d0aC4gRWFjaCB3YXZlIG9mIGZvbGxpY2xlIGdyb3d0aCBjb25zaXN0cyBvZiBhIHBlcmlvZCBvZiBlbWVyZ2VuY2Ugb2YgYSBjb2hvcnQgb2YgZm9sbGljbGVzLCBzZWxlY3Rpb24gb2YgYSBkb21pbmFudCBmb2xsaWNsZSBhbmQgZWl0aGVyIGF0cmVzaWEgb3Igb3Z1bGF0aW9uIG9mIHRoZSBkb21pbmFudCBmb2xsaWNsZS4gVGhlc2Ugd2F2ZXMgb2YgZm9sbGljbGUgZ3Jvd3RoLCBpbml0aWFsbHkgZXN0YWJsaXNoZWQgZHVyaW5nIHRoZSBlYXJseSBwcmUtcHViZXJ0YWwgcGVyaW9kIG9mIGRldmVsb3BtZW50IG9jY3VyIHRocm91Z2hvdXQgdGhlIGVudGlyZSBjeWNsZSwgd2l0aCBvbmx5IHRoZSBkb21pbmFudCBmb2xsaWNsZSAoREYpIG9mIHRoZSBmaW5hbCB3YXZlIGNvaW5jaWRpbmcgd2l0aCB0aGUgZm9sbGljdWxhciBwaGFzZSB0aGF0IHVuZGVyZ29lcyBmaW5hbCBtYXR1cmF0aW9uIGFuZCBvdnVsYXRpb24uIE92YXJpYW4gZnVuY3Rpb25zIChmb2xsaWNsZSBncm93dGgsIG92dWxhdGlvbiwgbHV0ZWluaXNhdGlvbiBhbmQgbHV0ZW9seXNpcykgYXJlIHJlZ3VsYXRlZCBieSB0aGUgZW5kb2NyaW5lIGhvcm1vbmVzIG9mIHRoZSBoeXBvdGhhbGFtdXMgKGdvbmFkb3Ryb3BoaW4tcmVsZWFzaW5nIGhvcm1vbmUpLCBhbnRlcmlvciBwaXR1aXRhcnkgKGZvbGxpY2xlLXN0aW11bGF0aW5nIGhvcm1vbmUgYW5kIGx1dGVpbmlzaW5nIGhvcm1vbmUpLCBvdmFyaWVzIChwcm9nZXN0ZXJvbmUsIG9lc3RyYWRpb2wgYW5kIGluaGliaW5zKSBhbmQgdGhlIHV0ZXJ1cyAocHJvc3RhZ2xhbmRpbiBGMs6xKS4gSW4gcG9zdHBhcnR1bSBjb3dzIHJlc3VtcHRpb24gb2YgcmVndWxhciBvZXN0cm91cyBjeWNsZXMgKGluIGFkZGl0aW9uIHRvIHV0ZXJpbmUgaW52b2x1dGlvbikgaXMgZnVuZGFtZW50YWwgZm9yIHJlLWVzdGFibGlzaG1lbnQgb2YgcHJlZ25hbmN5LiDCqSAyMDEwIEVsc2V2aWVyIEIuVi4iLCJwdWJsaXNoZXIiOiJFbHNldmllciIsImlzc3VlIjoiMy00Iiwidm9sdW1lIjoiMTI0In0sImlzVGVtcG9yYXJ5IjpmYWxzZSwic3VwcHJlc3MtYXV0aG9yIjpmYWxzZSwiY29tcG9zaXRlIjpmYWxzZSwiYXV0aG9yLW9ubHkiOmZhbHNlfV19&quot;,&quot;citationItems&quot;:[{&quot;id&quot;:&quot;f60c8ca2-ac36-3662-88a5-87edb79bf5ea&quot;,&quot;itemData&quot;:{&quot;type&quot;:&quot;article-journal&quot;,&quot;id&quot;:&quot;f60c8ca2-ac36-3662-88a5-87edb79bf5ea&quot;,&quot;title&quot;:&quot;Oestrous cycles in Bos taurus cattle&quot;,&quot;author&quot;:[{&quot;family&quot;:&quot;Forde&quot;,&quot;given&quot;:&quot;N.&quot;,&quot;parse-names&quot;:false,&quot;dropping-particle&quot;:&quot;&quot;,&quot;non-dropping-particle&quot;:&quot;&quot;},{&quot;family&quot;:&quot;Beltman&quot;,&quot;given&quot;:&quot;M. E.&quot;,&quot;parse-names&quot;:false,&quot;dropping-particle&quot;:&quot;&quot;,&quot;non-dropping-particle&quot;:&quot;&quot;},{&quot;family&quot;:&quot;Lonergan&quot;,&quot;given&quot;:&quot;P.&quot;,&quot;parse-names&quot;:false,&quot;dropping-particle&quot;:&quot;&quot;,&quot;non-dropping-particle&quot;:&quot;&quot;},{&quot;family&quot;:&quot;Diskin&quot;,&quot;given&quot;:&quot;M.&quot;,&quot;parse-names&quot;:false,&quot;dropping-particle&quot;:&quot;&quot;,&quot;non-dropping-particle&quot;:&quot;&quot;},{&quot;family&quot;:&quot;Roche&quot;,&quot;given&quot;:&quot;J. F.&quot;,&quot;parse-names&quot;:false,&quot;dropping-particle&quot;:&quot;&quot;,&quot;non-dropping-particle&quot;:&quot;&quot;},{&quot;family&quot;:&quot;Crowe&quot;,&quot;given&quot;:&quot;M. A.&quot;,&quot;parse-names&quot;:false,&quot;dropping-particle&quot;:&quot;&quot;,&quot;non-dropping-particle&quot;:&quot;&quot;}],&quot;container-title&quot;:&quot;Animal Reproduction Science&quot;,&quot;container-title-short&quot;:&quot;Anim Reprod Sci&quot;,&quot;accessed&quot;:{&quot;date-parts&quot;:[[2025,6,12]]},&quot;DOI&quot;:&quot;10.1016/J.ANIREPROSCI.2010.08.025&quot;,&quot;ISSN&quot;:&quot;0378-4320&quot;,&quot;PMID&quot;:&quot;20875708&quot;,&quot;URL&quot;:&quot;https://www.sciencedirect.com/science/article/pii/S0378432010004094&quot;,&quot;issued&quot;:{&quot;date-parts&quot;:[[2011,4,1]]},&quot;page&quot;:&quot;163-169&quot;,&quot;abstract&quot;:&quot;The oestrous cycle in cattle lasts for 18-24 days. It consists of a luteal phase (14-18 days) and a follicular phase (4-6 days). During the cycle there are generally two (dairy cows) or three (heifers and beef cows) waves of ovarian follicle growth. Each wave of follicle growth consists of a period of emergence of a cohort of follicles, selection of a dominant follicle and either atresia or ovulation of the dominant follicle. These waves of follicle growth, initially established during the early pre-pubertal period of development occur throughout the entire cycle, with only the dominant follicle (DF) of the final wave coinciding with the follicular phase that undergoes final maturation and ovulation. Ovarian functions (follicle growth, ovulation, luteinisation and luteolysis) are regulated by the endocrine hormones of the hypothalamus (gonadotrophin-releasing hormone), anterior pituitary (follicle-stimulating hormone and luteinising hormone), ovaries (progesterone, oestradiol and inhibins) and the uterus (prostaglandin F2α). In postpartum cows resumption of regular oestrous cycles (in addition to uterine involution) is fundamental for re-establishment of pregnancy. © 2010 Elsevier B.V.&quot;,&quot;publisher&quot;:&quot;Elsevier&quot;,&quot;issue&quot;:&quot;3-4&quot;,&quot;volume&quot;:&quot;124&quot;},&quot;isTemporary&quot;:false,&quot;suppress-author&quot;:false,&quot;composite&quot;:false,&quot;author-only&quot;:false}]},{&quot;citationID&quot;:&quot;MENDELEY_CITATION_638c64e4-8f1c-43c5-8ce3-d5259814f8af&quot;,&quot;properties&quot;:{&quot;noteIndex&quot;:0},&quot;isEdited&quot;:false,&quot;manualOverride&quot;:{&quot;isManuallyOverridden&quot;:true,&quot;citeprocText&quot;:&quot;(Forde et al., 2011)&quot;,&quot;manualOverrideText&quot;:&quot;(Forde et al., 2011; Moorey et al., 2019).&quot;},&quot;citationTag&quot;:&quot;MENDELEY_CITATION_v3_eyJjaXRhdGlvbklEIjoiTUVOREVMRVlfQ0lUQVRJT05fNjM4YzY0ZTQtOGYxYy00M2M1LThjZTMtZDUyNTk4MTRmOGFmIiwicHJvcGVydGllcyI6eyJub3RlSW5kZXgiOjB9LCJpc0VkaXRlZCI6ZmFsc2UsIm1hbnVhbE92ZXJyaWRlIjp7ImlzTWFudWFsbHlPdmVycmlkZGVuIjp0cnVlLCJjaXRlcHJvY1RleHQiOiIoRm9yZGUgZXQgYWwuLCAyMDExKSIsIm1hbnVhbE92ZXJyaWRlVGV4dCI6IihGb3JkZSBldCBhbC4sIDIwMTE7IE1vb3JleSBldCBhbC4sIDIwMTkpLiJ9LCJjaXRhdGlvbkl0ZW1zIjpbeyJpZCI6ImY2MGM4Y2EyLWFjMzYtMzY2Mi04OGE1LTg3ZWRiNzliZjVlYSIsIml0ZW1EYXRhIjp7InR5cGUiOiJhcnRpY2xlLWpvdXJuYWwiLCJpZCI6ImY2MGM4Y2EyLWFjMzYtMzY2Mi04OGE1LTg3ZWRiNzliZjVlYSIsInRpdGxlIjoiT2VzdHJvdXMgY3ljbGVzIGluIEJvcyB0YXVydXMgY2F0dGxlIiwiYXV0aG9yIjpbeyJmYW1pbHkiOiJGb3JkZSIsImdpdmVuIjoiTi4iLCJwYXJzZS1uYW1lcyI6ZmFsc2UsImRyb3BwaW5nLXBhcnRpY2xlIjoiIiwibm9uLWRyb3BwaW5nLXBhcnRpY2xlIjoiIn0seyJmYW1pbHkiOiJCZWx0bWFuIiwiZ2l2ZW4iOiJNLiBFLiIsInBhcnNlLW5hbWVzIjpmYWxzZSwiZHJvcHBpbmctcGFydGljbGUiOiIiLCJub24tZHJvcHBpbmctcGFydGljbGUiOiIifSx7ImZhbWlseSI6IkxvbmVyZ2FuIiwiZ2l2ZW4iOiJQLiIsInBhcnNlLW5hbWVzIjpmYWxzZSwiZHJvcHBpbmctcGFydGljbGUiOiIiLCJub24tZHJvcHBpbmctcGFydGljbGUiOiIifSx7ImZhbWlseSI6IkRpc2tpbiIsImdpdmVuIjoiTS4iLCJwYXJzZS1uYW1lcyI6ZmFsc2UsImRyb3BwaW5nLXBhcnRpY2xlIjoiIiwibm9uLWRyb3BwaW5nLXBhcnRpY2xlIjoiIn0seyJmYW1pbHkiOiJSb2NoZSIsImdpdmVuIjoiSi4gRi4iLCJwYXJzZS1uYW1lcyI6ZmFsc2UsImRyb3BwaW5nLXBhcnRpY2xlIjoiIiwibm9uLWRyb3BwaW5nLXBhcnRpY2xlIjoiIn0seyJmYW1pbHkiOiJDcm93ZSIsImdpdmVuIjoiTS4gQS4iLCJwYXJzZS1uYW1lcyI6ZmFsc2UsImRyb3BwaW5nLXBhcnRpY2xlIjoiIiwibm9uLWRyb3BwaW5nLXBhcnRpY2xlIjoiIn1dLCJjb250YWluZXItdGl0bGUiOiJBbmltYWwgUmVwcm9kdWN0aW9uIFNjaWVuY2UiLCJjb250YWluZXItdGl0bGUtc2hvcnQiOiJBbmltIFJlcHJvZCBTY2kiLCJhY2Nlc3NlZCI6eyJkYXRlLXBhcnRzIjpbWzIwMjUsNiwxMl1dfSwiRE9JIjoiMTAuMTAxNi9KLkFOSVJFUFJPU0NJLjIwMTAuMDguMDI1IiwiSVNTTiI6IjAzNzgtNDMyMCIsIlBNSUQiOiIyMDg3NTcwOCIsIlVSTCI6Imh0dHBzOi8vd3d3LnNjaWVuY2VkaXJlY3QuY29tL3NjaWVuY2UvYXJ0aWNsZS9waWkvUzAzNzg0MzIwMTAwMDQwOTQiLCJpc3N1ZWQiOnsiZGF0ZS1wYXJ0cyI6W1syMDExLDQsMV1dfSwicGFnZSI6IjE2My0xNjkiLCJhYnN0cmFjdCI6IlRoZSBvZXN0cm91cyBjeWNsZSBpbiBjYXR0bGUgbGFzdHMgZm9yIDE4LTI0IGRheXMuIEl0IGNvbnNpc3RzIG9mIGEgbHV0ZWFsIHBoYXNlICgxNC0xOCBkYXlzKSBhbmQgYSBmb2xsaWN1bGFyIHBoYXNlICg0LTYgZGF5cykuIER1cmluZyB0aGUgY3ljbGUgdGhlcmUgYXJlIGdlbmVyYWxseSB0d28gKGRhaXJ5IGNvd3MpIG9yIHRocmVlIChoZWlmZXJzIGFuZCBiZWVmIGNvd3MpIHdhdmVzIG9mIG92YXJpYW4gZm9sbGljbGUgZ3Jvd3RoLiBFYWNoIHdhdmUgb2YgZm9sbGljbGUgZ3Jvd3RoIGNvbnNpc3RzIG9mIGEgcGVyaW9kIG9mIGVtZXJnZW5jZSBvZiBhIGNvaG9ydCBvZiBmb2xsaWNsZXMsIHNlbGVjdGlvbiBvZiBhIGRvbWluYW50IGZvbGxpY2xlIGFuZCBlaXRoZXIgYXRyZXNpYSBvciBvdnVsYXRpb24gb2YgdGhlIGRvbWluYW50IGZvbGxpY2xlLiBUaGVzZSB3YXZlcyBvZiBmb2xsaWNsZSBncm93dGgsIGluaXRpYWxseSBlc3RhYmxpc2hlZCBkdXJpbmcgdGhlIGVhcmx5IHByZS1wdWJlcnRhbCBwZXJpb2Qgb2YgZGV2ZWxvcG1lbnQgb2NjdXIgdGhyb3VnaG91dCB0aGUgZW50aXJlIGN5Y2xlLCB3aXRoIG9ubHkgdGhlIGRvbWluYW50IGZvbGxpY2xlIChERikgb2YgdGhlIGZpbmFsIHdhdmUgY29pbmNpZGluZyB3aXRoIHRoZSBmb2xsaWN1bGFyIHBoYXNlIHRoYXQgdW5kZXJnb2VzIGZpbmFsIG1hdHVyYXRpb24gYW5kIG92dWxhdGlvbi4gT3ZhcmlhbiBmdW5jdGlvbnMgKGZvbGxpY2xlIGdyb3d0aCwgb3Z1bGF0aW9uLCBsdXRlaW5pc2F0aW9uIGFuZCBsdXRlb2x5c2lzKSBhcmUgcmVndWxhdGVkIGJ5IHRoZSBlbmRvY3JpbmUgaG9ybW9uZXMgb2YgdGhlIGh5cG90aGFsYW11cyAoZ29uYWRvdHJvcGhpbi1yZWxlYXNpbmcgaG9ybW9uZSksIGFudGVyaW9yIHBpdHVpdGFyeSAoZm9sbGljbGUtc3RpbXVsYXRpbmcgaG9ybW9uZSBhbmQgbHV0ZWluaXNpbmcgaG9ybW9uZSksIG92YXJpZXMgKHByb2dlc3Rlcm9uZSwgb2VzdHJhZGlvbCBhbmQgaW5oaWJpbnMpIGFuZCB0aGUgdXRlcnVzIChwcm9zdGFnbGFuZGluIEYyzrEpLiBJbiBwb3N0cGFydHVtIGNvd3MgcmVzdW1wdGlvbiBvZiByZWd1bGFyIG9lc3Ryb3VzIGN5Y2xlcyAoaW4gYWRkaXRpb24gdG8gdXRlcmluZSBpbnZvbHV0aW9uKSBpcyBmdW5kYW1lbnRhbCBmb3IgcmUtZXN0YWJsaXNobWVudCBvZiBwcmVnbmFuY3kuIMKpIDIwMTAgRWxzZXZpZXIgQi5WLiIsInB1Ymxpc2hlciI6IkVsc2V2aWVyIiwiaXNzdWUiOiIzLTQiLCJ2b2x1bWUiOiIxMjQifSwiaXNUZW1wb3JhcnkiOmZhbHNlLCJzdXBwcmVzcy1hdXRob3IiOmZhbHNlLCJjb21wb3NpdGUiOmZhbHNlLCJhdXRob3Itb25seSI6ZmFsc2V9XX0=&quot;,&quot;citationItems&quot;:[{&quot;id&quot;:&quot;f60c8ca2-ac36-3662-88a5-87edb79bf5ea&quot;,&quot;itemData&quot;:{&quot;type&quot;:&quot;article-journal&quot;,&quot;id&quot;:&quot;f60c8ca2-ac36-3662-88a5-87edb79bf5ea&quot;,&quot;title&quot;:&quot;Oestrous cycles in Bos taurus cattle&quot;,&quot;author&quot;:[{&quot;family&quot;:&quot;Forde&quot;,&quot;given&quot;:&quot;N.&quot;,&quot;parse-names&quot;:false,&quot;dropping-particle&quot;:&quot;&quot;,&quot;non-dropping-particle&quot;:&quot;&quot;},{&quot;family&quot;:&quot;Beltman&quot;,&quot;given&quot;:&quot;M. E.&quot;,&quot;parse-names&quot;:false,&quot;dropping-particle&quot;:&quot;&quot;,&quot;non-dropping-particle&quot;:&quot;&quot;},{&quot;family&quot;:&quot;Lonergan&quot;,&quot;given&quot;:&quot;P.&quot;,&quot;parse-names&quot;:false,&quot;dropping-particle&quot;:&quot;&quot;,&quot;non-dropping-particle&quot;:&quot;&quot;},{&quot;family&quot;:&quot;Diskin&quot;,&quot;given&quot;:&quot;M.&quot;,&quot;parse-names&quot;:false,&quot;dropping-particle&quot;:&quot;&quot;,&quot;non-dropping-particle&quot;:&quot;&quot;},{&quot;family&quot;:&quot;Roche&quot;,&quot;given&quot;:&quot;J. F.&quot;,&quot;parse-names&quot;:false,&quot;dropping-particle&quot;:&quot;&quot;,&quot;non-dropping-particle&quot;:&quot;&quot;},{&quot;family&quot;:&quot;Crowe&quot;,&quot;given&quot;:&quot;M. A.&quot;,&quot;parse-names&quot;:false,&quot;dropping-particle&quot;:&quot;&quot;,&quot;non-dropping-particle&quot;:&quot;&quot;}],&quot;container-title&quot;:&quot;Animal Reproduction Science&quot;,&quot;container-title-short&quot;:&quot;Anim Reprod Sci&quot;,&quot;accessed&quot;:{&quot;date-parts&quot;:[[2025,6,12]]},&quot;DOI&quot;:&quot;10.1016/J.ANIREPROSCI.2010.08.025&quot;,&quot;ISSN&quot;:&quot;0378-4320&quot;,&quot;PMID&quot;:&quot;20875708&quot;,&quot;URL&quot;:&quot;https://www.sciencedirect.com/science/article/pii/S0378432010004094&quot;,&quot;issued&quot;:{&quot;date-parts&quot;:[[2011,4,1]]},&quot;page&quot;:&quot;163-169&quot;,&quot;abstract&quot;:&quot;The oestrous cycle in cattle lasts for 18-24 days. It consists of a luteal phase (14-18 days) and a follicular phase (4-6 days). During the cycle there are generally two (dairy cows) or three (heifers and beef cows) waves of ovarian follicle growth. Each wave of follicle growth consists of a period of emergence of a cohort of follicles, selection of a dominant follicle and either atresia or ovulation of the dominant follicle. These waves of follicle growth, initially established during the early pre-pubertal period of development occur throughout the entire cycle, with only the dominant follicle (DF) of the final wave coinciding with the follicular phase that undergoes final maturation and ovulation. Ovarian functions (follicle growth, ovulation, luteinisation and luteolysis) are regulated by the endocrine hormones of the hypothalamus (gonadotrophin-releasing hormone), anterior pituitary (follicle-stimulating hormone and luteinising hormone), ovaries (progesterone, oestradiol and inhibins) and the uterus (prostaglandin F2α). In postpartum cows resumption of regular oestrous cycles (in addition to uterine involution) is fundamental for re-establishment of pregnancy. © 2010 Elsevier B.V.&quot;,&quot;publisher&quot;:&quot;Elsevier&quot;,&quot;issue&quot;:&quot;3-4&quot;,&quot;volume&quot;:&quot;124&quot;},&quot;isTemporary&quot;:false,&quot;suppress-author&quot;:false,&quot;composite&quot;:false,&quot;author-only&quot;:false}]},{&quot;citationID&quot;:&quot;MENDELEY_CITATION_3cac36e4-c888-4145-af72-1b6b084ebdcb&quot;,&quot;properties&quot;:{&quot;noteIndex&quot;:0},&quot;isEdited&quot;:false,&quot;manualOverride&quot;:{&quot;isManuallyOverridden&quot;:true,&quot;citeprocText&quot;:&quot;(Bó &amp;#38; Mapletoft, 2020)&quot;,&quot;manualOverrideText&quot;:&quot;(Bó &amp; Mapletoft, 2020).&quot;},&quot;citationTag&quot;:&quot;MENDELEY_CITATION_v3_eyJjaXRhdGlvbklEIjoiTUVOREVMRVlfQ0lUQVRJT05fM2NhYzM2ZTQtYzg4OC00MTQ1LWFmNzItMWI2YjA4NGViZGNiIiwicHJvcGVydGllcyI6eyJub3RlSW5kZXgiOjB9LCJpc0VkaXRlZCI6ZmFsc2UsIm1hbnVhbE92ZXJyaWRlIjp7ImlzTWFudWFsbHlPdmVycmlkZGVuIjp0cnVlLCJjaXRlcHJvY1RleHQiOiIoQsOzICYjMzg7IE1hcGxldG9mdCwgMjAyMCkiLCJtYW51YWxPdmVycmlkZVRleHQiOiIoQsOzICYgTWFwbGV0b2Z0LCAyMDIwKS4ifSwiY2l0YXRpb25JdGVtcyI6W3siaWQiOiIwMGExNTVhOS1jOWE1LTM5ZmUtYmE0ZS1iMjI2Y2VlNzRiNmYiLCJpdGVtRGF0YSI6eyJ0eXBlIjoiYXJ0aWNsZS1qb3VybmFsIiwiaWQiOiIwMGExNTVhOS1jOWE1LTM5ZmUtYmE0ZS1iMjI2Y2VlNzRiNmYiLCJ0aXRsZSI6IlN1cGVyc3RpbXVsYXRpb24gb2Ygb3ZhcmlhbiBmb2xsaWNsZXMgaW4gY2F0dGxlOiBHb25hZG90cm9waW4gdHJlYXRtZW50IHByb3RvY29scyBhbmQgRlNIIHByb2ZpbGVzIiwiYXV0aG9yIjpbeyJmYW1pbHkiOiJCw7MiLCJnaXZlbiI6IkdhYnJpZWwgQS4iLCJwYXJzZS1uYW1lcyI6ZmFsc2UsImRyb3BwaW5nLXBhcnRpY2xlIjoiIiwibm9uLWRyb3BwaW5nLXBhcnRpY2xlIjoiIn0seyJmYW1pbHkiOiJNYXBsZXRvZnQiLCJnaXZlbiI6IlJldWJlbiBKLiIsInBhcnNlLW5hbWVzIjpmYWxzZSwiZHJvcHBpbmctcGFydGljbGUiOiIiLCJub24tZHJvcHBpbmctcGFydGljbGUiOiIifV0sImNvbnRhaW5lci10aXRsZSI6IlRoZXJpb2dlbm9sb2d5IiwiY29udGFpbmVyLXRpdGxlLXNob3J0IjoiVGhlcmlvZ2Vub2xvZ3kiLCJET0kiOiIxMC4xMDE2L2oudGhlcmlvZ2Vub2xvZ3kuMjAyMC4wMi4wMDEiLCJJU1NOIjoiMDA5MzY5MVgiLCJQTUlEIjoiMzIwODgwNDIiLCJpc3N1ZWQiOnsiZGF0ZS1wYXJ0cyI6W1syMDIwLDcsMV1dfSwicGFnZSI6IjM1My0zNTkiLCJhYnN0cmFjdCI6IlRoZSBvYmplY3RpdmUgb2Ygb3ZhcmlhbiBzdXBlcnN0aW11bGF0b3J5IHRyZWF0bWVudHMgaW4gY2F0dGxlIGlzIHRvIG9idGFpbiB0aGUgbWF4aW11bSBudW1iZXIgb2YgdmlhYmxlIGVtYnJ5b3MgYnkgc3RpbXVsYXRpbmcgZ3Jvd3RoIG9mIGFudHJhbCBmb2xsaWNsZXMgYW5kIG92dWxhdGlvbiBvZiBjb21wZXRlbnQgb29jeXRlcy4gV2hpbGUgZmFjdG9ycyBpbmhlcmVudCB0byB0aGUgZG9ub3IgYW5pbWFsIGFyZSBjcml0aWNhbCwgYW4gaW5jcmVhc2VkIGtub3dsZWRnZSBvZiBvdmFyaWFuIHBoeXNpb2xvZ3ksIGdvbmFkb3Ryb3BpbiBiaW9jaGVtaXN0cnkgYW5kIHRoZSBhYmlsaXR5IHRvIG1hbmlwdWxhdGUgb3ZhcmlhbiBmdW5jdGlvbiBoYXZlIHByb3ZpZGVkIGFsdGVybmF0aXZlcyBmb3IgdGhlIGRlc2lnbiBvZiBzaW1wbGUgYW5kIHN1Y2Nlc3NmdWwgcHJvdG9jb2xzIGZvciBzdXBlcm92dWxhdGlvbiBpbiBjYXR0bGUuIFJlY2VudCBwcm90b2NvbHMgaGF2ZSBhbHNvIGJlZW4gbWFkZSBtb3JlIHVzZXItZnJpZW5kbHkgYW5kIGFsbG93ZWQgZm9yIHRoZSBncm91cGluZyBvZiBkb25vcnMgZm9yIHN1Y2Nlc3NmdWwgc3VwZXJvdnVsYXRpb24uIEFsdGhvdWdoIHRoZSBudW1iZXIgb2YgcmVwb3J0cyBhc3NvY2lhdGluZyBGU0ggcHJvZmlsZXMgd2l0aCBzdXBlcm92dWxhdG9yeSByZXNwb25zZSBpcyBsaW1pdGVkLCBzdHVkaWVzIGRlc2lnbmVkIHRvIHJlZHVjZSB0aGUgbnVtYmVyIG9mIEZTSCB0cmVhdG1lbnRzIG5lY2Vzc2FyeSB0byBpbmR1Y2Ugc3VwZXJzdGltdWxhdGlvbiBtYXkgcHJvdmlkZSBndWlkYW5jZSBmb3IgdGhlIGRldmVsb3BtZW50IG9mIG9wdGltaXplZCBnb25hZG90cm9waW4gdHJlYXRtZW50IHByb3RvY29scy4gQWx0aG91Z2ggaGlnaCBwZWFrIGxldmVscyBvZiBjaXJjdWxhdGluZyBGU0ggZm9sbG93aW5nIGEgc2luZ2xlIGFkbWluaXN0cmF0aW9uIG9mIEZvbGx0cm9waW4tViBoYXZlIGJlZW4gc2hvd24gdG8gYmUgYXNzb2NpYXRlZCB3aXRoIGEgcmVkdWNlZCBzdXBlcnN0aW11bGF0b3J5IHJlc3BvbnNlLCB0aGUgaWRlYWwgdHJlYXRtZW50IHByb3RvY29sIHdvdWxkIHNlZW0gdG8gYmUgdG8gaW5jcmVhc2UgY2lyY3VsYXRpbmcgRlNIIGxldmVscyB0byB2YWx1ZXMgY29tcGFyYWJsZSB0byB0aG9zZSByZXF1aXJlZCBmb3IgdGhlIGluZHVjdGlvbiBvZiBmb2xsaWNsZSB3YXZlIGVtZXJnZW5jZSwgYW5kIHRvIG1haW50YWluIHRoZXNlIGxldmVscyBmb3IgYXQgbGVhc3QgNzIgaCAob3IgMzYgaCBmb3Igc3VwZXJzdGltdWxhdGlvbiBwcmlvciB0byBvdnVtIHBpY2stdXApIHRvIGFsbG93IGZvbGxpY2xlcyB0byByZWFjaCBhbiBvdnVsYXRvcnkgc2l6ZSBhbmQgYWNxdWlyZSB0aGUgY2FwYWNpdHkgdG8gb3Z1bGF0ZS4iLCJwdWJsaXNoZXIiOiJFbHNldmllciBJbmMuIiwidm9sdW1lIjoiMTUwIn0sImlzVGVtcG9yYXJ5IjpmYWxzZSwic3VwcHJlc3MtYXV0aG9yIjpmYWxzZSwiY29tcG9zaXRlIjpmYWxzZSwiYXV0aG9yLW9ubHkiOmZhbHNlfV19&quot;,&quot;citationItems&quot;:[{&quot;id&quot;:&quot;00a155a9-c9a5-39fe-ba4e-b226cee74b6f&quot;,&quot;itemData&quot;:{&quot;type&quot;:&quot;article-journal&quot;,&quot;id&quot;:&quot;00a155a9-c9a5-39fe-ba4e-b226cee74b6f&quot;,&quot;title&quot;:&quot;Superstimulation of ovarian follicles in cattle: Gonadotropin treatment protocols and FSH profiles&quot;,&quot;author&quot;:[{&quot;family&quot;:&quot;Bó&quot;,&quot;given&quot;:&quot;Gabriel A.&quot;,&quot;parse-names&quot;:false,&quot;dropping-particle&quot;:&quot;&quot;,&quot;non-dropping-particle&quot;:&quot;&quot;},{&quot;family&quot;:&quot;Mapletoft&quot;,&quot;given&quot;:&quot;Reuben J.&quot;,&quot;parse-names&quot;:false,&quot;dropping-particle&quot;:&quot;&quot;,&quot;non-dropping-particle&quot;:&quot;&quot;}],&quot;container-title&quot;:&quot;Theriogenology&quot;,&quot;container-title-short&quot;:&quot;Theriogenology&quot;,&quot;DOI&quot;:&quot;10.1016/j.theriogenology.2020.02.001&quot;,&quot;ISSN&quot;:&quot;0093691X&quot;,&quot;PMID&quot;:&quot;32088042&quot;,&quot;issued&quot;:{&quot;date-parts&quot;:[[2020,7,1]]},&quot;page&quot;:&quot;353-359&quot;,&quot;abstract&quot;:&quot;The objective of ovarian superstimulatory treatments in cattle is to obtain the maximum number of viable embryos by stimulating growth of antral follicles and ovulation of competent oocytes. While factors inherent to the donor animal are critical, an increased knowledge of ovarian physiology, gonadotropin biochemistry and the ability to manipulate ovarian function have provided alternatives for the design of simple and successful protocols for superovulation in cattle. Recent protocols have also been made more user-friendly and allowed for the grouping of donors for successful superovulation. Although the number of reports associating FSH profiles with superovulatory response is limited, studies designed to reduce the number of FSH treatments necessary to induce superstimulation may provide guidance for the development of optimized gonadotropin treatment protocols. Although high peak levels of circulating FSH following a single administration of Folltropin-V have been shown to be associated with a reduced superstimulatory response, the ideal treatment protocol would seem to be to increase circulating FSH levels to values comparable to those required for the induction of follicle wave emergence, and to maintain these levels for at least 72 h (or 36 h for superstimulation prior to ovum pick-up) to allow follicles to reach an ovulatory size and acquire the capacity to ovulate.&quot;,&quot;publisher&quot;:&quot;Elsevier Inc.&quot;,&quot;volume&quot;:&quot;150&quot;},&quot;isTemporary&quot;:false,&quot;suppress-author&quot;:false,&quot;composite&quot;:false,&quot;author-only&quot;:false}]},{&quot;citationID&quot;:&quot;MENDELEY_CITATION_2b050362-1ee1-4723-93fe-71e7b88ef5c9&quot;,&quot;properties&quot;:{&quot;noteIndex&quot;:0},&quot;isEdited&quot;:false,&quot;manualOverride&quot;:{&quot;isManuallyOverridden&quot;:true,&quot;citeprocText&quot;:&quot;(Fry, 2020)&quot;,&quot;manualOverrideText&quot;:&quot;(Fry, 2020).&quot;},&quot;citationTag&quot;:&quot;MENDELEY_CITATION_v3_eyJjaXRhdGlvbklEIjoiTUVOREVMRVlfQ0lUQVRJT05fMmIwNTAzNjItMWVlMS00NzIzLTkzZmUtNzFlN2I4OGVmNWM5IiwicHJvcGVydGllcyI6eyJub3RlSW5kZXgiOjB9LCJpc0VkaXRlZCI6ZmFsc2UsIm1hbnVhbE92ZXJyaWRlIjp7ImlzTWFudWFsbHlPdmVycmlkZGVuIjp0cnVlLCJjaXRlcHJvY1RleHQiOiIoRnJ5LCAyMDIwKSIsIm1hbnVhbE92ZXJyaWRlVGV4dCI6IihGcnksIDIwMjApLiJ9LCJjaXRhdGlvbkl0ZW1zIjpbeyJpZCI6IjE5YmFhMzMxLTAxMjItMzAwZi1iNjBmLWVkMjIxZDNhZTZlMSIsIml0ZW1EYXRhIjp7InR5cGUiOiJhcnRpY2xlLWpvdXJuYWwiLCJpZCI6IjE5YmFhMzMxLTAxMjItMzAwZi1iNjBmLWVkMjIxZDNhZTZlMSIsInRpdGxlIjoiR29uYWRvdHJvcGluIHByaW1pbmcgYmVmb3JlIE9QVTogV2hhdCBhcmUgdGhlIGJlbmVmaXRzIGluIGNvd3MgYW5kIGNhbHZlcz8iLCJhdXRob3IiOlt7ImZhbWlseSI6IkZyeSIsImdpdmVuIjoiUmljaGFyZCBDLiIsInBhcnNlLW5hbWVzIjpmYWxzZSwiZHJvcHBpbmctcGFydGljbGUiOiIiLCJub24tZHJvcHBpbmctcGFydGljbGUiOiIifV0sImNvbnRhaW5lci10aXRsZSI6IlRoZXJpb2dlbm9sb2d5IiwiY29udGFpbmVyLXRpdGxlLXNob3J0IjoiVGhlcmlvZ2Vub2xvZ3kiLCJET0kiOiIxMC4xMDE2L2oudGhlcmlvZ2Vub2xvZ3kuMjAyMC4wMS4wNjgiLCJJU1NOIjoiMDA5MzY5MVgiLCJQTUlEIjoiMzIwODgwNDQiLCJpc3N1ZWQiOnsiZGF0ZS1wYXJ0cyI6W1syMDIwLDcsMV1dfSwicGFnZSI6IjIzNi0yNDAiLCJhYnN0cmFjdCI6Ik9vY3l0ZSBwaWNrIHVwIChPUFUpIGNvdXBsZWQgd2l0aCBJVlAgcHJvZHVjZSBvdmVyIDEgbWlsbGlvbiBjYXR0bGUgZW1icnlvcyBwZXIgeWVhciBhbmQgaGFzIGJlZW4gbW9zdCBzdWNjZXNzZnVsIGluIEJvcyBpbmRpY3VzIGRlcml2ZWQgYnJlZWRzIHRoYXQgY29udGFpbiBsYXJnZSBudW1iZXJzIG9mIGFudHJhbCBmb2xsaWNsZXMgb24gdGhlaXIgb3Zhcmllcy4gTW9yZSByZWNlbnRseSwgdGhpcyB0ZWNobm9sb2d5IGhhcyBiZWVuIGFwcGxpZWQgb24gYSBsYXJnZSBzY2FsZSB0byBCb3MgdGF1cnVzIGNhdHRsZSwgd2hlcmUgaG9ybW9uZSBtYW5pcHVsYXRpb24gaXMgZ2VuZXJhbGx5IGVtcGxveWVkIHRvIGltcHJvdmUgdGhlIGRldmVsb3BtZW50YWwgY29tcGV0ZW5jZSBvZiB0aGUgQ09Dcy4gSG9ybW9uZSBtYW5pcHVsYXRpb24sIGFuZCBzcGVjaWZpY2FsbHkgdGhlIHVzZSBvZiBGU0ggcHJpbWluZyBiZWZvcmUgT1BVLCBoYXMgYmVlbiBzdHJhdGVnaWNhbGx5IHVzZWQgaW4gdGhlIGludGVuc2l2ZWx5IG1hbmFnZWQgZGFpcnkgY293LCB3aGVyZSBnZW5vbWljIGV2YWx1YXRpb24gYW5kIGp1dmVuaWxlIElWUCBjYW4gcHJvZHVjZSBhZGRpdGlvbmFsIHNpZ25pZmljYW50IGdlbmV0aWMgZ2FpbnMuIiwicHVibGlzaGVyIjoiRWxzZXZpZXIgSW5jLiIsInZvbHVtZSI6IjE1MCJ9LCJpc1RlbXBvcmFyeSI6ZmFsc2UsInN1cHByZXNzLWF1dGhvciI6ZmFsc2UsImNvbXBvc2l0ZSI6ZmFsc2UsImF1dGhvci1vbmx5IjpmYWxzZX1dfQ==&quot;,&quot;citationItems&quot;:[{&quot;id&quot;:&quot;19baa331-0122-300f-b60f-ed221d3ae6e1&quot;,&quot;itemData&quot;:{&quot;type&quot;:&quot;article-journal&quot;,&quot;id&quot;:&quot;19baa331-0122-300f-b60f-ed221d3ae6e1&quot;,&quot;title&quot;:&quot;Gonadotropin priming before OPU: What are the benefits in cows and calves?&quot;,&quot;author&quot;:[{&quot;family&quot;:&quot;Fry&quot;,&quot;given&quot;:&quot;Richard C.&quot;,&quot;parse-names&quot;:false,&quot;dropping-particle&quot;:&quot;&quot;,&quot;non-dropping-particle&quot;:&quot;&quot;}],&quot;container-title&quot;:&quot;Theriogenology&quot;,&quot;container-title-short&quot;:&quot;Theriogenology&quot;,&quot;DOI&quot;:&quot;10.1016/j.theriogenology.2020.01.068&quot;,&quot;ISSN&quot;:&quot;0093691X&quot;,&quot;PMID&quot;:&quot;32088044&quot;,&quot;issued&quot;:{&quot;date-parts&quot;:[[2020,7,1]]},&quot;page&quot;:&quot;236-240&quot;,&quot;abstract&quot;:&quot;Oocyte pick up (OPU) coupled with IVP produce over 1 million cattle embryos per year and has been most successful in Bos indicus derived breeds that contain large numbers of antral follicles on their ovaries. More recently, this technology has been applied on a large scale to Bos taurus cattle, where hormone manipulation is generally employed to improve the developmental competence of the COCs. Hormone manipulation, and specifically the use of FSH priming before OPU, has been strategically used in the intensively managed dairy cow, where genomic evaluation and juvenile IVP can produce additional significant genetic gains.&quot;,&quot;publisher&quot;:&quot;Elsevier Inc.&quot;,&quot;volume&quot;:&quot;150&quot;},&quot;isTemporary&quot;:false,&quot;suppress-author&quot;:false,&quot;composite&quot;:false,&quot;author-only&quot;:false}]},{&quot;citationID&quot;:&quot;MENDELEY_CITATION_1adebc53-322b-4f5c-af74-4f003a5919d8&quot;,&quot;properties&quot;:{&quot;noteIndex&quot;:0},&quot;isEdited&quot;:false,&quot;manualOverride&quot;:{&quot;isManuallyOverridden&quot;:true,&quot;citeprocText&quot;:&quot;(Gutierrez-Reinoso et al., 2025)&quot;,&quot;manualOverrideText&quot;:&quot;(Gutiérrez-Reinoso et al., 2022)\u0005&quot;},&quot;citationTag&quot;:&quot;MENDELEY_CITATION_v3_eyJjaXRhdGlvbklEIjoiTUVOREVMRVlfQ0lUQVRJT05fMWFkZWJjNTMtMzIyYi00ZjVjLWFmNzQtNGYwMDNhNTkxOWQ4IiwicHJvcGVydGllcyI6eyJub3RlSW5kZXgiOjB9LCJpc0VkaXRlZCI6ZmFsc2UsIm1hbnVhbE92ZXJyaWRlIjp7ImlzTWFudWFsbHlPdmVycmlkZGVuIjp0cnVlLCJjaXRlcHJvY1RleHQiOiIoR3V0aWVycmV6LVJlaW5vc28gZXQgYWwuLCAyMDI1KSIsIm1hbnVhbE92ZXJyaWRlVGV4dCI6IihHdXRpw6lycmV6LVJlaW5vc28gZXQgYWwuLCAyMDIyKVx1MDAwNSJ9LCJjaXRhdGlvbkl0ZW1zIjpbeyJpZCI6IjViZDBhNTllLWU1NWMtM2VjMi05MjJmLWZmZjNiOGI0ZTUwYSIsIml0ZW1EYXRhIjp7InR5cGUiOiJhcnRpY2xlLWpvdXJuYWwiLCJpZCI6IjViZDBhNTllLWU1NWMtM2VjMi05MjJmLWZmZjNiOGI0ZTUwYSIsInRpdGxlIjoiU3VwZXJvdnVsYXRpb24gb2YgZGFpcnkgY293cyB1c2luZyByZWNvbWJpbmFudCBGU0ggKGJzY3JGU0gpOiBFZmZlY3Qgb2YgdGhlIG51bWJlciBvZiBGU0ggYXBwbGljYXRpb25zIG9uIG92YXJpYW4gcmVzcG9uc2UsIGhvcm1vbmUgcHJvZmlsZXMsIGFuZCBpbiB2aXZvIGVtYnJ5byBwcm9kdWN0aW9uIiwiYXV0aG9yIjpbeyJmYW1pbHkiOiJHdXRpZXJyZXotUmVpbm9zbyIsImdpdmVuIjoiTWlndWVsIEEuIiwicGFyc2UtbmFtZXMiOmZhbHNlLCJkcm9wcGluZy1wYXJ0aWNsZSI6IiIsIm5vbi1kcm9wcGluZy1wYXJ0aWNsZSI6IiJ9LHsiZmFtaWx5IjoiRXNjcmliYW5vIiwiZ2l2ZW4iOiJFZHVhcmRvIEguIiwicGFyc2UtbmFtZXMiOmZhbHNlLCJkcm9wcGluZy1wYXJ0aWNsZSI6IiIsIm5vbi1kcm9wcGluZy1wYXJ0aWNsZSI6IiJ9LHsiZmFtaWx5IjoiQ2FiZXphcyIsImdpdmVuIjoiSWduYWNpbyIsInBhcnNlLW5hbWVzIjpmYWxzZSwiZHJvcHBpbmctcGFydGljbGUiOiIiLCJub24tZHJvcHBpbmctcGFydGljbGUiOiIifSx7ImZhbWlseSI6Ikh1Z3VlcyIsImdpdmVuIjoiRmxvcmVuY2UiLCJwYXJzZS1uYW1lcyI6ZmFsc2UsImRyb3BwaW5nLXBhcnRpY2xlIjoiIiwibm9uLWRyb3BwaW5nLXBhcnRpY2xlIjoiIn0seyJmYW1pbHkiOiJQYXJyYSIsImdpdmVuIjoiTmF0YWxpZSBDLiIsInBhcnNlLW5hbWVzIjpmYWxzZSwiZHJvcHBpbmctcGFydGljbGUiOiIiLCJub24tZHJvcHBpbmctcGFydGljbGUiOiIifSx7ImZhbWlseSI6IlrDum5pZ2EiLCJnaXZlbiI6IlJveGFuYSIsInBhcnNlLW5hbWVzIjpmYWxzZSwiZHJvcHBpbmctcGFydGljbGUiOiIiLCJub24tZHJvcHBpbmctcGFydGljbGUiOiIifSx7ImZhbWlseSI6IlPDoW5jaGV6IiwiZ2l2ZW4iOiJPbGliZXJ0byIsInBhcnNlLW5hbWVzIjpmYWxzZSwiZHJvcHBpbmctcGFydGljbGUiOiIiLCJub24tZHJvcHBpbmctcGFydGljbGUiOiIifSx7ImZhbWlseSI6IlRvbGVkbyIsImdpdmVuIjoiSm9yZ2UgUi4iLCJwYXJzZS1uYW1lcyI6ZmFsc2UsImRyb3BwaW5nLXBhcnRpY2xlIjoiIiwibm9uLWRyb3BwaW5nLXBhcnRpY2xlIjoiIn0seyJmYW1pbHkiOiJHYXJjaWEtSGVycmVyb3MiLCJnaXZlbiI6Ik1hbnVlbCIsInBhcnNlLW5hbWVzIjpmYWxzZSwiZHJvcHBpbmctcGFydGljbGUiOiIiLCJub24tZHJvcHBpbmctcGFydGljbGUiOiIifV0sImNvbnRhaW5lci10aXRsZSI6IlRoZXJpb2dlbm9sb2d5IiwiY29udGFpbmVyLXRpdGxlLXNob3J0IjoiVGhlcmlvZ2Vub2xvZ3kiLCJET0kiOiIxMC4xMDE2L2oudGhlcmlvZ2Vub2xvZ3kuMjAyNC4xMi4wMDIiLCJJU1NOIjoiMDA5MzY5MVgiLCJpc3N1ZWQiOnsiZGF0ZS1wYXJ0cyI6W1syMDI1LDMsMV1dfSwicGFnZSI6IjQyLTUwIiwiYWJzdHJhY3QiOiJUaGUgYXBwbGljYXRpb24gb2YgYm92aW5lIHNpbmdsZS1jaGFpbiByZWNvbWJpbmFudCBmb2xsaWNsZSBzdGltdWxhdGluZyBob3Jtb25lIChic2NyRlNIKSBmb3IgZGV2ZWxvcGluZyBuZXcgc3VwZXJvdnVsYXRpb24gKFNPVikgcHJvdG9jb2xzIHdpdGggYSByZWR1Y2VkIG51bWJlciBvZiBGU0ggYXBwbGljYXRpb25zIHdhcyB0ZXN0ZWQgaW4gbGFjdGF0aW5nIGRhaXJ5IGNvd3Mgd2l0aCB0aGUgYWltIG9mIHJlZHVjaW5nIGFuaW1hbCB3ZWxmYXJlIGNvbmNlcm5zIGFuZCBsb3dlcmluZyBsYWJvdXIgcmVxdWlyZW1lbnRzLiBFbWJyeW8gZG9ub3IgY293cyB3ZXJlIHJhbmRvbWx5IGRpdmlkZWQgaW50byB0d28gZXhwZXJpbWVudGFsIGdyb3VwcyAobiA9IDEyIGVhY2gpIHRvIHVuZGVyZ28gdHdvIGRpZmZlcmVudCBTT1YgcHJvdG9jb2xzOiBhKSBTT1YgcHJvdG9jb2wgdXNpbmcgZm91ciBic2NyRlNIIGFwcGxpY2F0aW9ucyAob25lIGRvc2UvZGF5LCAyNCBoIGFwYXJ0LCBmb3VyIGNvbnNlY3V0aXZlIGRheXM7IHRvdGFsOiBmb3VyIGRlY3JlYXNpbmcgZG9zZXMpLCBhbmQgYikgU09WIHByb3RvY29sIHVzaW5nIHR3byBic2NyRlNIIGFwcGxpY2F0aW9ucyAob25lIGRvc2UvZGF5LCA0OCBoIGFwYXJ0LCB0d28gYWx0ZXJuYXRlIGRheXM7IHRvdGFsOiB0d28gZGVjcmVhc2luZyBkb3NlcykgdG8gZGV0ZXJtaW5lIHRoZWlyIHBvdGVudGlhbCBlZmZlY3RzIG9uIHN1cGVyb3Z1bGF0b3J5IHJlc3BvbnNlLCBjaXJjdWxhdGluZyBob3Jtb25lIGxldmVscywgYW5kIGluIHZpdm8gZW1icnlvIHByb2R1Y3Rpb24uIENpcmN1bGF0aW5nIDE3zrItZXN0cmFkaW9sLCBGU0gsIExILCBhbmQgcHJvZ2VzdGVyb25lIGNvbmNlbnRyYXRpb25zIHdlcmUgdW5hZmZlY3RlZCBvdmVyIHRpbWUgYnkgYnNjckZTSCB0cmVhdG1lbnQsIGlycmVzcGVjdGl2ZSBvZiB0aGUgU09WIHByb3RvY29sIHVzZWQgKHAgPiAwLjA1KS4gVGhlIGRpbWVuc2lvbiBhbmQgbnVtYmVyIG9mIG92YXJpYW4gc3RydWN0dXJlcyB3YXMgZ3JlYXRlc3QgZm9yIGNvd3MgdHJlYXRlZCB3aXRoIGZvdXIgYnNjckZTSCBhcHBsaWNhdGlvbnMgKG92dWxhdG9yeSBmb2xsaWNsZXMgb24gRGF5IDg6IDE0LjQgwrEgMS4yIHZzLiAxMi44IMKxIDAuOSAocCA+IDAuMDUpOyBjb3Jwb3JhIGx1dGVhIG9uIERheSAxNTogMTAuMCDCsSAwLjAgdnMuIDcuOCDCsSAwLjIgKHAgPCAwLjA1KSwgZm9yIGZvdXIgYW5kIHR3byBic2NyRlNIIGFwcGxpY2F0aW9ucywgcmVzcGVjdGl2ZWx5KS4gVGhlIG51bWJlciBvZiB0cmFuc2ZlcmFibGUgZW1icnlvcyBhbmQgdG90YWwgZW1icnlvcyAodHJhbnNmZXJhYmxlICsgZGVnZW5lcmF0ZWQpIGRpZmZlcmVkIGJldHdlZW4gYnNjckZTSCB0cmVhdG1lbnRzIGFuZCB3YXMgZ3JlYXRlc3QgZm9yIGNvd3MgdHJlYXRlZCB3aXRoIGZvdXIgYnNjckZTSCBhcHBsaWNhdGlvbnMgKHRyYW5zZmVyYWJsZSBlbWJyeW9zOiA2LjAgwrEgMC41IHZzLiA1LjIgwrEgMC4yIChwIDwgMC4wNSk7IHRvdGFsIGVtYnJ5b3M6IDguMCDCsSAwLjMgdnMuIDcuMSDCsSAwLjIgKHAgPCAwLjA1KSwgZm9yIGZvdXIgYW5kIHR3byBic2NyRlNIIGFwcGxpY2F0aW9ucywgcmVzcGVjdGl2ZWx5KS4gTW9yZW92ZXIsIHRoZSBudW1iZXIgb2YgdW5mZXJ0aWxpemVkIG9vY3l0ZXMgZGlmZmVyZWQgYmV0d2VlbiBTT1YgcHJvdG9jb2xzICgwLjEgwrEgMC4wIHZzLiAwLjMgwrEgMC4xIChwIDwgMC4wNSksIGZvciBmb3VyIGFuZCB0d28gYnNjckZTSCBhcHBsaWNhdGlvbnMsIHJlc3BlY3RpdmVseSkuIEluIGNvbmNsdXNpb24sIHRoZSB0cmVhdG1lbnQgdXNpbmcgdHdvIGJzY3JGU0ggYXBwbGljYXRpb25zIGFmZmVjdGVkIHRoZSBudW1iZXIgb2YgY29ycG9yYSBsdXRlYSwgdGhlIHN1bSBvZiB0cmFuc2ZlcmFibGUgZW1icnlvcywgYW5kIHVuZmVydGlsaXplZCBvb2N5dGVzLiBIb3dldmVyLCBzdXBlcm92dWxhdGlvbiByZXNwb25zZSBjYW4gYmUgc3VjY2Vzc2Z1bGx5IGluZHVjZWQgd2l0aCBqdXN0IHR3byBhcHBsaWNhdGlvbnMgb2YgYnNjckZTSCBtYWludGFpbmluZyBzaW1pbGFyIGNpcmN1bGF0aW5nIGhvcm1vbmUgcHJvZmlsZXMgYW5kIGEgcmVhc29uYWJsZSBudW1iZXIgb2YgaW4gdml2byBwcm9kdWNlZCBlbWJyeW9zIGNvbXBhcmVkIHRvIGNvd3MgdHJlYXRlZCB1c2luZyBmb3VyIGFwcGxpY2F0aW9ucyBvZiBic2NyRlNILiIsInB1Ymxpc2hlciI6IkVsc2V2aWVyIEluYy4iLCJ2b2x1bWUiOiIyMzQifSwiaXNUZW1wb3JhcnkiOmZhbHNlLCJzdXBwcmVzcy1hdXRob3IiOmZhbHNlLCJjb21wb3NpdGUiOmZhbHNlLCJhdXRob3Itb25seSI6ZmFsc2V9XX0=&quot;,&quot;citationItems&quot;:[{&quot;id&quot;:&quot;5bd0a59e-e55c-3ec2-922f-fff3b8b4e50a&quot;,&quot;itemData&quot;:{&quot;type&quot;:&quot;article-journal&quot;,&quot;id&quot;:&quot;5bd0a59e-e55c-3ec2-922f-fff3b8b4e50a&quot;,&quot;title&quot;:&quot;Superovulation of dairy cows using recombinant FSH (bscrFSH): Effect of the number of FSH applications on ovarian response, hormone profiles, and in vivo embryo production&quot;,&quot;author&quot;:[{&quot;family&quot;:&quot;Gutierrez-Reinoso&quot;,&quot;given&quot;:&quot;Miguel A.&quot;,&quot;parse-names&quot;:false,&quot;dropping-particle&quot;:&quot;&quot;,&quot;non-dropping-particle&quot;:&quot;&quot;},{&quot;family&quot;:&quot;Escribano&quot;,&quot;given&quot;:&quot;Eduardo H.&quot;,&quot;parse-names&quot;:false,&quot;dropping-particle&quot;:&quot;&quot;,&quot;non-dropping-particle&quot;:&quot;&quot;},{&quot;family&quot;:&quot;Cabezas&quot;,&quot;given&quot;:&quot;Ignacio&quot;,&quot;parse-names&quot;:false,&quot;dropping-particle&quot;:&quot;&quot;,&quot;non-dropping-particle&quot;:&quot;&quot;},{&quot;family&quot;:&quot;Hugues&quot;,&quot;given&quot;:&quot;Florence&quot;,&quot;parse-names&quot;:false,&quot;dropping-particle&quot;:&quot;&quot;,&quot;non-dropping-particle&quot;:&quot;&quot;},{&quot;family&quot;:&quot;Parra&quot;,&quot;given&quot;:&quot;Natalie C.&quot;,&quot;parse-names&quot;:false,&quot;dropping-particle&quot;:&quot;&quot;,&quot;non-dropping-particle&quot;:&quot;&quot;},{&quot;family&quot;:&quot;Zúniga&quot;,&quot;given&quot;:&quot;Roxana&quot;,&quot;parse-names&quot;:false,&quot;dropping-particle&quot;:&quot;&quot;,&quot;non-dropping-particle&quot;:&quot;&quot;},{&quot;family&quot;:&quot;Sánchez&quot;,&quot;given&quot;:&quot;Oliberto&quot;,&quot;parse-names&quot;:false,&quot;dropping-particle&quot;:&quot;&quot;,&quot;non-dropping-particle&quot;:&quot;&quot;},{&quot;family&quot;:&quot;Toledo&quot;,&quot;given&quot;:&quot;Jorge R.&quot;,&quot;parse-names&quot;:false,&quot;dropping-particle&quot;:&quot;&quot;,&quot;non-dropping-particle&quot;:&quot;&quot;},{&quot;family&quot;:&quot;Garcia-Herreros&quot;,&quot;given&quot;:&quot;Manuel&quot;,&quot;parse-names&quot;:false,&quot;dropping-particle&quot;:&quot;&quot;,&quot;non-dropping-particle&quot;:&quot;&quot;}],&quot;container-title&quot;:&quot;Theriogenology&quot;,&quot;container-title-short&quot;:&quot;Theriogenology&quot;,&quot;DOI&quot;:&quot;10.1016/j.theriogenology.2024.12.002&quot;,&quot;ISSN&quot;:&quot;0093691X&quot;,&quot;issued&quot;:{&quot;date-parts&quot;:[[2025,3,1]]},&quot;page&quot;:&quot;42-50&quot;,&quot;abstract&quot;:&quot;The application of bovine single-chain recombinant follicle stimulating hormone (bscrFSH) for developing new superovulation (SOV) protocols with a reduced number of FSH applications was tested in lactating dairy cows with the aim of reducing animal welfare concerns and lowering labour requirements. Embryo donor cows were randomly divided into two experimental groups (n = 12 each) to undergo two different SOV protocols: a) SOV protocol using four bscrFSH applications (one dose/day, 24 h apart, four consecutive days; total: four decreasing doses), and b) SOV protocol using two bscrFSH applications (one dose/day, 48 h apart, two alternate days; total: two decreasing doses) to determine their potential effects on superovulatory response, circulating hormone levels, and in vivo embryo production. Circulating 17β-estradiol, FSH, LH, and progesterone concentrations were unaffected over time by bscrFSH treatment, irrespective of the SOV protocol used (p &gt; 0.05). The dimension and number of ovarian structures was greatest for cows treated with four bscrFSH applications (ovulatory follicles on Day 8: 14.4 ± 1.2 vs. 12.8 ± 0.9 (p &gt; 0.05); corpora lutea on Day 15: 10.0 ± 0.0 vs. 7.8 ± 0.2 (p &lt; 0.05), for four and two bscrFSH applications, respectively). The number of transferable embryos and total embryos (transferable + degenerated) differed between bscrFSH treatments and was greatest for cows treated with four bscrFSH applications (transferable embryos: 6.0 ± 0.5 vs. 5.2 ± 0.2 (p &lt; 0.05); total embryos: 8.0 ± 0.3 vs. 7.1 ± 0.2 (p &lt; 0.05), for four and two bscrFSH applications, respectively). Moreover, the number of unfertilized oocytes differed between SOV protocols (0.1 ± 0.0 vs. 0.3 ± 0.1 (p &lt; 0.05), for four and two bscrFSH applications, respectively). In conclusion, the treatment using two bscrFSH applications affected the number of corpora lutea, the sum of transferable embryos, and unfertilized oocytes. However, superovulation response can be successfully induced with just two applications of bscrFSH maintaining similar circulating hormone profiles and a reasonable number of in vivo produced embryos compared to cows treated using four applications of bscrFSH.&quot;,&quot;publisher&quot;:&quot;Elsevier Inc.&quot;,&quot;volume&quot;:&quot;234&quot;},&quot;isTemporary&quot;:false,&quot;suppress-author&quot;:false,&quot;composite&quot;:false,&quot;author-only&quot;:false}]},{&quot;citationID&quot;:&quot;MENDELEY_CITATION_f557197b-8b1b-497e-8fec-26f493e61bd5&quot;,&quot;properties&quot;:{&quot;noteIndex&quot;:0},&quot;isEdited&quot;:false,&quot;manualOverride&quot;:{&quot;isManuallyOverridden&quot;:false,&quot;citeprocText&quot;:&quot;(Quintela et al., 2012)&quot;,&quot;manualOverrideText&quot;:&quot;&quot;},&quot;citationTag&quot;:&quot;MENDELEY_CITATION_v3_eyJjaXRhdGlvbklEIjoiTUVOREVMRVlfQ0lUQVRJT05fZjU1NzE5N2ItOGIxYi00OTdlLThmZWMtMjZmNDkzZTYxYmQ1IiwicHJvcGVydGllcyI6eyJub3RlSW5kZXgiOjB9LCJpc0VkaXRlZCI6ZmFsc2UsIm1hbnVhbE92ZXJyaWRlIjp7ImlzTWFudWFsbHlPdmVycmlkZGVuIjpmYWxzZSwiY2l0ZXByb2NUZXh0IjoiKFF1aW50ZWxhIGV0IGFsLiwgMjAxMikiLCJtYW51YWxPdmVycmlkZVRleHQiOiIifSwiY2l0YXRpb25JdGVtcyI6W3siaWQiOiJjNDcxMTNjYS1kNjY2LTMxNjgtODBhOS04YjRmNWNjMTA5ZjQiLCJpdGVtRGF0YSI6eyJ0eXBlIjoiYXJ0aWNsZS1qb3VybmFsIiwiaWQiOiJjNDcxMTNjYS1kNjY2LTMxNjgtODBhOS04YjRmNWNjMTA5ZjQiLCJ0aXRsZSI6IlVzZSBvZiBVbHRyYXNvdW5kIGluIHRoZSBSZXByb2R1Y3RpdmUgTWFuYWdlbWVudCBvZiBEYWlyeSBDYXR0bGUiLCJhdXRob3IiOlt7ImZhbWlseSI6IlF1aW50ZWxhIiwiZ2l2ZW4iOiJMLiBBLiIsInBhcnNlLW5hbWVzIjpmYWxzZSwiZHJvcHBpbmctcGFydGljbGUiOiIiLCJub24tZHJvcHBpbmctcGFydGljbGUiOiIifSx7ImZhbWlseSI6IkJhcnJpbyIsImdpdmVuIjoiTS4iLCJwYXJzZS1uYW1lcyI6ZmFsc2UsImRyb3BwaW5nLXBhcnRpY2xlIjoiIiwibm9uLWRyb3BwaW5nLXBhcnRpY2xlIjoiIn0seyJmYW1pbHkiOiJQZcOxYSIsImdpdmVuIjoiQS4gSS4iLCJwYXJzZS1uYW1lcyI6ZmFsc2UsImRyb3BwaW5nLXBhcnRpY2xlIjoiIiwibm9uLWRyb3BwaW5nLXBhcnRpY2xlIjoiIn0seyJmYW1pbHkiOiJCZWNlcnJhIiwiZ2l2ZW4iOiJKLiBKLiIsInBhcnNlLW5hbWVzIjpmYWxzZSwiZHJvcHBpbmctcGFydGljbGUiOiIiLCJub24tZHJvcHBpbmctcGFydGljbGUiOiIifSx7ImZhbWlseSI6IkNhaW56b3MiLCJnaXZlbiI6IkouIiwicGFyc2UtbmFtZXMiOmZhbHNlLCJkcm9wcGluZy1wYXJ0aWNsZSI6IiIsIm5vbi1kcm9wcGluZy1wYXJ0aWNsZSI6IiJ9LHsiZmFtaWx5IjoiSGVycmFkw7NuIiwiZ2l2ZW4iOiJQLiBHLiIsInBhcnNlLW5hbWVzIjpmYWxzZSwiZHJvcHBpbmctcGFydGljbGUiOiIiLCJub24tZHJvcHBpbmctcGFydGljbGUiOiIifSx7ImZhbWlseSI6IkTDrWF6IiwiZ2l2ZW4iOiJDLiIsInBhcnNlLW5hbWVzIjpmYWxzZSwiZHJvcHBpbmctcGFydGljbGUiOiIiLCJub24tZHJvcHBpbmctcGFydGljbGUiOiIifV0sImNvbnRhaW5lci10aXRsZSI6IlJlcHJvZHVjdGlvbiBpbiBEb21lc3RpYyBBbmltYWxzIiwiYWNjZXNzZWQiOnsiZGF0ZS1wYXJ0cyI6W1syMDI1LDYsOF1dfSwiRE9JIjoiMTAuMTExMS9KLjE0MzktMDUzMS4yMDEyLjAyMDMyLlgiLCJJU1NOIjoiMDkzNjY3NjgiLCJQTUlEIjoiMjI2ODEyOTciLCJpc3N1ZWQiOnsiZGF0ZS1wYXJ0cyI6W1syMDEyLDZdXX0sInBhZ2UiOiIzNC00NCIsImFic3RyYWN0IjoiQ29udGVudHM6IFRoZSBzaWduaWZpY2FudCBkZWNyZWFzZSBpbiBmZXJ0aWxpdHkgb2JzZXJ2ZWQgaW4gZGFpcnkgY2F0dGxlIGR1cmluZyB0aGUgbGFzdCBmZXcgZGVjYWRlcyBhbmQgaW5jcmVhc2luZyByZXF1aXJlbWVudHMgYnkgdGhlIGZhcm1lcnMgaGF2ZSBtYWRlIGEgcmVndWxhciBjb250cm9sIG9mIHJlcHJvZHVjdGlvbiBpbmRpc3BlbnNhYmxlIHRvIHVyZ2VudGx5IGlkZW50aWZ5IGFuZCBzb2x2ZSBwb3RlbnRpYWwgcHJvYmxlbXMgYWZmZWN0aW5nIHJlcHJvZHVjdGl2ZSBlZmZpY2llbmN5LiBUcmFkaXRpb25hbGx5LCB0aGUgbWFpbiBkaWFnbm9zdGljIG1ldGhvZHMgdXNlZCBmb3IgcmVwcm9kdWN0aXZlIGNvbnRyb2wgaW4gY2F0dGxlIGluY2x1ZGVkIHJlY3RhbCBwYWxwYXRpb24sIGluc3BlY3Rpb24gb2YgdmFnaW5hbCBkaXNjaGFyZ2UgYW5kIHZhZ2lub3Njb3B5LiBTaW5jZSB0aGUgMTk5MHMsIHRoZSB1c2Ugb2YgdWx0cmFzb3VuZCAoVVMpIGhhcyBiZWNvbWUgYSBjb21tb24gZGlhZ25vc3RpYyBtZXRob2QgYXMgYSByZXN1bHQgb2YgdGhlIG5ldyBhZHZhbmNlcyBtYWRlIGluIHRoZSBkZXZlbG9wbWVudCBvZiBVUyBzY2Fuczogc21hbGxlciBzaXplLCBoaWdoIGxldmVsIG9mIGF1dG9ub215LCBoaWdoIGltYWdlIHF1YWxpdHkgYW5kIGFjY2Vzc2libGUgcHJpY2VzLiBVbHRyYXNvdW5kIGltcHJvdmVzIGFjY3VyYWN5IGluIHRoZSBkaWFnbm9zZXMgb2Ygc3RhZ2VzIG9mIHRoZSBvZXN0cm91cyBjeWNsZSwgb3ZhcmlhbiBhbmQgdXRlcmluZSBwYXRob2xvZ2llcywgYW5kIHByZWduYW5jeSBkaWFnbm9zaXMuIEluIGFkZGl0aW9uLCBpdCBmYWNpbGl0YXRlcyB0aGUgZGlhZ25vc2lzIG9mIGFsdGVyYXRpb25zIGR1cmluZyBwcmVnbmFuY3kgKGVtYnJ5byBtb3J0YWxpdHksIGZvZXRhbCBtYWxmb3JtYXRpb25zLCBldGMuKSBhbmQgaGVscHMgZGV0ZXJtaW5pbmcgZm9ldGFsIHNleCBmcm9tIGRheSA1NSBvZiBwcmVnbmFuY3kuIMKpIDIwMTIgQmxhY2t3ZWxsIFZlcmxhZyBHbWJILiIsImlzc3VlIjoiU1VQUEwuMyIsInZvbHVtZSI6IjQ3IiwiY29udGFpbmVyLXRpdGxlLXNob3J0IjoiIn0sImlzVGVtcG9yYXJ5IjpmYWxzZSwic3VwcHJlc3MtYXV0aG9yIjpmYWxzZSwiY29tcG9zaXRlIjpmYWxzZSwiYXV0aG9yLW9ubHkiOmZhbHNlfV19&quot;,&quot;citationItems&quot;:[{&quot;id&quot;:&quot;c47113ca-d666-3168-80a9-8b4f5cc109f4&quot;,&quot;itemData&quot;:{&quot;type&quot;:&quot;article-journal&quot;,&quot;id&quot;:&quot;c47113ca-d666-3168-80a9-8b4f5cc109f4&quot;,&quot;title&quot;:&quot;Use of Ultrasound in the Reproductive Management of Dairy Cattle&quot;,&quot;author&quot;:[{&quot;family&quot;:&quot;Quintela&quot;,&quot;given&quot;:&quot;L. A.&quot;,&quot;parse-names&quot;:false,&quot;dropping-particle&quot;:&quot;&quot;,&quot;non-dropping-particle&quot;:&quot;&quot;},{&quot;family&quot;:&quot;Barrio&quot;,&quot;given&quot;:&quot;M.&quot;,&quot;parse-names&quot;:false,&quot;dropping-particle&quot;:&quot;&quot;,&quot;non-dropping-particle&quot;:&quot;&quot;},{&quot;family&quot;:&quot;Peña&quot;,&quot;given&quot;:&quot;A. I.&quot;,&quot;parse-names&quot;:false,&quot;dropping-particle&quot;:&quot;&quot;,&quot;non-dropping-particle&quot;:&quot;&quot;},{&quot;family&quot;:&quot;Becerra&quot;,&quot;given&quot;:&quot;J. J.&quot;,&quot;parse-names&quot;:false,&quot;dropping-particle&quot;:&quot;&quot;,&quot;non-dropping-particle&quot;:&quot;&quot;},{&quot;family&quot;:&quot;Cainzos&quot;,&quot;given&quot;:&quot;J.&quot;,&quot;parse-names&quot;:false,&quot;dropping-particle&quot;:&quot;&quot;,&quot;non-dropping-particle&quot;:&quot;&quot;},{&quot;family&quot;:&quot;Herradón&quot;,&quot;given&quot;:&quot;P. G.&quot;,&quot;parse-names&quot;:false,&quot;dropping-particle&quot;:&quot;&quot;,&quot;non-dropping-particle&quot;:&quot;&quot;},{&quot;family&quot;:&quot;Díaz&quot;,&quot;given&quot;:&quot;C.&quot;,&quot;parse-names&quot;:false,&quot;dropping-particle&quot;:&quot;&quot;,&quot;non-dropping-particle&quot;:&quot;&quot;}],&quot;container-title&quot;:&quot;Reproduction in Domestic Animals&quot;,&quot;accessed&quot;:{&quot;date-parts&quot;:[[2025,6,8]]},&quot;DOI&quot;:&quot;10.1111/J.1439-0531.2012.02032.X&quot;,&quot;ISSN&quot;:&quot;09366768&quot;,&quot;PMID&quot;:&quot;22681297&quot;,&quot;issued&quot;:{&quot;date-parts&quot;:[[2012,6]]},&quot;page&quot;:&quot;34-44&quot;,&quot;abstract&quot;:&quot;Contents: The significant decrease in fertility observed in dairy cattle during the last few decades and increasing requirements by the farmers have made a regular control of reproduction indispensable to urgently identify and solve potential problems affecting reproductive efficiency. Traditionally, the main diagnostic methods used for reproductive control in cattle included rectal palpation, inspection of vaginal discharge and vaginoscopy. Since the 1990s, the use of ultrasound (US) has become a common diagnostic method as a result of the new advances made in the development of US scans: smaller size, high level of autonomy, high image quality and accessible prices. Ultrasound improves accuracy in the diagnoses of stages of the oestrous cycle, ovarian and uterine pathologies, and pregnancy diagnosis. In addition, it facilitates the diagnosis of alterations during pregnancy (embryo mortality, foetal malformations, etc.) and helps determining foetal sex from day 55 of pregnancy. © 2012 Blackwell Verlag GmbH.&quot;,&quot;issue&quot;:&quot;SUPPL.3&quot;,&quot;volume&quot;:&quot;47&quot;,&quot;container-title-short&quot;:&quot;&quot;},&quot;isTemporary&quot;:false,&quot;suppress-author&quot;:false,&quot;composite&quot;:false,&quot;author-only&quot;:false}]},{&quot;citationID&quot;:&quot;MENDELEY_CITATION_b63ee703-98a2-43d4-89f2-4b05526d05f0&quot;,&quot;properties&quot;:{&quot;noteIndex&quot;:0},&quot;isEdited&quot;:false,&quot;manualOverride&quot;:{&quot;isManuallyOverridden&quot;:false,&quot;citeprocText&quot;:&quot;(Quintela et al., 2012)&quot;,&quot;manualOverrideText&quot;:&quot;&quot;},&quot;citationTag&quot;:&quot;MENDELEY_CITATION_v3_eyJjaXRhdGlvbklEIjoiTUVOREVMRVlfQ0lUQVRJT05fYjYzZWU3MDMtOThhMi00M2Q0LTg5ZjItNGIwNTUyNmQwNWYwIiwicHJvcGVydGllcyI6eyJub3RlSW5kZXgiOjB9LCJpc0VkaXRlZCI6ZmFsc2UsIm1hbnVhbE92ZXJyaWRlIjp7ImlzTWFudWFsbHlPdmVycmlkZGVuIjpmYWxzZSwiY2l0ZXByb2NUZXh0IjoiKFF1aW50ZWxhIGV0IGFsLiwgMjAxMikiLCJtYW51YWxPdmVycmlkZVRleHQiOiIifSwiY2l0YXRpb25JdGVtcyI6W3siaWQiOiJjNDcxMTNjYS1kNjY2LTMxNjgtODBhOS04YjRmNWNjMTA5ZjQiLCJpdGVtRGF0YSI6eyJ0eXBlIjoiYXJ0aWNsZS1qb3VybmFsIiwiaWQiOiJjNDcxMTNjYS1kNjY2LTMxNjgtODBhOS04YjRmNWNjMTA5ZjQiLCJ0aXRsZSI6IlVzZSBvZiBVbHRyYXNvdW5kIGluIHRoZSBSZXByb2R1Y3RpdmUgTWFuYWdlbWVudCBvZiBEYWlyeSBDYXR0bGUiLCJhdXRob3IiOlt7ImZhbWlseSI6IlF1aW50ZWxhIiwiZ2l2ZW4iOiJMLiBBLiIsInBhcnNlLW5hbWVzIjpmYWxzZSwiZHJvcHBpbmctcGFydGljbGUiOiIiLCJub24tZHJvcHBpbmctcGFydGljbGUiOiIifSx7ImZhbWlseSI6IkJhcnJpbyIsImdpdmVuIjoiTS4iLCJwYXJzZS1uYW1lcyI6ZmFsc2UsImRyb3BwaW5nLXBhcnRpY2xlIjoiIiwibm9uLWRyb3BwaW5nLXBhcnRpY2xlIjoiIn0seyJmYW1pbHkiOiJQZcOxYSIsImdpdmVuIjoiQS4gSS4iLCJwYXJzZS1uYW1lcyI6ZmFsc2UsImRyb3BwaW5nLXBhcnRpY2xlIjoiIiwibm9uLWRyb3BwaW5nLXBhcnRpY2xlIjoiIn0seyJmYW1pbHkiOiJCZWNlcnJhIiwiZ2l2ZW4iOiJKLiBKLiIsInBhcnNlLW5hbWVzIjpmYWxzZSwiZHJvcHBpbmctcGFydGljbGUiOiIiLCJub24tZHJvcHBpbmctcGFydGljbGUiOiIifSx7ImZhbWlseSI6IkNhaW56b3MiLCJnaXZlbiI6IkouIiwicGFyc2UtbmFtZXMiOmZhbHNlLCJkcm9wcGluZy1wYXJ0aWNsZSI6IiIsIm5vbi1kcm9wcGluZy1wYXJ0aWNsZSI6IiJ9LHsiZmFtaWx5IjoiSGVycmFkw7NuIiwiZ2l2ZW4iOiJQLiBHLiIsInBhcnNlLW5hbWVzIjpmYWxzZSwiZHJvcHBpbmctcGFydGljbGUiOiIiLCJub24tZHJvcHBpbmctcGFydGljbGUiOiIifSx7ImZhbWlseSI6IkTDrWF6IiwiZ2l2ZW4iOiJDLiIsInBhcnNlLW5hbWVzIjpmYWxzZSwiZHJvcHBpbmctcGFydGljbGUiOiIiLCJub24tZHJvcHBpbmctcGFydGljbGUiOiIifV0sImNvbnRhaW5lci10aXRsZSI6IlJlcHJvZHVjdGlvbiBpbiBEb21lc3RpYyBBbmltYWxzIiwiYWNjZXNzZWQiOnsiZGF0ZS1wYXJ0cyI6W1syMDI1LDYsOF1dfSwiRE9JIjoiMTAuMTExMS9KLjE0MzktMDUzMS4yMDEyLjAyMDMyLlgiLCJJU1NOIjoiMDkzNjY3NjgiLCJQTUlEIjoiMjI2ODEyOTciLCJpc3N1ZWQiOnsiZGF0ZS1wYXJ0cyI6W1syMDEyLDZdXX0sInBhZ2UiOiIzNC00NCIsImFic3RyYWN0IjoiQ29udGVudHM6IFRoZSBzaWduaWZpY2FudCBkZWNyZWFzZSBpbiBmZXJ0aWxpdHkgb2JzZXJ2ZWQgaW4gZGFpcnkgY2F0dGxlIGR1cmluZyB0aGUgbGFzdCBmZXcgZGVjYWRlcyBhbmQgaW5jcmVhc2luZyByZXF1aXJlbWVudHMgYnkgdGhlIGZhcm1lcnMgaGF2ZSBtYWRlIGEgcmVndWxhciBjb250cm9sIG9mIHJlcHJvZHVjdGlvbiBpbmRpc3BlbnNhYmxlIHRvIHVyZ2VudGx5IGlkZW50aWZ5IGFuZCBzb2x2ZSBwb3RlbnRpYWwgcHJvYmxlbXMgYWZmZWN0aW5nIHJlcHJvZHVjdGl2ZSBlZmZpY2llbmN5LiBUcmFkaXRpb25hbGx5LCB0aGUgbWFpbiBkaWFnbm9zdGljIG1ldGhvZHMgdXNlZCBmb3IgcmVwcm9kdWN0aXZlIGNvbnRyb2wgaW4gY2F0dGxlIGluY2x1ZGVkIHJlY3RhbCBwYWxwYXRpb24sIGluc3BlY3Rpb24gb2YgdmFnaW5hbCBkaXNjaGFyZ2UgYW5kIHZhZ2lub3Njb3B5LiBTaW5jZSB0aGUgMTk5MHMsIHRoZSB1c2Ugb2YgdWx0cmFzb3VuZCAoVVMpIGhhcyBiZWNvbWUgYSBjb21tb24gZGlhZ25vc3RpYyBtZXRob2QgYXMgYSByZXN1bHQgb2YgdGhlIG5ldyBhZHZhbmNlcyBtYWRlIGluIHRoZSBkZXZlbG9wbWVudCBvZiBVUyBzY2Fuczogc21hbGxlciBzaXplLCBoaWdoIGxldmVsIG9mIGF1dG9ub215LCBoaWdoIGltYWdlIHF1YWxpdHkgYW5kIGFjY2Vzc2libGUgcHJpY2VzLiBVbHRyYXNvdW5kIGltcHJvdmVzIGFjY3VyYWN5IGluIHRoZSBkaWFnbm9zZXMgb2Ygc3RhZ2VzIG9mIHRoZSBvZXN0cm91cyBjeWNsZSwgb3ZhcmlhbiBhbmQgdXRlcmluZSBwYXRob2xvZ2llcywgYW5kIHByZWduYW5jeSBkaWFnbm9zaXMuIEluIGFkZGl0aW9uLCBpdCBmYWNpbGl0YXRlcyB0aGUgZGlhZ25vc2lzIG9mIGFsdGVyYXRpb25zIGR1cmluZyBwcmVnbmFuY3kgKGVtYnJ5byBtb3J0YWxpdHksIGZvZXRhbCBtYWxmb3JtYXRpb25zLCBldGMuKSBhbmQgaGVscHMgZGV0ZXJtaW5pbmcgZm9ldGFsIHNleCBmcm9tIGRheSA1NSBvZiBwcmVnbmFuY3kuIMKpIDIwMTIgQmxhY2t3ZWxsIFZlcmxhZyBHbWJILiIsImlzc3VlIjoiU1VQUEwuMyIsInZvbHVtZSI6IjQ3IiwiY29udGFpbmVyLXRpdGxlLXNob3J0IjoiIn0sImlzVGVtcG9yYXJ5IjpmYWxzZSwic3VwcHJlc3MtYXV0aG9yIjpmYWxzZSwiY29tcG9zaXRlIjpmYWxzZSwiYXV0aG9yLW9ubHkiOmZhbHNlfV19&quot;,&quot;citationItems&quot;:[{&quot;id&quot;:&quot;c47113ca-d666-3168-80a9-8b4f5cc109f4&quot;,&quot;itemData&quot;:{&quot;type&quot;:&quot;article-journal&quot;,&quot;id&quot;:&quot;c47113ca-d666-3168-80a9-8b4f5cc109f4&quot;,&quot;title&quot;:&quot;Use of Ultrasound in the Reproductive Management of Dairy Cattle&quot;,&quot;author&quot;:[{&quot;family&quot;:&quot;Quintela&quot;,&quot;given&quot;:&quot;L. A.&quot;,&quot;parse-names&quot;:false,&quot;dropping-particle&quot;:&quot;&quot;,&quot;non-dropping-particle&quot;:&quot;&quot;},{&quot;family&quot;:&quot;Barrio&quot;,&quot;given&quot;:&quot;M.&quot;,&quot;parse-names&quot;:false,&quot;dropping-particle&quot;:&quot;&quot;,&quot;non-dropping-particle&quot;:&quot;&quot;},{&quot;family&quot;:&quot;Peña&quot;,&quot;given&quot;:&quot;A. I.&quot;,&quot;parse-names&quot;:false,&quot;dropping-particle&quot;:&quot;&quot;,&quot;non-dropping-particle&quot;:&quot;&quot;},{&quot;family&quot;:&quot;Becerra&quot;,&quot;given&quot;:&quot;J. J.&quot;,&quot;parse-names&quot;:false,&quot;dropping-particle&quot;:&quot;&quot;,&quot;non-dropping-particle&quot;:&quot;&quot;},{&quot;family&quot;:&quot;Cainzos&quot;,&quot;given&quot;:&quot;J.&quot;,&quot;parse-names&quot;:false,&quot;dropping-particle&quot;:&quot;&quot;,&quot;non-dropping-particle&quot;:&quot;&quot;},{&quot;family&quot;:&quot;Herradón&quot;,&quot;given&quot;:&quot;P. G.&quot;,&quot;parse-names&quot;:false,&quot;dropping-particle&quot;:&quot;&quot;,&quot;non-dropping-particle&quot;:&quot;&quot;},{&quot;family&quot;:&quot;Díaz&quot;,&quot;given&quot;:&quot;C.&quot;,&quot;parse-names&quot;:false,&quot;dropping-particle&quot;:&quot;&quot;,&quot;non-dropping-particle&quot;:&quot;&quot;}],&quot;container-title&quot;:&quot;Reproduction in Domestic Animals&quot;,&quot;accessed&quot;:{&quot;date-parts&quot;:[[2025,6,8]]},&quot;DOI&quot;:&quot;10.1111/J.1439-0531.2012.02032.X&quot;,&quot;ISSN&quot;:&quot;09366768&quot;,&quot;PMID&quot;:&quot;22681297&quot;,&quot;issued&quot;:{&quot;date-parts&quot;:[[2012,6]]},&quot;page&quot;:&quot;34-44&quot;,&quot;abstract&quot;:&quot;Contents: The significant decrease in fertility observed in dairy cattle during the last few decades and increasing requirements by the farmers have made a regular control of reproduction indispensable to urgently identify and solve potential problems affecting reproductive efficiency. Traditionally, the main diagnostic methods used for reproductive control in cattle included rectal palpation, inspection of vaginal discharge and vaginoscopy. Since the 1990s, the use of ultrasound (US) has become a common diagnostic method as a result of the new advances made in the development of US scans: smaller size, high level of autonomy, high image quality and accessible prices. Ultrasound improves accuracy in the diagnoses of stages of the oestrous cycle, ovarian and uterine pathologies, and pregnancy diagnosis. In addition, it facilitates the diagnosis of alterations during pregnancy (embryo mortality, foetal malformations, etc.) and helps determining foetal sex from day 55 of pregnancy. © 2012 Blackwell Verlag GmbH.&quot;,&quot;issue&quot;:&quot;SUPPL.3&quot;,&quot;volume&quot;:&quot;47&quot;,&quot;container-title-short&quot;:&quot;&quot;},&quot;isTemporary&quot;:false,&quot;suppress-author&quot;:false,&quot;composite&quot;:false,&quot;author-only&quot;:false}]},{&quot;citationID&quot;:&quot;MENDELEY_CITATION_44deff4d-da19-4660-9f8c-6d264ae1d881&quot;,&quot;properties&quot;:{&quot;noteIndex&quot;:0},&quot;isEdited&quot;:false,&quot;manualOverride&quot;:{&quot;isManuallyOverridden&quot;:false,&quot;citeprocText&quot;:&quot;(Quintela et al., 2012)&quot;,&quot;manualOverrideText&quot;:&quot;&quot;},&quot;citationTag&quot;:&quot;MENDELEY_CITATION_v3_eyJjaXRhdGlvbklEIjoiTUVOREVMRVlfQ0lUQVRJT05fNDRkZWZmNGQtZGExOS00NjYwLTlmOGMtNmQyNjRhZTFkODgxIiwicHJvcGVydGllcyI6eyJub3RlSW5kZXgiOjB9LCJpc0VkaXRlZCI6ZmFsc2UsIm1hbnVhbE92ZXJyaWRlIjp7ImlzTWFudWFsbHlPdmVycmlkZGVuIjpmYWxzZSwiY2l0ZXByb2NUZXh0IjoiKFF1aW50ZWxhIGV0IGFsLiwgMjAxMikiLCJtYW51YWxPdmVycmlkZVRleHQiOiIifSwiY2l0YXRpb25JdGVtcyI6W3siaWQiOiJjNDcxMTNjYS1kNjY2LTMxNjgtODBhOS04YjRmNWNjMTA5ZjQiLCJpdGVtRGF0YSI6eyJ0eXBlIjoiYXJ0aWNsZS1qb3VybmFsIiwiaWQiOiJjNDcxMTNjYS1kNjY2LTMxNjgtODBhOS04YjRmNWNjMTA5ZjQiLCJ0aXRsZSI6IlVzZSBvZiBVbHRyYXNvdW5kIGluIHRoZSBSZXByb2R1Y3RpdmUgTWFuYWdlbWVudCBvZiBEYWlyeSBDYXR0bGUiLCJhdXRob3IiOlt7ImZhbWlseSI6IlF1aW50ZWxhIiwiZ2l2ZW4iOiJMLiBBLiIsInBhcnNlLW5hbWVzIjpmYWxzZSwiZHJvcHBpbmctcGFydGljbGUiOiIiLCJub24tZHJvcHBpbmctcGFydGljbGUiOiIifSx7ImZhbWlseSI6IkJhcnJpbyIsImdpdmVuIjoiTS4iLCJwYXJzZS1uYW1lcyI6ZmFsc2UsImRyb3BwaW5nLXBhcnRpY2xlIjoiIiwibm9uLWRyb3BwaW5nLXBhcnRpY2xlIjoiIn0seyJmYW1pbHkiOiJQZcOxYSIsImdpdmVuIjoiQS4gSS4iLCJwYXJzZS1uYW1lcyI6ZmFsc2UsImRyb3BwaW5nLXBhcnRpY2xlIjoiIiwibm9uLWRyb3BwaW5nLXBhcnRpY2xlIjoiIn0seyJmYW1pbHkiOiJCZWNlcnJhIiwiZ2l2ZW4iOiJKLiBKLiIsInBhcnNlLW5hbWVzIjpmYWxzZSwiZHJvcHBpbmctcGFydGljbGUiOiIiLCJub24tZHJvcHBpbmctcGFydGljbGUiOiIifSx7ImZhbWlseSI6IkNhaW56b3MiLCJnaXZlbiI6IkouIiwicGFyc2UtbmFtZXMiOmZhbHNlLCJkcm9wcGluZy1wYXJ0aWNsZSI6IiIsIm5vbi1kcm9wcGluZy1wYXJ0aWNsZSI6IiJ9LHsiZmFtaWx5IjoiSGVycmFkw7NuIiwiZ2l2ZW4iOiJQLiBHLiIsInBhcnNlLW5hbWVzIjpmYWxzZSwiZHJvcHBpbmctcGFydGljbGUiOiIiLCJub24tZHJvcHBpbmctcGFydGljbGUiOiIifSx7ImZhbWlseSI6IkTDrWF6IiwiZ2l2ZW4iOiJDLiIsInBhcnNlLW5hbWVzIjpmYWxzZSwiZHJvcHBpbmctcGFydGljbGUiOiIiLCJub24tZHJvcHBpbmctcGFydGljbGUiOiIifV0sImNvbnRhaW5lci10aXRsZSI6IlJlcHJvZHVjdGlvbiBpbiBEb21lc3RpYyBBbmltYWxzIiwiYWNjZXNzZWQiOnsiZGF0ZS1wYXJ0cyI6W1syMDI1LDYsOF1dfSwiRE9JIjoiMTAuMTExMS9KLjE0MzktMDUzMS4yMDEyLjAyMDMyLlgiLCJJU1NOIjoiMDkzNjY3NjgiLCJQTUlEIjoiMjI2ODEyOTciLCJpc3N1ZWQiOnsiZGF0ZS1wYXJ0cyI6W1syMDEyLDZdXX0sInBhZ2UiOiIzNC00NCIsImFic3RyYWN0IjoiQ29udGVudHM6IFRoZSBzaWduaWZpY2FudCBkZWNyZWFzZSBpbiBmZXJ0aWxpdHkgb2JzZXJ2ZWQgaW4gZGFpcnkgY2F0dGxlIGR1cmluZyB0aGUgbGFzdCBmZXcgZGVjYWRlcyBhbmQgaW5jcmVhc2luZyByZXF1aXJlbWVudHMgYnkgdGhlIGZhcm1lcnMgaGF2ZSBtYWRlIGEgcmVndWxhciBjb250cm9sIG9mIHJlcHJvZHVjdGlvbiBpbmRpc3BlbnNhYmxlIHRvIHVyZ2VudGx5IGlkZW50aWZ5IGFuZCBzb2x2ZSBwb3RlbnRpYWwgcHJvYmxlbXMgYWZmZWN0aW5nIHJlcHJvZHVjdGl2ZSBlZmZpY2llbmN5LiBUcmFkaXRpb25hbGx5LCB0aGUgbWFpbiBkaWFnbm9zdGljIG1ldGhvZHMgdXNlZCBmb3IgcmVwcm9kdWN0aXZlIGNvbnRyb2wgaW4gY2F0dGxlIGluY2x1ZGVkIHJlY3RhbCBwYWxwYXRpb24sIGluc3BlY3Rpb24gb2YgdmFnaW5hbCBkaXNjaGFyZ2UgYW5kIHZhZ2lub3Njb3B5LiBTaW5jZSB0aGUgMTk5MHMsIHRoZSB1c2Ugb2YgdWx0cmFzb3VuZCAoVVMpIGhhcyBiZWNvbWUgYSBjb21tb24gZGlhZ25vc3RpYyBtZXRob2QgYXMgYSByZXN1bHQgb2YgdGhlIG5ldyBhZHZhbmNlcyBtYWRlIGluIHRoZSBkZXZlbG9wbWVudCBvZiBVUyBzY2Fuczogc21hbGxlciBzaXplLCBoaWdoIGxldmVsIG9mIGF1dG9ub215LCBoaWdoIGltYWdlIHF1YWxpdHkgYW5kIGFjY2Vzc2libGUgcHJpY2VzLiBVbHRyYXNvdW5kIGltcHJvdmVzIGFjY3VyYWN5IGluIHRoZSBkaWFnbm9zZXMgb2Ygc3RhZ2VzIG9mIHRoZSBvZXN0cm91cyBjeWNsZSwgb3ZhcmlhbiBhbmQgdXRlcmluZSBwYXRob2xvZ2llcywgYW5kIHByZWduYW5jeSBkaWFnbm9zaXMuIEluIGFkZGl0aW9uLCBpdCBmYWNpbGl0YXRlcyB0aGUgZGlhZ25vc2lzIG9mIGFsdGVyYXRpb25zIGR1cmluZyBwcmVnbmFuY3kgKGVtYnJ5byBtb3J0YWxpdHksIGZvZXRhbCBtYWxmb3JtYXRpb25zLCBldGMuKSBhbmQgaGVscHMgZGV0ZXJtaW5pbmcgZm9ldGFsIHNleCBmcm9tIGRheSA1NSBvZiBwcmVnbmFuY3kuIMKpIDIwMTIgQmxhY2t3ZWxsIFZlcmxhZyBHbWJILiIsImlzc3VlIjoiU1VQUEwuMyIsInZvbHVtZSI6IjQ3IiwiY29udGFpbmVyLXRpdGxlLXNob3J0IjoiIn0sImlzVGVtcG9yYXJ5IjpmYWxzZSwic3VwcHJlc3MtYXV0aG9yIjpmYWxzZSwiY29tcG9zaXRlIjpmYWxzZSwiYXV0aG9yLW9ubHkiOmZhbHNlfV19&quot;,&quot;citationItems&quot;:[{&quot;id&quot;:&quot;c47113ca-d666-3168-80a9-8b4f5cc109f4&quot;,&quot;itemData&quot;:{&quot;type&quot;:&quot;article-journal&quot;,&quot;id&quot;:&quot;c47113ca-d666-3168-80a9-8b4f5cc109f4&quot;,&quot;title&quot;:&quot;Use of Ultrasound in the Reproductive Management of Dairy Cattle&quot;,&quot;author&quot;:[{&quot;family&quot;:&quot;Quintela&quot;,&quot;given&quot;:&quot;L. A.&quot;,&quot;parse-names&quot;:false,&quot;dropping-particle&quot;:&quot;&quot;,&quot;non-dropping-particle&quot;:&quot;&quot;},{&quot;family&quot;:&quot;Barrio&quot;,&quot;given&quot;:&quot;M.&quot;,&quot;parse-names&quot;:false,&quot;dropping-particle&quot;:&quot;&quot;,&quot;non-dropping-particle&quot;:&quot;&quot;},{&quot;family&quot;:&quot;Peña&quot;,&quot;given&quot;:&quot;A. I.&quot;,&quot;parse-names&quot;:false,&quot;dropping-particle&quot;:&quot;&quot;,&quot;non-dropping-particle&quot;:&quot;&quot;},{&quot;family&quot;:&quot;Becerra&quot;,&quot;given&quot;:&quot;J. J.&quot;,&quot;parse-names&quot;:false,&quot;dropping-particle&quot;:&quot;&quot;,&quot;non-dropping-particle&quot;:&quot;&quot;},{&quot;family&quot;:&quot;Cainzos&quot;,&quot;given&quot;:&quot;J.&quot;,&quot;parse-names&quot;:false,&quot;dropping-particle&quot;:&quot;&quot;,&quot;non-dropping-particle&quot;:&quot;&quot;},{&quot;family&quot;:&quot;Herradón&quot;,&quot;given&quot;:&quot;P. G.&quot;,&quot;parse-names&quot;:false,&quot;dropping-particle&quot;:&quot;&quot;,&quot;non-dropping-particle&quot;:&quot;&quot;},{&quot;family&quot;:&quot;Díaz&quot;,&quot;given&quot;:&quot;C.&quot;,&quot;parse-names&quot;:false,&quot;dropping-particle&quot;:&quot;&quot;,&quot;non-dropping-particle&quot;:&quot;&quot;}],&quot;container-title&quot;:&quot;Reproduction in Domestic Animals&quot;,&quot;accessed&quot;:{&quot;date-parts&quot;:[[2025,6,8]]},&quot;DOI&quot;:&quot;10.1111/J.1439-0531.2012.02032.X&quot;,&quot;ISSN&quot;:&quot;09366768&quot;,&quot;PMID&quot;:&quot;22681297&quot;,&quot;issued&quot;:{&quot;date-parts&quot;:[[2012,6]]},&quot;page&quot;:&quot;34-44&quot;,&quot;abstract&quot;:&quot;Contents: The significant decrease in fertility observed in dairy cattle during the last few decades and increasing requirements by the farmers have made a regular control of reproduction indispensable to urgently identify and solve potential problems affecting reproductive efficiency. Traditionally, the main diagnostic methods used for reproductive control in cattle included rectal palpation, inspection of vaginal discharge and vaginoscopy. Since the 1990s, the use of ultrasound (US) has become a common diagnostic method as a result of the new advances made in the development of US scans: smaller size, high level of autonomy, high image quality and accessible prices. Ultrasound improves accuracy in the diagnoses of stages of the oestrous cycle, ovarian and uterine pathologies, and pregnancy diagnosis. In addition, it facilitates the diagnosis of alterations during pregnancy (embryo mortality, foetal malformations, etc.) and helps determining foetal sex from day 55 of pregnancy. © 2012 Blackwell Verlag GmbH.&quot;,&quot;issue&quot;:&quot;SUPPL.3&quot;,&quot;volume&quot;:&quot;47&quot;,&quot;container-title-short&quot;:&quot;&quot;},&quot;isTemporary&quot;:false,&quot;suppress-author&quot;:false,&quot;composite&quot;:false,&quot;author-only&quot;:false}]},{&quot;citationID&quot;:&quot;MENDELEY_CITATION_e18f1186-397e-474d-ab52-133cded6fc05&quot;,&quot;properties&quot;:{&quot;noteIndex&quot;:0},&quot;isEdited&quot;:false,&quot;manualOverride&quot;:{&quot;isManuallyOverridden&quot;:true,&quot;citeprocText&quot;:&quot;(&lt;i&gt;Biotechnologies Applied to Animal Reproduction Chapter 6 OPU S Ruiz 2020&lt;/i&gt;, n.d.)&quot;,&quot;manualOverrideText&quot;:&quot;(Ruiz, 2020)&quot;},&quot;citationTag&quot;:&quot;MENDELEY_CITATION_v3_eyJjaXRhdGlvbklEIjoiTUVOREVMRVlfQ0lUQVRJT05fZTE4ZjExODYtMzk3ZS00NzRkLWFiNTItMTMzY2RlZDZmYzA1IiwicHJvcGVydGllcyI6eyJub3RlSW5kZXgiOjB9LCJpc0VkaXRlZCI6ZmFsc2UsIm1hbnVhbE92ZXJyaWRlIjp7ImlzTWFudWFsbHlPdmVycmlkZGVuIjp0cnVlLCJjaXRlcHJvY1RleHQiOiIoPGk+QmlvdGVjaG5vbG9naWVzIEFwcGxpZWQgdG8gQW5pbWFsIFJlcHJvZHVjdGlvbiBDaGFwdGVyIDYgT1BVIFMgUnVpeiAyMDIwPC9pPiwgbi5kLikiLCJtYW51YWxPdmVycmlkZVRleHQiOiIoUnVpeiwgMjAyMCkifSwiY2l0YXRpb25JdGVtcyI6W3siaWQiOiI0MTY1ZWZjMy0wNWI3LTNhNzMtOTY5My01ODVjZTIyNmI4Y2IiLCJpdGVtRGF0YSI6eyJ0eXBlIjoiYXJ0aWNsZS1qb3VybmFsIiwiaWQiOiI0MTY1ZWZjMy0wNWI3LTNhNzMtOTY5My01ODVjZTIyNmI4Y2IiLCJ0aXRsZSI6IkJpb3RlY2hub2xvZ2llcyBBcHBsaWVkIHRvIEFuaW1hbCBSZXByb2R1Y3Rpb24gQ2hhcHRlciA2IE9QVSBTIFJ1aXogMjAyMCIsImNvbnRhaW5lci10aXRsZS1zaG9ydCI6IiJ9LCJpc1RlbXBvcmFyeSI6ZmFsc2UsInN1cHByZXNzLWF1dGhvciI6ZmFsc2UsImNvbXBvc2l0ZSI6ZmFsc2UsImF1dGhvci1vbmx5IjpmYWxzZX1dfQ==&quot;,&quot;citationItems&quot;:[{&quot;id&quot;:&quot;4165efc3-05b7-3a73-9693-585ce226b8cb&quot;,&quot;itemData&quot;:{&quot;type&quot;:&quot;article-journal&quot;,&quot;id&quot;:&quot;4165efc3-05b7-3a73-9693-585ce226b8cb&quot;,&quot;title&quot;:&quot;Biotechnologies Applied to Animal Reproduction Chapter 6 OPU S Ruiz 2020&quot;,&quot;container-title-short&quot;:&quot;&quot;},&quot;isTemporary&quot;:false,&quot;suppress-author&quot;:false,&quot;composite&quot;:false,&quot;author-only&quot;:false}]},{&quot;citationID&quot;:&quot;MENDELEY_CITATION_f49b53b4-4c2d-46c9-aee3-02fa2d2503c7&quot;,&quot;properties&quot;:{&quot;noteIndex&quot;:0},&quot;isEdited&quot;:false,&quot;manualOverride&quot;:{&quot;isManuallyOverridden&quot;:true,&quot;citeprocText&quot;:&quot;(Ruiz, n.d.)&quot;,&quot;manualOverrideText&quot;:&quot;(&quot;},&quot;citationTag&quot;:&quot;MENDELEY_CITATION_v3_eyJjaXRhdGlvbklEIjoiTUVOREVMRVlfQ0lUQVRJT05fZjQ5YjUzYjQtNGMyZC00NmM5LWFlZTMtMDJmYTJkMjUwM2M3IiwicHJvcGVydGllcyI6eyJub3RlSW5kZXgiOjB9LCJpc0VkaXRlZCI6ZmFsc2UsIm1hbnVhbE92ZXJyaWRlIjp7ImlzTWFudWFsbHlPdmVycmlkZGVuIjp0cnVlLCJjaXRlcHJvY1RleHQiOiIoUnVpeiwgbi5kLikiLCJtYW51YWxPdmVycmlkZVRleHQiOiIoIn0sImNpdGF0aW9uSXRlbXMiOlt7ImlkIjoiMGYwYjgyMzgtMTIyNy0zZjU1LTkzOGMtZjJmZWJiYmI2ZGVkIiwiaXRlbURhdGEiOnsidHlwZSI6InJlcG9ydCIsImlkIjoiMGYwYjgyMzgtMTIyNy0zZjU1LTkzOGMtZjJmZWJiYmI2ZGVkIiwidGl0bGUiOiJcIk92dW0gUGljay1VcCAoT1BVKVwiIiwiYXV0aG9yIjpbeyJmYW1pbHkiOiJSdWl6IiwiZ2l2ZW4iOiJTYWx2YWRvciIsInBhcnNlLW5hbWVzIjpmYWxzZSwiZHJvcHBpbmctcGFydGljbGUiOiIiLCJub24tZHJvcHBpbmctcGFydGljbGUiOiIifV0sIlVSTCI6Imh0dHA6Ly93d3cudW0uZXMvZ3J1cG8tZmlzaW92ZXQvIiwiY29udGFpbmVyLXRpdGxlLXNob3J0IjoiIn0sImlzVGVtcG9yYXJ5IjpmYWxzZSwic3VwcHJlc3MtYXV0aG9yIjpmYWxzZSwiY29tcG9zaXRlIjpmYWxzZSwiYXV0aG9yLW9ubHkiOmZhbHNlfV19&quot;,&quot;citationItems&quot;:[{&quot;id&quot;:&quot;0f0b8238-1227-3f55-938c-f2febbbb6ded&quot;,&quot;itemData&quot;:{&quot;type&quot;:&quot;report&quot;,&quot;id&quot;:&quot;0f0b8238-1227-3f55-938c-f2febbbb6ded&quot;,&quot;title&quot;:&quot;\&quot;Ovum Pick-Up (OPU)\&quot;&quot;,&quot;author&quot;:[{&quot;family&quot;:&quot;Ruiz&quot;,&quot;given&quot;:&quot;Salvador&quot;,&quot;parse-names&quot;:false,&quot;dropping-particle&quot;:&quot;&quot;,&quot;non-dropping-particle&quot;:&quot;&quot;}],&quot;URL&quot;:&quot;http://www.um.es/grupo-fisiovet/&quot;,&quot;container-title-short&quot;:&quot;&quot;},&quot;isTemporary&quot;:false,&quot;suppress-author&quot;:false,&quot;composite&quot;:false,&quot;author-only&quot;:false}]},{&quot;citationID&quot;:&quot;MENDELEY_CITATION_744315c5-c56c-4142-ab6b-5766ace72a25&quot;,&quot;properties&quot;:{&quot;noteIndex&quot;:0},&quot;isEdited&quot;:false,&quot;manualOverride&quot;:{&quot;isManuallyOverridden&quot;:true,&quot;citeprocText&quot;:&quot;(Fry, 2020)&quot;,&quot;manualOverrideText&quot;:&quot;Fry, 2020;&quot;},&quot;citationTag&quot;:&quot;MENDELEY_CITATION_v3_eyJjaXRhdGlvbklEIjoiTUVOREVMRVlfQ0lUQVRJT05fNzQ0MzE1YzUtYzU2Yy00MTQyLWFiNmItNTc2NmFjZTcyYTI1IiwicHJvcGVydGllcyI6eyJub3RlSW5kZXgiOjB9LCJpc0VkaXRlZCI6ZmFsc2UsIm1hbnVhbE92ZXJyaWRlIjp7ImlzTWFudWFsbHlPdmVycmlkZGVuIjp0cnVlLCJjaXRlcHJvY1RleHQiOiIoRnJ5LCAyMDIwKSIsIm1hbnVhbE92ZXJyaWRlVGV4dCI6IkZyeSwgMjAyMDsifSwiY2l0YXRpb25JdGVtcyI6W3siaWQiOiIxOWJhYTMzMS0wMTIyLTMwMGYtYjYwZi1lZDIyMWQzYWU2ZTEiLCJpdGVtRGF0YSI6eyJ0eXBlIjoiYXJ0aWNsZS1qb3VybmFsIiwiaWQiOiIxOWJhYTMzMS0wMTIyLTMwMGYtYjYwZi1lZDIyMWQzYWU2ZTEiLCJ0aXRsZSI6IkdvbmFkb3Ryb3BpbiBwcmltaW5nIGJlZm9yZSBPUFU6IFdoYXQgYXJlIHRoZSBiZW5lZml0cyBpbiBjb3dzIGFuZCBjYWx2ZXM/IiwiYXV0aG9yIjpbeyJmYW1pbHkiOiJGcnkiLCJnaXZlbiI6IlJpY2hhcmQgQy4iLCJwYXJzZS1uYW1lcyI6ZmFsc2UsImRyb3BwaW5nLXBhcnRpY2xlIjoiIiwibm9uLWRyb3BwaW5nLXBhcnRpY2xlIjoiIn1dLCJjb250YWluZXItdGl0bGUiOiJUaGVyaW9nZW5vbG9neSIsImNvbnRhaW5lci10aXRsZS1zaG9ydCI6IlRoZXJpb2dlbm9sb2d5IiwiRE9JIjoiMTAuMTAxNi9qLnRoZXJpb2dlbm9sb2d5LjIwMjAuMDEuMDY4IiwiSVNTTiI6IjAwOTM2OTFYIiwiUE1JRCI6IjMyMDg4MDQ0IiwiaXNzdWVkIjp7ImRhdGUtcGFydHMiOltbMjAyMCw3LDFdXX0sInBhZ2UiOiIyMzYtMjQwIiwiYWJzdHJhY3QiOiJPb2N5dGUgcGljayB1cCAoT1BVKSBjb3VwbGVkIHdpdGggSVZQIHByb2R1Y2Ugb3ZlciAxIG1pbGxpb24gY2F0dGxlIGVtYnJ5b3MgcGVyIHllYXIgYW5kIGhhcyBiZWVuIG1vc3Qgc3VjY2Vzc2Z1bCBpbiBCb3MgaW5kaWN1cyBkZXJpdmVkIGJyZWVkcyB0aGF0IGNvbnRhaW4gbGFyZ2UgbnVtYmVycyBvZiBhbnRyYWwgZm9sbGljbGVzIG9uIHRoZWlyIG92YXJpZXMuIE1vcmUgcmVjZW50bHksIHRoaXMgdGVjaG5vbG9neSBoYXMgYmVlbiBhcHBsaWVkIG9uIGEgbGFyZ2Ugc2NhbGUgdG8gQm9zIHRhdXJ1cyBjYXR0bGUsIHdoZXJlIGhvcm1vbmUgbWFuaXB1bGF0aW9uIGlzIGdlbmVyYWxseSBlbXBsb3llZCB0byBpbXByb3ZlIHRoZSBkZXZlbG9wbWVudGFsIGNvbXBldGVuY2Ugb2YgdGhlIENPQ3MuIEhvcm1vbmUgbWFuaXB1bGF0aW9uLCBhbmQgc3BlY2lmaWNhbGx5IHRoZSB1c2Ugb2YgRlNIIHByaW1pbmcgYmVmb3JlIE9QVSwgaGFzIGJlZW4gc3RyYXRlZ2ljYWxseSB1c2VkIGluIHRoZSBpbnRlbnNpdmVseSBtYW5hZ2VkIGRhaXJ5IGNvdywgd2hlcmUgZ2Vub21pYyBldmFsdWF0aW9uIGFuZCBqdXZlbmlsZSBJVlAgY2FuIHByb2R1Y2UgYWRkaXRpb25hbCBzaWduaWZpY2FudCBnZW5ldGljIGdhaW5zLiIsInB1Ymxpc2hlciI6IkVsc2V2aWVyIEluYy4iLCJ2b2x1bWUiOiIxNTAifSwiaXNUZW1wb3JhcnkiOmZhbHNlLCJzdXBwcmVzcy1hdXRob3IiOmZhbHNlLCJjb21wb3NpdGUiOmZhbHNlLCJhdXRob3Itb25seSI6ZmFsc2V9XX0=&quot;,&quot;citationItems&quot;:[{&quot;id&quot;:&quot;19baa331-0122-300f-b60f-ed221d3ae6e1&quot;,&quot;itemData&quot;:{&quot;type&quot;:&quot;article-journal&quot;,&quot;id&quot;:&quot;19baa331-0122-300f-b60f-ed221d3ae6e1&quot;,&quot;title&quot;:&quot;Gonadotropin priming before OPU: What are the benefits in cows and calves?&quot;,&quot;author&quot;:[{&quot;family&quot;:&quot;Fry&quot;,&quot;given&quot;:&quot;Richard C.&quot;,&quot;parse-names&quot;:false,&quot;dropping-particle&quot;:&quot;&quot;,&quot;non-dropping-particle&quot;:&quot;&quot;}],&quot;container-title&quot;:&quot;Theriogenology&quot;,&quot;container-title-short&quot;:&quot;Theriogenology&quot;,&quot;DOI&quot;:&quot;10.1016/j.theriogenology.2020.01.068&quot;,&quot;ISSN&quot;:&quot;0093691X&quot;,&quot;PMID&quot;:&quot;32088044&quot;,&quot;issued&quot;:{&quot;date-parts&quot;:[[2020,7,1]]},&quot;page&quot;:&quot;236-240&quot;,&quot;abstract&quot;:&quot;Oocyte pick up (OPU) coupled with IVP produce over 1 million cattle embryos per year and has been most successful in Bos indicus derived breeds that contain large numbers of antral follicles on their ovaries. More recently, this technology has been applied on a large scale to Bos taurus cattle, where hormone manipulation is generally employed to improve the developmental competence of the COCs. Hormone manipulation, and specifically the use of FSH priming before OPU, has been strategically used in the intensively managed dairy cow, where genomic evaluation and juvenile IVP can produce additional significant genetic gains.&quot;,&quot;publisher&quot;:&quot;Elsevier Inc.&quot;,&quot;volume&quot;:&quot;150&quot;},&quot;isTemporary&quot;:false,&quot;suppress-author&quot;:false,&quot;composite&quot;:false,&quot;author-only&quot;:false}]},{&quot;citationID&quot;:&quot;MENDELEY_CITATION_2ab11dd8-7368-4972-8200-05f800511014&quot;,&quot;properties&quot;:{&quot;noteIndex&quot;:0},&quot;isEdited&quot;:false,&quot;manualOverride&quot;:{&quot;isManuallyOverridden&quot;:true,&quot;citeprocText&quot;:&quot;(Motta et al., 2024)&quot;,&quot;manualOverrideText&quot;:&quot;Motta et al., 2025).&quot;},&quot;citationTag&quot;:&quot;MENDELEY_CITATION_v3_eyJjaXRhdGlvbklEIjoiTUVOREVMRVlfQ0lUQVRJT05fMmFiMTFkZDgtNzM2OC00OTcyLTgyMDAtMDVmODAwNTExMDE0IiwicHJvcGVydGllcyI6eyJub3RlSW5kZXgiOjB9LCJpc0VkaXRlZCI6ZmFsc2UsIm1hbnVhbE92ZXJyaWRlIjp7ImlzTWFudWFsbHlPdmVycmlkZGVuIjp0cnVlLCJjaXRlcHJvY1RleHQiOiIoTW90dGEgZXQgYWwuLCAyMDI0KSIsIm1hbnVhbE92ZXJyaWRlVGV4dCI6Ik1vdHRhIGV0IGFsLiwgMjAyNSkuIn0sImNpdGF0aW9uSXRlbXMiOlt7ImlkIjoiNzU0N2U0MzQtNzFkMy0zZGNmLWJkYzgtZmQzMTllMzA4MDRlIiwiaXRlbURhdGEiOnsidHlwZSI6ImFydGljbGUtam91cm5hbCIsImlkIjoiNzU0N2U0MzQtNzFkMy0zZGNmLWJkYzgtZmQzMTllMzA4MDRlIiwidGl0bGUiOiJBZHZhbmNlcyBpbiBzeW5jaHJvbml6YXRpb24gYW5kIHN1cGVyc3RpbXVsYXRpb24gZm9yIE9QVS9JVkVQOiBvcHRpbWl6aW5nIG9vY3l0ZSBxdWFudGl0eSBhbmQgcXVhbGl0eSIsImF1dGhvciI6W3siZmFtaWx5IjoiTW90dGEiLCJnaXZlbiI6Ikplc3NpY2EgQy4gTC4iLCJwYXJzZS1uYW1lcyI6ZmFsc2UsImRyb3BwaW5nLXBhcnRpY2xlIjoiIiwibm9uLWRyb3BwaW5nLXBhcnRpY2xlIjoiIn0seyJmYW1pbHkiOiJIYXlkZW4iLCJnaXZlbiI6IkNhbWVyb24gQi4iLCJwYXJzZS1uYW1lcyI6ZmFsc2UsImRyb3BwaW5nLXBhcnRpY2xlIjoiIiwibm9uLWRyb3BwaW5nLXBhcnRpY2xlIjoiIn0seyJmYW1pbHkiOiJTYWxhIiwiZ2l2ZW4iOiJSb2RyaWdvIiwicGFyc2UtbmFtZXMiOmZhbHNlLCJkcm9wcGluZy1wYXJ0aWNsZSI6IlYuIiwibm9uLWRyb3BwaW5nLXBhcnRpY2xlIjoiIn0seyJmYW1pbHkiOiJSb3NzIiwiZ2l2ZW4iOiJQYWJsbyBKLiIsInBhcnNlLW5hbWVzIjpmYWxzZSwiZHJvcHBpbmctcGFydGljbGUiOiIiLCJub24tZHJvcHBpbmctcGFydGljbGUiOiIifSx7ImZhbWlseSI6IkdhcmPDrWEtR3VlcnJhIiwiZ2l2ZW4iOiJBbHZhcm8iLCJwYXJzZS1uYW1lcyI6ZmFsc2UsImRyb3BwaW5nLXBhcnRpY2xlIjoiIiwibm9uLWRyb3BwaW5nLXBhcnRpY2xlIjoiIn1dLCJjb250YWluZXItdGl0bGUiOiJSZXByb2R1Y3Rpb24sIEZlcnRpbGl0eSBhbmQgRGV2ZWxvcG1lbnQiLCJjb250YWluZXItdGl0bGUtc2hvcnQiOiJSZXByb2QgRmVydGlsIERldiIsIkRPSSI6IjEwLjEwNzEvUkQyNDE0MyIsIklTU04iOiIxMDMxLTM2MTMiLCJVUkwiOiJodHRwczovL3d3dy5wdWJsaXNoLmNzaXJvLmF1L1JEL1JEMjQxNDMiLCJpc3N1ZWQiOnsiZGF0ZS1wYXJ0cyI6W1syMDI0LDEyLDEzXV19LCJhYnN0cmFjdCI6IjxwPlRoZSBzdXN0YWluZWQgZXhwYW5zaW9uIG9mIGluIHZpdHJvIGVtYnJ5byBwcm9kdWN0aW9uIChJVkVQKSBpbiBjYXR0bGUgbmVjZXNzaXRhdGVzIG9uZ29pbmcgYWR2YW5jZW1lbnRzIGluIElWRVAgbWV0aG9kb2xvZ2llcy4gVGhlIHN1Y2Nlc3Mgb2YgSVZFUCBsYXJnZWx5IGRlcGVuZHMgb24gdGhlIHF1YW50aXR5IGFuZCBxdWFsaXR5IChpLmUuIGRldmVsb3BtZW50YWwgY29tcGV0ZW5jZSkgb2Ygb29jeXRlcyByZXRyaWV2ZWQgYWZ0ZXIgb3Z1bSBwaWNrLXVwIChPUFUpLiBUaGUgZnVuZGFtZW50YWwgcm9sZSBvZiB0aGUgb3ZhcmlhbiBmb2xsaWNsZSBpbiB0aGUgZGV2ZWxvcG1lbnQgb2YgdGhlIG9vY3l0ZSBoaWdobGlnaHRzIHRoZSBpbXBvcnRhbmNlIG9mIGNvbnNpZGVyaW5nIHRoZSBvdmFyaWFuIHBoeXNpb2xvZ3kgZHVyaW5nIGRldmVsb3BtZW50IG9mIE9QVS9JVkVQIG1ldGhvZG9sb2dpZXMuIE9vY3l0ZSBxdWFudGl0eSBpcyBsYXJnZWx5IGluZmx1ZW5jZWQgYnkgb3ZhcmlhbiBwaGVub3R5cGUgZGV0ZXJtaW5lZCB0aHJvdWdoIGFudHJhbCBmb2xsaWNsZSBjb3VudCAoQUZDKSBvciBjaXJjdWxhdGluZyBhbnRpLU3DvGxsZXJpYW4gaG9ybW9uZSAoQU1IKS4gSW4gYWRkaXRpb24sIHN1YnN0YW50aWFsIGV2aWRlbmNlIGluZGljYXRlcyB0aGF0IGZvbGxpY2xlIHNpemUgYW5kIHN0YXR1cyBjYW4gYWZmZWN0IE9QVS9JVkVQIG91dGNvbWVzIHN1Y2ggdGhhdCBwcm9tb3RpbmcgdGhlIHByZXNlbmNlIG9mIG1lZGl1bSB0byBsYXJnZSBzaXplZCBkb21pbmFudC1saWtlIGZvbGxpY2xlcyBjYW4gZW5oYW5jZSBvb2N5dGUgZGV2ZWxvcG1lbnRhbCBjb21wZXRlbmNlIGFuZCB0aHVzIGVtYnJ5byBwcm9kdWN0aW9uLiBPdmFyaWFuIHN1cGVyc3RpbXVsYXRpb24sIHVzaW5nIGZvbGxpY2xlLXN0aW11bGF0aW5nIGhvcm1vbmUgKEZTSCksIGFsbG93cyBvcHRpbWl6YXRpb24gb2YgZm9sbGljbGUgZGV2ZWxvcG1lbnQgYW5kIG9vY3l0ZSBkZXZlbG9wbWVudGFsIGNvbXBldGVuY2UgcmVzdWx0aW5nIGluIGdyZWF0ZXIgSVZFUCBlZmZpY2FjeS4gVGhlIHByZXNlbnQgcmV2aWV3IGV4YW1pbmVzIHZhcmlvdXMgYXNwZWN0cyBvZiBGU0ggYWRtaW5pc3RyYXRpb24sIHByb3ZpZGluZyBhbiB1cGRhdGUgb2Ygb3ZhcmlhbiBzdXBlcnN0aW11bGF0aW9uIG1ldGhvZG9sb2dpZXMgYW5kIHRoZWlyIGltcGxlbWVudGF0aW9uIGluIE9QVS9JVkVQIHN5c3RlbXMuIEFkZGl0aW9uYWxseSwgdGhlIHBvdGVudGlhbCBkZXZlbG9wbWVudCBvZiB0YXJnZXRlZCBvdmFyaWFuIHN1cGVyc3RpbXVsYXRpb24gYXBwcm9hY2hlcyB0aGF0IGNvbnNpZGVyIHRoZSBtYXJrZWQgcGh5c2lvbG9naWNhbCBkaWZmZXJlbmNlcyBhbW9uZyBpbmRpdmlkdWFscyB3aXRoIHZhcnlpbmcgQUZDL0FNSCBwaGVub3R5cGVzIGlzIGV4cGxvcmVkIHdpdGggdGhlIGdvYWwgb2YgZnVydGhlciBlbmhhbmNpbmcgSVZFUCBlZmZpY2FjeS48L3A+IiwiaXNzdWUiOiIxIiwidm9sdW1lIjoiMzcifSwiaXNUZW1wb3JhcnkiOmZhbHNlLCJzdXBwcmVzcy1hdXRob3IiOmZhbHNlLCJjb21wb3NpdGUiOmZhbHNlLCJhdXRob3Itb25seSI6ZmFsc2V9XX0=&quot;,&quot;citationItems&quot;:[{&quot;id&quot;:&quot;7547e434-71d3-3dcf-bdc8-fd319e30804e&quot;,&quot;itemData&quot;:{&quot;type&quot;:&quot;article-journal&quot;,&quot;id&quot;:&quot;7547e434-71d3-3dcf-bdc8-fd319e30804e&quot;,&quot;title&quot;:&quot;Advances in synchronization and superstimulation for OPU/IVEP: optimizing oocyte quantity and quality&quot;,&quot;author&quot;:[{&quot;family&quot;:&quot;Motta&quot;,&quot;given&quot;:&quot;Jessica C. L.&quot;,&quot;parse-names&quot;:false,&quot;dropping-particle&quot;:&quot;&quot;,&quot;non-dropping-particle&quot;:&quot;&quot;},{&quot;family&quot;:&quot;Hayden&quot;,&quot;given&quot;:&quot;Cameron B.&quot;,&quot;parse-names&quot;:false,&quot;dropping-particle&quot;:&quot;&quot;,&quot;non-dropping-particle&quot;:&quot;&quot;},{&quot;family&quot;:&quot;Sala&quot;,&quot;given&quot;:&quot;Rodrigo&quot;,&quot;parse-names&quot;:false,&quot;dropping-particle&quot;:&quot;V.&quot;,&quot;non-dropping-particle&quot;:&quot;&quot;},{&quot;family&quot;:&quot;Ross&quot;,&quot;given&quot;:&quot;Pablo J.&quot;,&quot;parse-names&quot;:false,&quot;dropping-particle&quot;:&quot;&quot;,&quot;non-dropping-particle&quot;:&quot;&quot;},{&quot;family&quot;:&quot;García-Guerra&quot;,&quot;given&quot;:&quot;Alvaro&quot;,&quot;parse-names&quot;:false,&quot;dropping-particle&quot;:&quot;&quot;,&quot;non-dropping-particle&quot;:&quot;&quot;}],&quot;container-title&quot;:&quot;Reproduction, Fertility and Development&quot;,&quot;container-title-short&quot;:&quot;Reprod Fertil Dev&quot;,&quot;DOI&quot;:&quot;10.1071/RD24143&quot;,&quot;ISSN&quot;:&quot;1031-3613&quot;,&quot;URL&quot;:&quot;https://www.publish.csiro.au/RD/RD24143&quot;,&quot;issued&quot;:{&quot;date-parts&quot;:[[2024,12,13]]},&quot;abstract&quot;:&quot;&lt;p&gt;The sustained expansion of in vitro embryo production (IVEP) in cattle necessitates ongoing advancements in IVEP methodologies. The success of IVEP largely depends on the quantity and quality (i.e. developmental competence) of oocytes retrieved after ovum pick-up (OPU). The fundamental role of the ovarian follicle in the development of the oocyte highlights the importance of considering the ovarian physiology during development of OPU/IVEP methodologies. Oocyte quantity is largely influenced by ovarian phenotype determined through antral follicle count (AFC) or circulating anti-Müllerian hormone (AMH). In addition, substantial evidence indicates that follicle size and status can affect OPU/IVEP outcomes such that promoting the presence of medium to large sized dominant-like follicles can enhance oocyte developmental competence and thus embryo production. Ovarian superstimulation, using follicle-stimulating hormone (FSH), allows optimization of follicle development and oocyte developmental competence resulting in greater IVEP efficacy. The present review examines various aspects of FSH administration, providing an update of ovarian superstimulation methodologies and their implementation in OPU/IVEP systems. Additionally, the potential development of targeted ovarian superstimulation approaches that consider the marked physiological differences among individuals with varying AFC/AMH phenotypes is explored with the goal of further enhancing IVEP efficacy.&lt;/p&gt;&quot;,&quot;issue&quot;:&quot;1&quot;,&quot;volume&quot;:&quot;37&quot;},&quot;isTemporary&quot;:false,&quot;suppress-author&quot;:false,&quot;composite&quot;:false,&quot;author-only&quot;:false}]},{&quot;citationID&quot;:&quot;MENDELEY_CITATION_62959d11-0fef-428f-83fd-9af92abe2cc9&quot;,&quot;properties&quot;:{&quot;noteIndex&quot;:0},&quot;isEdited&quot;:false,&quot;manualOverride&quot;:{&quot;isManuallyOverridden&quot;:true,&quot;citeprocText&quot;:&quot;(Ruiz Lopez Salvador, 2014)&quot;,&quot;manualOverrideText&quot;:&quot;(Ruiz, 2014)&quot;},&quot;citationTag&quot;:&quot;MENDELEY_CITATION_v3_eyJjaXRhdGlvbklEIjoiTUVOREVMRVlfQ0lUQVRJT05fNjI5NTlkMTEtMGZlZi00MjhmLTgzZmQtOWFmOTJhYmUyY2M5IiwicHJvcGVydGllcyI6eyJub3RlSW5kZXgiOjB9LCJpc0VkaXRlZCI6ZmFsc2UsIm1hbnVhbE92ZXJyaWRlIjp7ImlzTWFudWFsbHlPdmVycmlkZGVuIjp0cnVlLCJjaXRlcHJvY1RleHQiOiIoUnVpeiBMb3BleiBTYWx2YWRvciwgMjAxNCkiLCJtYW51YWxPdmVycmlkZVRleHQiOiIoUnVpeiwgMjAxNCkifSwiY2l0YXRpb25JdGVtcyI6W3siaWQiOiJiZWRiYjVlNS1kYTRjLTM5ZjctOWMwZS1iMWE4MTRiOGQwNDEiLCJpdGVtRGF0YSI6eyJ0eXBlIjoiYXJ0aWNsZS1qb3VybmFsIiwiaWQiOiJiZWRiYjVlNS1kYTRjLTM5ZjctOWMwZS1iMWE4MTRiOGQwNDEiLCJ0aXRsZSI6Ik92dW0gUGljay1VcCAoT1BVKSBlbiBnYW5hZG8gdmFjdW5vIiwiYXV0aG9yIjpbeyJmYW1pbHkiOiJSdWl6IExvcGV6IFNhbHZhZG9yIiwiZ2l2ZW4iOiIiLCJwYXJzZS1uYW1lcyI6ZmFsc2UsImRyb3BwaW5nLXBhcnRpY2xlIjoiIiwibm9uLWRyb3BwaW5nLXBhcnRpY2xlIjoiIn1dLCJjb250YWluZXItdGl0bGUiOiJSZXByb2R1Y2Npb24gVmFjdW5vIiwiaXNzdWVkIjp7ImRhdGUtcGFydHMiOltbMjAxNF1dfSwiaXNzdWUiOiJPdnVtIFBpY2stVXAgKE9QVSkgZW4gZ2FuYWRvIHZhY3VubyIsImNvbnRhaW5lci10aXRsZS1zaG9ydCI6IiJ9LCJpc1RlbXBvcmFyeSI6ZmFsc2UsInN1cHByZXNzLWF1dGhvciI6ZmFsc2UsImNvbXBvc2l0ZSI6ZmFsc2UsImF1dGhvci1vbmx5IjpmYWxzZX1dfQ==&quot;,&quot;citationItems&quot;:[{&quot;id&quot;:&quot;bedbb5e5-da4c-39f7-9c0e-b1a814b8d041&quot;,&quot;itemData&quot;:{&quot;type&quot;:&quot;article-journal&quot;,&quot;id&quot;:&quot;bedbb5e5-da4c-39f7-9c0e-b1a814b8d041&quot;,&quot;title&quot;:&quot;Ovum Pick-Up (OPU) en ganado vacuno&quot;,&quot;author&quot;:[{&quot;family&quot;:&quot;Ruiz Lopez Salvador&quot;,&quot;given&quot;:&quot;&quot;,&quot;parse-names&quot;:false,&quot;dropping-particle&quot;:&quot;&quot;,&quot;non-dropping-particle&quot;:&quot;&quot;}],&quot;container-title&quot;:&quot;Reproduccion Vacuno&quot;,&quot;issued&quot;:{&quot;date-parts&quot;:[[2014]]},&quot;issue&quot;:&quot;Ovum Pick-Up (OPU) en ganado vacuno&quot;,&quot;container-title-short&quot;:&quot;&quot;},&quot;isTemporary&quot;:false,&quot;suppress-author&quot;:false,&quot;composite&quot;:false,&quot;author-only&quot;:false}]},{&quot;citationID&quot;:&quot;MENDELEY_CITATION_16e579d8-3403-41aa-847d-96c5f86c579b&quot;,&quot;properties&quot;:{&quot;noteIndex&quot;:0},&quot;isEdited&quot;:false,&quot;manualOverride&quot;:{&quot;isManuallyOverridden&quot;:true,&quot;citeprocText&quot;:&quot;(Ruiz Lopez Salvador, 2014)&quot;,&quot;manualOverrideText&quot;:&quot;(Ruiz, 2014)&quot;},&quot;citationTag&quot;:&quot;MENDELEY_CITATION_v3_eyJjaXRhdGlvbklEIjoiTUVOREVMRVlfQ0lUQVRJT05fMTZlNTc5ZDgtMzQwMy00MWFhLTg0N2QtOTZjNWY4NmM1NzliIiwicHJvcGVydGllcyI6eyJub3RlSW5kZXgiOjB9LCJpc0VkaXRlZCI6ZmFsc2UsIm1hbnVhbE92ZXJyaWRlIjp7ImlzTWFudWFsbHlPdmVycmlkZGVuIjp0cnVlLCJjaXRlcHJvY1RleHQiOiIoUnVpeiBMb3BleiBTYWx2YWRvciwgMjAxNCkiLCJtYW51YWxPdmVycmlkZVRleHQiOiIoUnVpeiwgMjAxNCkifSwiY2l0YXRpb25JdGVtcyI6W3siaWQiOiJiZWRiYjVlNS1kYTRjLTM5ZjctOWMwZS1iMWE4MTRiOGQwNDEiLCJpdGVtRGF0YSI6eyJ0eXBlIjoiYXJ0aWNsZS1qb3VybmFsIiwiaWQiOiJiZWRiYjVlNS1kYTRjLTM5ZjctOWMwZS1iMWE4MTRiOGQwNDEiLCJ0aXRsZSI6Ik92dW0gUGljay1VcCAoT1BVKSBlbiBnYW5hZG8gdmFjdW5vIiwiYXV0aG9yIjpbeyJmYW1pbHkiOiJSdWl6IExvcGV6IFNhbHZhZG9yIiwiZ2l2ZW4iOiIiLCJwYXJzZS1uYW1lcyI6ZmFsc2UsImRyb3BwaW5nLXBhcnRpY2xlIjoiIiwibm9uLWRyb3BwaW5nLXBhcnRpY2xlIjoiIn1dLCJjb250YWluZXItdGl0bGUiOiJSZXByb2R1Y2Npb24gVmFjdW5vIiwiaXNzdWVkIjp7ImRhdGUtcGFydHMiOltbMjAxNF1dfSwiaXNzdWUiOiJPdnVtIFBpY2stVXAgKE9QVSkgZW4gZ2FuYWRvIHZhY3VubyIsImNvbnRhaW5lci10aXRsZS1zaG9ydCI6IiJ9LCJpc1RlbXBvcmFyeSI6ZmFsc2UsInN1cHByZXNzLWF1dGhvciI6ZmFsc2UsImNvbXBvc2l0ZSI6ZmFsc2UsImF1dGhvci1vbmx5IjpmYWxzZX1dfQ==&quot;,&quot;citationItems&quot;:[{&quot;id&quot;:&quot;bedbb5e5-da4c-39f7-9c0e-b1a814b8d041&quot;,&quot;itemData&quot;:{&quot;type&quot;:&quot;article-journal&quot;,&quot;id&quot;:&quot;bedbb5e5-da4c-39f7-9c0e-b1a814b8d041&quot;,&quot;title&quot;:&quot;Ovum Pick-Up (OPU) en ganado vacuno&quot;,&quot;author&quot;:[{&quot;family&quot;:&quot;Ruiz Lopez Salvador&quot;,&quot;given&quot;:&quot;&quot;,&quot;parse-names&quot;:false,&quot;dropping-particle&quot;:&quot;&quot;,&quot;non-dropping-particle&quot;:&quot;&quot;}],&quot;container-title&quot;:&quot;Reproduccion Vacuno&quot;,&quot;issued&quot;:{&quot;date-parts&quot;:[[2014]]},&quot;issue&quot;:&quot;Ovum Pick-Up (OPU) en ganado vacuno&quot;,&quot;container-title-short&quot;:&quot;&quot;},&quot;isTemporary&quot;:false,&quot;suppress-author&quot;:false,&quot;composite&quot;:false,&quot;author-only&quot;:false}]},{&quot;citationID&quot;:&quot;MENDELEY_CITATION_982a49b4-2ace-4a27-a7d8-f71557ef27e1&quot;,&quot;properties&quot;:{&quot;noteIndex&quot;:0},&quot;isEdited&quot;:false,&quot;manualOverride&quot;:{&quot;isManuallyOverridden&quot;:true,&quot;citeprocText&quot;:&quot;(Fry, 2020)&quot;,&quot;manualOverrideText&quot;:&quot;(Fry, 2020;&quot;},&quot;citationTag&quot;:&quot;MENDELEY_CITATION_v3_eyJjaXRhdGlvbklEIjoiTUVOREVMRVlfQ0lUQVRJT05fOTgyYTQ5YjQtMmFjZS00YTI3LWE3ZDgtZjcxNTU3ZWYyN2UxIiwicHJvcGVydGllcyI6eyJub3RlSW5kZXgiOjB9LCJpc0VkaXRlZCI6ZmFsc2UsIm1hbnVhbE92ZXJyaWRlIjp7ImlzTWFudWFsbHlPdmVycmlkZGVuIjp0cnVlLCJjaXRlcHJvY1RleHQiOiIoRnJ5LCAyMDIwKSIsIm1hbnVhbE92ZXJyaWRlVGV4dCI6IihGcnksIDIwMjA7In0sImNpdGF0aW9uSXRlbXMiOlt7ImlkIjoiMTliYWEzMzEtMDEyMi0zMDBmLWI2MGYtZWQyMjFkM2FlNmUxIiwiaXRlbURhdGEiOnsidHlwZSI6ImFydGljbGUtam91cm5hbCIsImlkIjoiMTliYWEzMzEtMDEyMi0zMDBmLWI2MGYtZWQyMjFkM2FlNmUxIiwidGl0bGUiOiJHb25hZG90cm9waW4gcHJpbWluZyBiZWZvcmUgT1BVOiBXaGF0IGFyZSB0aGUgYmVuZWZpdHMgaW4gY293cyBhbmQgY2FsdmVzPyIsImF1dGhvciI6W3siZmFtaWx5IjoiRnJ5IiwiZ2l2ZW4iOiJSaWNoYXJkIEMuIiwicGFyc2UtbmFtZXMiOmZhbHNlLCJkcm9wcGluZy1wYXJ0aWNsZSI6IiIsIm5vbi1kcm9wcGluZy1wYXJ0aWNsZSI6IiJ9XSwiY29udGFpbmVyLXRpdGxlIjoiVGhlcmlvZ2Vub2xvZ3kiLCJjb250YWluZXItdGl0bGUtc2hvcnQiOiJUaGVyaW9nZW5vbG9neSIsIkRPSSI6IjEwLjEwMTYvai50aGVyaW9nZW5vbG9neS4yMDIwLjAxLjA2OCIsIklTU04iOiIwMDkzNjkxWCIsIlBNSUQiOiIzMjA4ODA0NCIsImlzc3VlZCI6eyJkYXRlLXBhcnRzIjpbWzIwMjAsNywxXV19LCJwYWdlIjoiMjM2LTI0MCIsImFic3RyYWN0IjoiT29jeXRlIHBpY2sgdXAgKE9QVSkgY291cGxlZCB3aXRoIElWUCBwcm9kdWNlIG92ZXIgMSBtaWxsaW9uIGNhdHRsZSBlbWJyeW9zIHBlciB5ZWFyIGFuZCBoYXMgYmVlbiBtb3N0IHN1Y2Nlc3NmdWwgaW4gQm9zIGluZGljdXMgZGVyaXZlZCBicmVlZHMgdGhhdCBjb250YWluIGxhcmdlIG51bWJlcnMgb2YgYW50cmFsIGZvbGxpY2xlcyBvbiB0aGVpciBvdmFyaWVzLiBNb3JlIHJlY2VudGx5LCB0aGlzIHRlY2hub2xvZ3kgaGFzIGJlZW4gYXBwbGllZCBvbiBhIGxhcmdlIHNjYWxlIHRvIEJvcyB0YXVydXMgY2F0dGxlLCB3aGVyZSBob3Jtb25lIG1hbmlwdWxhdGlvbiBpcyBnZW5lcmFsbHkgZW1wbG95ZWQgdG8gaW1wcm92ZSB0aGUgZGV2ZWxvcG1lbnRhbCBjb21wZXRlbmNlIG9mIHRoZSBDT0NzLiBIb3Jtb25lIG1hbmlwdWxhdGlvbiwgYW5kIHNwZWNpZmljYWxseSB0aGUgdXNlIG9mIEZTSCBwcmltaW5nIGJlZm9yZSBPUFUsIGhhcyBiZWVuIHN0cmF0ZWdpY2FsbHkgdXNlZCBpbiB0aGUgaW50ZW5zaXZlbHkgbWFuYWdlZCBkYWlyeSBjb3csIHdoZXJlIGdlbm9taWMgZXZhbHVhdGlvbiBhbmQganV2ZW5pbGUgSVZQIGNhbiBwcm9kdWNlIGFkZGl0aW9uYWwgc2lnbmlmaWNhbnQgZ2VuZXRpYyBnYWlucy4iLCJwdWJsaXNoZXIiOiJFbHNldmllciBJbmMuIiwidm9sdW1lIjoiMTUwIn0sImlzVGVtcG9yYXJ5IjpmYWxzZSwic3VwcHJlc3MtYXV0aG9yIjpmYWxzZSwiY29tcG9zaXRlIjpmYWxzZSwiYXV0aG9yLW9ubHkiOmZhbHNlfV19&quot;,&quot;citationItems&quot;:[{&quot;id&quot;:&quot;19baa331-0122-300f-b60f-ed221d3ae6e1&quot;,&quot;itemData&quot;:{&quot;type&quot;:&quot;article-journal&quot;,&quot;id&quot;:&quot;19baa331-0122-300f-b60f-ed221d3ae6e1&quot;,&quot;title&quot;:&quot;Gonadotropin priming before OPU: What are the benefits in cows and calves?&quot;,&quot;author&quot;:[{&quot;family&quot;:&quot;Fry&quot;,&quot;given&quot;:&quot;Richard C.&quot;,&quot;parse-names&quot;:false,&quot;dropping-particle&quot;:&quot;&quot;,&quot;non-dropping-particle&quot;:&quot;&quot;}],&quot;container-title&quot;:&quot;Theriogenology&quot;,&quot;container-title-short&quot;:&quot;Theriogenology&quot;,&quot;DOI&quot;:&quot;10.1016/j.theriogenology.2020.01.068&quot;,&quot;ISSN&quot;:&quot;0093691X&quot;,&quot;PMID&quot;:&quot;32088044&quot;,&quot;issued&quot;:{&quot;date-parts&quot;:[[2020,7,1]]},&quot;page&quot;:&quot;236-240&quot;,&quot;abstract&quot;:&quot;Oocyte pick up (OPU) coupled with IVP produce over 1 million cattle embryos per year and has been most successful in Bos indicus derived breeds that contain large numbers of antral follicles on their ovaries. More recently, this technology has been applied on a large scale to Bos taurus cattle, where hormone manipulation is generally employed to improve the developmental competence of the COCs. Hormone manipulation, and specifically the use of FSH priming before OPU, has been strategically used in the intensively managed dairy cow, where genomic evaluation and juvenile IVP can produce additional significant genetic gains.&quot;,&quot;publisher&quot;:&quot;Elsevier Inc.&quot;,&quot;volume&quot;:&quot;150&quot;},&quot;isTemporary&quot;:false,&quot;suppress-author&quot;:false,&quot;composite&quot;:false,&quot;author-only&quot;:false}]},{&quot;citationID&quot;:&quot;MENDELEY_CITATION_e84bdc27-97ed-43a3-ba22-15c0471c698f&quot;,&quot;properties&quot;:{&quot;noteIndex&quot;:0},&quot;isEdited&quot;:false,&quot;manualOverride&quot;:{&quot;isManuallyOverridden&quot;:true,&quot;citeprocText&quot;:&quot;(Motta et al., 2024)&quot;,&quot;manualOverrideText&quot;:&quot;Motta et al., 2024)&quot;},&quot;citationTag&quot;:&quot;MENDELEY_CITATION_v3_eyJjaXRhdGlvbklEIjoiTUVOREVMRVlfQ0lUQVRJT05fZTg0YmRjMjctOTdlZC00M2EzLWJhMjItMTVjMDQ3MWM2OThmIiwicHJvcGVydGllcyI6eyJub3RlSW5kZXgiOjB9LCJpc0VkaXRlZCI6ZmFsc2UsIm1hbnVhbE92ZXJyaWRlIjp7ImlzTWFudWFsbHlPdmVycmlkZGVuIjp0cnVlLCJjaXRlcHJvY1RleHQiOiIoTW90dGEgZXQgYWwuLCAyMDI0KSIsIm1hbnVhbE92ZXJyaWRlVGV4dCI6Ik1vdHRhIGV0IGFsLiwgMjAyNCkifSwiY2l0YXRpb25JdGVtcyI6W3siaWQiOiI3NTQ3ZTQzNC03MWQzLTNkY2YtYmRjOC1mZDMxOWUzMDgwNGUiLCJpdGVtRGF0YSI6eyJ0eXBlIjoiYXJ0aWNsZS1qb3VybmFsIiwiaWQiOiI3NTQ3ZTQzNC03MWQzLTNkY2YtYmRjOC1mZDMxOWUzMDgwNGUiLCJ0aXRsZSI6IkFkdmFuY2VzIGluIHN5bmNocm9uaXphdGlvbiBhbmQgc3VwZXJzdGltdWxhdGlvbiBmb3IgT1BVL0lWRVA6IG9wdGltaXppbmcgb29jeXRlIHF1YW50aXR5IGFuZCBxdWFsaXR5IiwiYXV0aG9yIjpbeyJmYW1pbHkiOiJNb3R0YSIsImdpdmVuIjoiSmVzc2ljYSBDLiBMLiIsInBhcnNlLW5hbWVzIjpmYWxzZSwiZHJvcHBpbmctcGFydGljbGUiOiIiLCJub24tZHJvcHBpbmctcGFydGljbGUiOiIifSx7ImZhbWlseSI6IkhheWRlbiIsImdpdmVuIjoiQ2FtZXJvbiBCLiIsInBhcnNlLW5hbWVzIjpmYWxzZSwiZHJvcHBpbmctcGFydGljbGUiOiIiLCJub24tZHJvcHBpbmctcGFydGljbGUiOiIifSx7ImZhbWlseSI6IlNhbGEiLCJnaXZlbiI6IlJvZHJpZ28iLCJwYXJzZS1uYW1lcyI6ZmFsc2UsImRyb3BwaW5nLXBhcnRpY2xlIjoiVi4iLCJub24tZHJvcHBpbmctcGFydGljbGUiOiIifSx7ImZhbWlseSI6IlJvc3MiLCJnaXZlbiI6IlBhYmxvIEouIiwicGFyc2UtbmFtZXMiOmZhbHNlLCJkcm9wcGluZy1wYXJ0aWNsZSI6IiIsIm5vbi1kcm9wcGluZy1wYXJ0aWNsZSI6IiJ9LHsiZmFtaWx5IjoiR2FyY8OtYS1HdWVycmEiLCJnaXZlbiI6IkFsdmFybyIsInBhcnNlLW5hbWVzIjpmYWxzZSwiZHJvcHBpbmctcGFydGljbGUiOiIiLCJub24tZHJvcHBpbmctcGFydGljbGUiOiIifV0sImNvbnRhaW5lci10aXRsZSI6IlJlcHJvZHVjdGlvbiwgRmVydGlsaXR5IGFuZCBEZXZlbG9wbWVudCIsImNvbnRhaW5lci10aXRsZS1zaG9ydCI6IlJlcHJvZCBGZXJ0aWwgRGV2IiwiRE9JIjoiMTAuMTA3MS9SRDI0MTQzIiwiSVNTTiI6IjEwMzEtMzYxMyIsIlVSTCI6Imh0dHBzOi8vd3d3LnB1Ymxpc2guY3Npcm8uYXUvUkQvUkQyNDE0MyIsImlzc3VlZCI6eyJkYXRlLXBhcnRzIjpbWzIwMjQsMTIsMTNdXX0sImFic3RyYWN0IjoiPHA+VGhlIHN1c3RhaW5lZCBleHBhbnNpb24gb2YgaW4gdml0cm8gZW1icnlvIHByb2R1Y3Rpb24gKElWRVApIGluIGNhdHRsZSBuZWNlc3NpdGF0ZXMgb25nb2luZyBhZHZhbmNlbWVudHMgaW4gSVZFUCBtZXRob2RvbG9naWVzLiBUaGUgc3VjY2VzcyBvZiBJVkVQIGxhcmdlbHkgZGVwZW5kcyBvbiB0aGUgcXVhbnRpdHkgYW5kIHF1YWxpdHkgKGkuZS4gZGV2ZWxvcG1lbnRhbCBjb21wZXRlbmNlKSBvZiBvb2N5dGVzIHJldHJpZXZlZCBhZnRlciBvdnVtIHBpY2stdXAgKE9QVSkuIFRoZSBmdW5kYW1lbnRhbCByb2xlIG9mIHRoZSBvdmFyaWFuIGZvbGxpY2xlIGluIHRoZSBkZXZlbG9wbWVudCBvZiB0aGUgb29jeXRlIGhpZ2hsaWdodHMgdGhlIGltcG9ydGFuY2Ugb2YgY29uc2lkZXJpbmcgdGhlIG92YXJpYW4gcGh5c2lvbG9neSBkdXJpbmcgZGV2ZWxvcG1lbnQgb2YgT1BVL0lWRVAgbWV0aG9kb2xvZ2llcy4gT29jeXRlIHF1YW50aXR5IGlzIGxhcmdlbHkgaW5mbHVlbmNlZCBieSBvdmFyaWFuIHBoZW5vdHlwZSBkZXRlcm1pbmVkIHRocm91Z2ggYW50cmFsIGZvbGxpY2xlIGNvdW50IChBRkMpIG9yIGNpcmN1bGF0aW5nIGFudGktTcO8bGxlcmlhbiBob3Jtb25lIChBTUgpLiBJbiBhZGRpdGlvbiwgc3Vic3RhbnRpYWwgZXZpZGVuY2UgaW5kaWNhdGVzIHRoYXQgZm9sbGljbGUgc2l6ZSBhbmQgc3RhdHVzIGNhbiBhZmZlY3QgT1BVL0lWRVAgb3V0Y29tZXMgc3VjaCB0aGF0IHByb21vdGluZyB0aGUgcHJlc2VuY2Ugb2YgbWVkaXVtIHRvIGxhcmdlIHNpemVkIGRvbWluYW50LWxpa2UgZm9sbGljbGVzIGNhbiBlbmhhbmNlIG9vY3l0ZSBkZXZlbG9wbWVudGFsIGNvbXBldGVuY2UgYW5kIHRodXMgZW1icnlvIHByb2R1Y3Rpb24uIE92YXJpYW4gc3VwZXJzdGltdWxhdGlvbiwgdXNpbmcgZm9sbGljbGUtc3RpbXVsYXRpbmcgaG9ybW9uZSAoRlNIKSwgYWxsb3dzIG9wdGltaXphdGlvbiBvZiBmb2xsaWNsZSBkZXZlbG9wbWVudCBhbmQgb29jeXRlIGRldmVsb3BtZW50YWwgY29tcGV0ZW5jZSByZXN1bHRpbmcgaW4gZ3JlYXRlciBJVkVQIGVmZmljYWN5LiBUaGUgcHJlc2VudCByZXZpZXcgZXhhbWluZXMgdmFyaW91cyBhc3BlY3RzIG9mIEZTSCBhZG1pbmlzdHJhdGlvbiwgcHJvdmlkaW5nIGFuIHVwZGF0ZSBvZiBvdmFyaWFuIHN1cGVyc3RpbXVsYXRpb24gbWV0aG9kb2xvZ2llcyBhbmQgdGhlaXIgaW1wbGVtZW50YXRpb24gaW4gT1BVL0lWRVAgc3lzdGVtcy4gQWRkaXRpb25hbGx5LCB0aGUgcG90ZW50aWFsIGRldmVsb3BtZW50IG9mIHRhcmdldGVkIG92YXJpYW4gc3VwZXJzdGltdWxhdGlvbiBhcHByb2FjaGVzIHRoYXQgY29uc2lkZXIgdGhlIG1hcmtlZCBwaHlzaW9sb2dpY2FsIGRpZmZlcmVuY2VzIGFtb25nIGluZGl2aWR1YWxzIHdpdGggdmFyeWluZyBBRkMvQU1IIHBoZW5vdHlwZXMgaXMgZXhwbG9yZWQgd2l0aCB0aGUgZ29hbCBvZiBmdXJ0aGVyIGVuaGFuY2luZyBJVkVQIGVmZmljYWN5LjwvcD4iLCJpc3N1ZSI6IjEiLCJ2b2x1bWUiOiIzNyJ9LCJpc1RlbXBvcmFyeSI6ZmFsc2UsInN1cHByZXNzLWF1dGhvciI6ZmFsc2UsImNvbXBvc2l0ZSI6ZmFsc2UsImF1dGhvci1vbmx5IjpmYWxzZX1dfQ==&quot;,&quot;citationItems&quot;:[{&quot;id&quot;:&quot;7547e434-71d3-3dcf-bdc8-fd319e30804e&quot;,&quot;itemData&quot;:{&quot;type&quot;:&quot;article-journal&quot;,&quot;id&quot;:&quot;7547e434-71d3-3dcf-bdc8-fd319e30804e&quot;,&quot;title&quot;:&quot;Advances in synchronization and superstimulation for OPU/IVEP: optimizing oocyte quantity and quality&quot;,&quot;author&quot;:[{&quot;family&quot;:&quot;Motta&quot;,&quot;given&quot;:&quot;Jessica C. L.&quot;,&quot;parse-names&quot;:false,&quot;dropping-particle&quot;:&quot;&quot;,&quot;non-dropping-particle&quot;:&quot;&quot;},{&quot;family&quot;:&quot;Hayden&quot;,&quot;given&quot;:&quot;Cameron B.&quot;,&quot;parse-names&quot;:false,&quot;dropping-particle&quot;:&quot;&quot;,&quot;non-dropping-particle&quot;:&quot;&quot;},{&quot;family&quot;:&quot;Sala&quot;,&quot;given&quot;:&quot;Rodrigo&quot;,&quot;parse-names&quot;:false,&quot;dropping-particle&quot;:&quot;V.&quot;,&quot;non-dropping-particle&quot;:&quot;&quot;},{&quot;family&quot;:&quot;Ross&quot;,&quot;given&quot;:&quot;Pablo J.&quot;,&quot;parse-names&quot;:false,&quot;dropping-particle&quot;:&quot;&quot;,&quot;non-dropping-particle&quot;:&quot;&quot;},{&quot;family&quot;:&quot;García-Guerra&quot;,&quot;given&quot;:&quot;Alvaro&quot;,&quot;parse-names&quot;:false,&quot;dropping-particle&quot;:&quot;&quot;,&quot;non-dropping-particle&quot;:&quot;&quot;}],&quot;container-title&quot;:&quot;Reproduction, Fertility and Development&quot;,&quot;container-title-short&quot;:&quot;Reprod Fertil Dev&quot;,&quot;DOI&quot;:&quot;10.1071/RD24143&quot;,&quot;ISSN&quot;:&quot;1031-3613&quot;,&quot;URL&quot;:&quot;https://www.publish.csiro.au/RD/RD24143&quot;,&quot;issued&quot;:{&quot;date-parts&quot;:[[2024,12,13]]},&quot;abstract&quot;:&quot;&lt;p&gt;The sustained expansion of in vitro embryo production (IVEP) in cattle necessitates ongoing advancements in IVEP methodologies. The success of IVEP largely depends on the quantity and quality (i.e. developmental competence) of oocytes retrieved after ovum pick-up (OPU). The fundamental role of the ovarian follicle in the development of the oocyte highlights the importance of considering the ovarian physiology during development of OPU/IVEP methodologies. Oocyte quantity is largely influenced by ovarian phenotype determined through antral follicle count (AFC) or circulating anti-Müllerian hormone (AMH). In addition, substantial evidence indicates that follicle size and status can affect OPU/IVEP outcomes such that promoting the presence of medium to large sized dominant-like follicles can enhance oocyte developmental competence and thus embryo production. Ovarian superstimulation, using follicle-stimulating hormone (FSH), allows optimization of follicle development and oocyte developmental competence resulting in greater IVEP efficacy. The present review examines various aspects of FSH administration, providing an update of ovarian superstimulation methodologies and their implementation in OPU/IVEP systems. Additionally, the potential development of targeted ovarian superstimulation approaches that consider the marked physiological differences among individuals with varying AFC/AMH phenotypes is explored with the goal of further enhancing IVEP efficacy.&lt;/p&gt;&quot;,&quot;issue&quot;:&quot;1&quot;,&quot;volume&quot;:&quot;37&quot;},&quot;isTemporary&quot;:false,&quot;suppress-author&quot;:false,&quot;composite&quot;:false,&quot;author-only&quot;:false}]},{&quot;citationID&quot;:&quot;MENDELEY_CITATION_efa4135e-cdfa-47ec-a632-ee34e5bc9603&quot;,&quot;properties&quot;:{&quot;noteIndex&quot;:0},&quot;isEdited&quot;:false,&quot;manualOverride&quot;:{&quot;isManuallyOverridden&quot;:false,&quot;citeprocText&quot;:&quot;(Nivet et al., 2012)&quot;,&quot;manualOverrideText&quot;:&quot;&quot;},&quot;citationTag&quot;:&quot;MENDELEY_CITATION_v3_eyJjaXRhdGlvbklEIjoiTUVOREVMRVlfQ0lUQVRJT05fZWZhNDEzNWUtY2RmYS00N2VjLWE2MzItZWUzNGU1YmM5NjAzIiwicHJvcGVydGllcyI6eyJub3RlSW5kZXgiOjB9LCJpc0VkaXRlZCI6ZmFsc2UsIm1hbnVhbE92ZXJyaWRlIjp7ImlzTWFudWFsbHlPdmVycmlkZGVuIjpmYWxzZSwiY2l0ZXByb2NUZXh0IjoiKE5pdmV0IGV0IGFsLiwgMjAxMikiLCJtYW51YWxPdmVycmlkZVRleHQiOiIifSwiY2l0YXRpb25JdGVtcyI6W3siaWQiOiI1MzA0YTliZi04ZmRlLTMwNGUtYjk3My0xYjZjZDY2MTExMTAiLCJpdGVtRGF0YSI6eyJ0eXBlIjoiYXJ0aWNsZS1qb3VybmFsIiwiaWQiOiI1MzA0YTliZi04ZmRlLTMwNGUtYjk3My0xYjZjZDY2MTExMTAiLCJ0aXRsZSI6IkZTSCB3aXRoZHJhd2FsIGltcHJvdmVzIGRldmVsb3BtZW50YWwgY29tcGV0ZW5jZSBvZiBvb2N5dGVzIGluIHRoZSBib3ZpbmUgbW9kZWwiLCJhdXRob3IiOlt7ImZhbWlseSI6Ik5pdmV0IiwiZ2l2ZW4iOiJBbm5lIExhdXJlIiwicGFyc2UtbmFtZXMiOmZhbHNlLCJkcm9wcGluZy1wYXJ0aWNsZSI6IiIsIm5vbi1kcm9wcGluZy1wYXJ0aWNsZSI6IiJ9LHsiZmFtaWx5IjoiQnVuZWwiLCJnaXZlbiI6IkF1ZHJleSIsInBhcnNlLW5hbWVzIjpmYWxzZSwiZHJvcHBpbmctcGFydGljbGUiOiIiLCJub24tZHJvcHBpbmctcGFydGljbGUiOiIifSx7ImZhbWlseSI6IkxhYnJlY3F1ZSIsImdpdmVuIjoiUsOpbWkiLCJwYXJzZS1uYW1lcyI6ZmFsc2UsImRyb3BwaW5nLXBhcnRpY2xlIjoiIiwibm9uLWRyb3BwaW5nLXBhcnRpY2xlIjoiIn0seyJmYW1pbHkiOiJCZWxhbmdlciIsImdpdmVuIjoiSm9zw6llIiwicGFyc2UtbmFtZXMiOmZhbHNlLCJkcm9wcGluZy1wYXJ0aWNsZSI6IiIsIm5vbi1kcm9wcGluZy1wYXJ0aWNsZSI6IiJ9LHsiZmFtaWx5IjoiVmlnbmVhdWx0IiwiZ2l2ZW4iOiJDaHJpc3RpYW4iLCJwYXJzZS1uYW1lcyI6ZmFsc2UsImRyb3BwaW5nLXBhcnRpY2xlIjoiIiwibm9uLWRyb3BwaW5nLXBhcnRpY2xlIjoiIn0seyJmYW1pbHkiOiJCbG9uZGluIiwiZ2l2ZW4iOiJQYXRyaWNrIiwicGFyc2UtbmFtZXMiOmZhbHNlLCJkcm9wcGluZy1wYXJ0aWNsZSI6IiIsIm5vbi1kcm9wcGluZy1wYXJ0aWNsZSI6IiJ9LHsiZmFtaWx5IjoiU2lyYXJkIiwiZ2l2ZW4iOiJNYXJjIEFuZHLDqSIsInBhcnNlLW5hbWVzIjpmYWxzZSwiZHJvcHBpbmctcGFydGljbGUiOiIiLCJub24tZHJvcHBpbmctcGFydGljbGUiOiIifV0sImNvbnRhaW5lci10aXRsZSI6IlJlcHJvZHVjdGlvbiIsImFjY2Vzc2VkIjp7ImRhdGUtcGFydHMiOltbMjAyNSw2LDEzXV19LCJET0kiOiIxMC4xNTMwL1JFUC0xMS0wMzkxIiwiSVNCTiI6IjEuMjM1M0MwLjA3NTciLCJJU1NOIjoiMTc0MS03ODk5IiwiUE1JRCI6IjIyMDgwMTQxIiwiVVJMIjoiaHR0cHM6Ly9yZXAuYmlvc2NpZW50aWZpY2EuY29tL3ZpZXcvam91cm5hbHMvcmVwLzE0My8yLzE2NS54bWwiLCJpc3N1ZWQiOnsiZGF0ZS1wYXJ0cyI6W1syMDEyLDIsMV1dfSwicGFnZSI6IjE2NS0xNzEiLCJhYnN0cmFjdCI6IkNvbWJpbmF0aW9ucyBvZiBnZW5ldGljLCBlbnZpcm9ubWVudGFsLCBhbmQgbWFuYWdlbWVudCBmYWN0b3JzIGFyZSBzdXNwZWN0ZWQgdG8gZXhwbGFpbiB0aGUgbG9zcyBpbiBmZXJ0aWxpdHkgb2JzZXJ2ZWQgZm9yIG92ZXIgMjAgeWVhcnMgaW4gZGFpcnkgY293cy4gSW4gc29tZSBjYXNlcywgSVZGIGlzIHVzZWQuIFdoZW4gY29tcGFyZWQgd2l0aCBpbiB2aXZvIGVtYnJ5byBwcm9kdWN0aW9uLCBJVkYgcmVzdWx0ZWQgaW4gbG93IHN1Y2Nlc3MgcmF0ZXMgdW50aWwgdGhlIEZTSCBjb2FzdGluZyBwcm9jZXNzIChGU0ggc3RhcnZhdGlvbiBhZnRlciBzdXBlcnN0aW11bGF0aW9uKSB3YXMgaW50cm9kdWNlZCBpbiAyMDAyLiBJbmNyZWFzZWQgY29tcGV0ZW5jZSBhc3NvY2lhdGVkIHdpdGggRlNIIHdpdGhkcmF3YWwgb2YgYXNwaXJhdGVkIG9vY3l0ZSBmb3IgaW4gdml0cm8gbWF0dXJhdGlvbiBhbmQgSVZGIGhhcyBub3QgYmVlbiBvcHRpbWl6ZWQgbm9yIGV4cGxhaW5lZCB5ZXQuIFRoZSBnb2FsIGhlcmUgd2FzIHRvIGRldGVybWluZSBhbmQgY2hhcmFjdGVyaXplIHRoZSBvcHRpbWFsIG9vY3l0ZSBjb21wZXRlbmNlIGFjcXVpc2l0aW9uIHdpbmRvdyBkdXJpbmcgdGhlIGNvYXN0aW5nIHBlcmlvZCBieSBkZXRlcm1pbmluZyBibGFzdG9jeXN0IHJhdGVzIGFuZCBmb2xsaWN1bGFyIGNvaG9ydCBkZXZlbG9wbWVudC4gQ29tbWVyY2lhbCBtaWxraW5nIGN5Y2xpbmcgY293cyAobj02KSB3ZXJlIHN0aW11bGF0ZWQgd2l0aCAzIGRheXMgb2YgRlNIICg2IFggNDAgbWcgTklIIEZvbGx0cm9waW4tViBnaXZlbiBhdCAxMiBoIGludGVydmFscykgZm9sbG93ZWQgYnkgYSBjb2FzdGluZyBwZXJpb2Qgb2YgMjAsIDQ0LCA2OCwgb3IgOTIgaC4gRWFjaCBhbmltYWwgd2FzIGV4cG9zZWQgdG8gdGhlIGZvdXIgY29uZGl0aW9ucyBhbmQgc2VydmVkIGFzIGl0cyBvd24gY29udHJvbC4gQXQgdGhlIHNjaGVkdWxlZCB0aW1lLCB0cmFuc3ZhZ2luYWwgYXNwaXJhdGlvbnMgb2YgaW1tYXR1cmUgb29jeXRlcyB3ZXJlIHBlcmZvcm1lZCBmb2xsb3dlZCBieSBJVkYgb2YgaGFsZiB0aGUgb29jeXRlcy4gVGhlIG91dGNvbWVzIHdlcmUgYXMgZm9sbG93czogaSkgRlNIIGNvYXN0aW5nIHdhcyBvcHRpbWFsIGF0IGEgZGVmaW5lZCBwZXJpb2Q6IGJldHdlZW4gNDQgYW5kIDY4IGggb2YgY29hc3Rpbmc7IGlpKSBUaGUgYmVzdCBlc3RpbWF0ZWQgY29hc3RpbmcgZHVyYXRpb24gd2FzIOKIvDU0IMKxIDcgaDsgaWlpKSBVbmRlciB0aGVzZSBjb25kaXRpb25zLCB0aGUgYmVzdCBzdGF0aXN0aWNhbCBibGFzdG9jeXN0IHJhdGUgZXN0aW1hdGlvbiB3YXMg4oi8NzAlOyBpdikgQmV0d2VlbiA0NCBhbmQgNjggaCBvZiBjb2FzdGluZywgZm9sbGljbGUgc2l6ZSBncm91cCBwcm9wb3J0aW9ucyB3ZXJlIHNpbWlsYXI7IHYpIEZvbGxpY2xlIGRpYW1ldGVyIHdhcyBub3QgbGluZWFybHkgYXNzb2NpYXRlZCB3aXRoIGNvbXBldGVuY2UuIEluIGNvbmNsdXNpb24sIGNvYXN0aW5nIGR1cmF0aW9uIGlzIGNyaXRpY2FsIHRvIGhhcnZlc3QgdGhlIG9vY3l0ZXMgYXQgdGhlIHJpZ2h0IG1vbWVudCBvZiBmb2xsaWN1bGFyIGRpZmZlcmVudGlhdGlvbi4gwqkgMjAxMiBTb2NpZXR5IGZvciBSZXByb2R1Y3Rpb24gYW5kIEZlcnRpbGl0eS4iLCJwdWJsaXNoZXIiOiJCaW9TY2llbnRpZmljYSIsImlzc3VlIjoiMiIsInZvbHVtZSI6IjE0MyIsImNvbnRhaW5lci10aXRsZS1zaG9ydCI6IiJ9LCJpc1RlbXBvcmFyeSI6ZmFsc2UsInN1cHByZXNzLWF1dGhvciI6ZmFsc2UsImNvbXBvc2l0ZSI6ZmFsc2UsImF1dGhvci1vbmx5IjpmYWxzZX1dfQ==&quot;,&quot;citationItems&quot;:[{&quot;id&quot;:&quot;5304a9bf-8fde-304e-b973-1b6cd6611110&quot;,&quot;itemData&quot;:{&quot;type&quot;:&quot;article-journal&quot;,&quot;id&quot;:&quot;5304a9bf-8fde-304e-b973-1b6cd6611110&quot;,&quot;title&quot;:&quot;FSH withdrawal improves developmental competence of oocytes in the bovine model&quot;,&quot;author&quot;:[{&quot;family&quot;:&quot;Nivet&quot;,&quot;given&quot;:&quot;Anne Laure&quot;,&quot;parse-names&quot;:false,&quot;dropping-particle&quot;:&quot;&quot;,&quot;non-dropping-particle&quot;:&quot;&quot;},{&quot;family&quot;:&quot;Bunel&quot;,&quot;given&quot;:&quot;Audrey&quot;,&quot;parse-names&quot;:false,&quot;dropping-particle&quot;:&quot;&quot;,&quot;non-dropping-particle&quot;:&quot;&quot;},{&quot;family&quot;:&quot;Labrecque&quot;,&quot;given&quot;:&quot;Rémi&quot;,&quot;parse-names&quot;:false,&quot;dropping-particle&quot;:&quot;&quot;,&quot;non-dropping-particle&quot;:&quot;&quot;},{&quot;family&quot;:&quot;Belanger&quot;,&quot;given&quot;:&quot;Josée&quot;,&quot;parse-names&quot;:false,&quot;dropping-particle&quot;:&quot;&quot;,&quot;non-dropping-particle&quot;:&quot;&quot;},{&quot;family&quot;:&quot;Vigneault&quot;,&quot;given&quot;:&quot;Christian&quot;,&quot;parse-names&quot;:false,&quot;dropping-particle&quot;:&quot;&quot;,&quot;non-dropping-particle&quot;:&quot;&quot;},{&quot;family&quot;:&quot;Blondin&quot;,&quot;given&quot;:&quot;Patrick&quot;,&quot;parse-names&quot;:false,&quot;dropping-particle&quot;:&quot;&quot;,&quot;non-dropping-particle&quot;:&quot;&quot;},{&quot;family&quot;:&quot;Sirard&quot;,&quot;given&quot;:&quot;Marc André&quot;,&quot;parse-names&quot;:false,&quot;dropping-particle&quot;:&quot;&quot;,&quot;non-dropping-particle&quot;:&quot;&quot;}],&quot;container-title&quot;:&quot;Reproduction&quot;,&quot;accessed&quot;:{&quot;date-parts&quot;:[[2025,6,13]]},&quot;DOI&quot;:&quot;10.1530/REP-11-0391&quot;,&quot;ISBN&quot;:&quot;1.2353C0.0757&quot;,&quot;ISSN&quot;:&quot;1741-7899&quot;,&quot;PMID&quot;:&quot;22080141&quot;,&quot;URL&quot;:&quot;https://rep.bioscientifica.com/view/journals/rep/143/2/165.xml&quot;,&quot;issued&quot;:{&quot;date-parts&quot;:[[2012,2,1]]},&quot;page&quot;:&quot;165-171&quot;,&quot;abstract&quot;:&quot;Combinations of genetic, environmental, and management factors are suspected to explain the loss in fertility observed for over 20 years in dairy cows. In some cases, IVF is used. When compared with in vivo embryo production, IVF resulted in low success rates until the FSH coasting process (FSH starvation after superstimulation) was introduced in 2002. Increased competence associated with FSH withdrawal of aspirated oocyte for in vitro maturation and IVF has not been optimized nor explained yet. The goal here was to determine and characterize the optimal oocyte competence acquisition window during the coasting period by determining blastocyst rates and follicular cohort development. Commercial milking cycling cows (n=6) were stimulated with 3 days of FSH (6 X 40 mg NIH Folltropin-V given at 12 h intervals) followed by a coasting period of 20, 44, 68, or 92 h. Each animal was exposed to the four conditions and served as its own control. At the scheduled time, transvaginal aspirations of immature oocytes were performed followed by IVF of half the oocytes. The outcomes were as follows: i) FSH coasting was optimal at a defined period: between 44 and 68 h of coasting; ii) The best estimated coasting duration was ∼54 ± 7 h; iii) Under these conditions, the best statistical blastocyst rate estimation was ∼70%; iv) Between 44 and 68 h of coasting, follicle size group proportions were similar; v) Follicle diameter was not linearly associated with competence. In conclusion, coasting duration is critical to harvest the oocytes at the right moment of follicular differentiation. © 2012 Society for Reproduction and Fertility.&quot;,&quot;publisher&quot;:&quot;BioScientifica&quot;,&quot;issue&quot;:&quot;2&quot;,&quot;volume&quot;:&quot;143&quot;,&quot;container-title-short&quot;:&quot;&quot;},&quot;isTemporary&quot;:false,&quot;suppress-author&quot;:false,&quot;composite&quot;:false,&quot;author-only&quot;:false}]}]"/>
    <we:property name="MENDELEY_CITATIONS_STYLE" value="{&quot;id&quot;:&quot;https://www.zotero.org/styles/apa&quot;,&quot;title&quot;:&quot;American Psychological Association 7th edition&quot;,&quot;format&quot;:&quot;author-date&quot;,&quot;defaultLocale&quot;:null,&quot;isLocaleCodeValid&quot;:true}"/>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o" ma:contentTypeID="0x010100F01ED8B3B1FF614BBBAE111D99F5A210" ma:contentTypeVersion="5" ma:contentTypeDescription="Crear nuevo documento." ma:contentTypeScope="" ma:versionID="e90ea19965953e7910634b9d01b769fe">
  <xsd:schema xmlns:xsd="http://www.w3.org/2001/XMLSchema" xmlns:xs="http://www.w3.org/2001/XMLSchema" xmlns:p="http://schemas.microsoft.com/office/2006/metadata/properties" xmlns:ns3="1872709b-1717-4820-9688-bd9c028ff649" targetNamespace="http://schemas.microsoft.com/office/2006/metadata/properties" ma:root="true" ma:fieldsID="d9d6d9b8f8063fd028d6395d3217612d" ns3:_="">
    <xsd:import namespace="1872709b-1717-4820-9688-bd9c028ff649"/>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872709b-1717-4820-9688-bd9c028ff649"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ni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b:Sources xmlns:b="http://schemas.openxmlformats.org/officeDocument/2006/bibliography" xmlns="http://schemas.openxmlformats.org/officeDocument/2006/bibliography" SelectedStyle="\APASixthEditionOfficeOnline.xsl" StyleName="APA" Version="6">
  <b:Source>
    <b:Tag>Ruiz</b:Tag>
    <b:SourceType>JournalArticle</b:SourceType>
    <b:Guid>{28243576-9EFC-45B2-B7D1-BC083E088F17}</b:Guid>
    <b:Title>vaca murciano levantina</b:Title>
    <b:Year>2010</b:Year>
    <b:Author>
      <b:Author>
        <b:NameList>
          <b:Person>
            <b:Last>Ruiz</b:Last>
          </b:Person>
        </b:NameList>
      </b:Author>
    </b:Author>
    <b:JournalName>caca de vaca</b:JournalName>
    <b:Pages>50-60</b:Pages>
    <b:RefOrder>1</b:RefOrder>
  </b:Source>
  <b:Source>
    <b:Tag>libroecobov</b:Tag>
    <b:SourceType>Book</b:SourceType>
    <b:Guid>{BE5A885A-03DD-4C7A-9D74-47C7BBD6435B}</b:Guid>
    <b:Title>Evaluación y diagnósticco ecográfico reproductivo</b:Title>
    <b:Year>2018</b:Year>
    <b:LCID>es-ES</b:LCID>
    <b:Author>
      <b:Author>
        <b:NameList>
          <b:Person>
            <b:Last>Sánchez</b:Last>
            <b:First>Manuel</b:First>
            <b:Middle>Fernández</b:Middle>
          </b:Person>
        </b:NameList>
      </b:Author>
    </b:Author>
    <b:City>Zaragoza</b:City>
    <b:Publisher>SERVET</b:Publisher>
    <b:RefOrder>2</b:RefOrder>
  </b:Source>
  <b:Source>
    <b:Tag>Mig24</b:Tag>
    <b:SourceType>JournalArticle</b:SourceType>
    <b:Guid>{CC8E21AC-4D04-4E01-A5E8-D80B5596D6E6}</b:Guid>
    <b:Title>Superovulation of dairy cows using recombinant FSH (bscrFSH): Effect of the number of FSH applications on ovarian response, hormone profiles, and in vivo embryo production</b:Title>
    <b:Year>2024</b:Year>
    <b:Author>
      <b:Author>
        <b:NameList>
          <b:Person>
            <b:Last>Gutierrez-Reinoso</b:Last>
            <b:First>Miguel</b:First>
            <b:Middle>A. et al</b:Middle>
          </b:Person>
        </b:NameList>
      </b:Author>
    </b:Author>
    <b:JournalName>Theriogenology</b:JournalName>
    <b:Pages>9</b:Pages>
    <b:RefOrder>3</b:RefOrder>
  </b:Source>
</b:Sources>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A6AB147-F51C-4E81-B936-F340F14332F8}">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623BF397-E29C-474B-9D04-18D72BAAFDE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872709b-1717-4820-9688-bd9c028ff64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2D4A7CCC-E4C6-4CF3-9219-62EBCA435394}">
  <ds:schemaRefs>
    <ds:schemaRef ds:uri="http://schemas.openxmlformats.org/officeDocument/2006/bibliography"/>
  </ds:schemaRefs>
</ds:datastoreItem>
</file>

<file path=customXml/itemProps4.xml><?xml version="1.0" encoding="utf-8"?>
<ds:datastoreItem xmlns:ds="http://schemas.openxmlformats.org/officeDocument/2006/customXml" ds:itemID="{1875539B-859B-4D24-BDD8-C939D5061DE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Normal.dotm</Template>
  <TotalTime>58</TotalTime>
  <Pages>30</Pages>
  <Words>7937</Words>
  <Characters>43657</Characters>
  <Application>Microsoft Office Word</Application>
  <DocSecurity>0</DocSecurity>
  <Lines>363</Lines>
  <Paragraphs>102</Paragraphs>
  <ScaleCrop>false</ScaleCrop>
  <HeadingPairs>
    <vt:vector size="2" baseType="variant">
      <vt:variant>
        <vt:lpstr>Título</vt:lpstr>
      </vt:variant>
      <vt:variant>
        <vt:i4>1</vt:i4>
      </vt:variant>
    </vt:vector>
  </HeadingPairs>
  <TitlesOfParts>
    <vt:vector size="1" baseType="lpstr">
      <vt:lpstr/>
    </vt:vector>
  </TitlesOfParts>
  <Company/>
  <LinksUpToDate>false</LinksUpToDate>
  <CharactersWithSpaces>51492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Usuario</dc:creator>
  <cp:keywords/>
  <dc:description/>
  <cp:lastModifiedBy>JESUS TALAVERA LOPEZ</cp:lastModifiedBy>
  <cp:revision>7</cp:revision>
  <cp:lastPrinted>2025-06-25T10:23:00Z</cp:lastPrinted>
  <dcterms:created xsi:type="dcterms:W3CDTF">2026-10-01T09:31:00Z</dcterms:created>
  <dcterms:modified xsi:type="dcterms:W3CDTF">2026-10-02T07:41:00Z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0x010100F01ED8B3B1FF614BBBAE111D99F5A210</vt:lpwstr>
  </property>
  <property fmtid="{D5CDD505-2E9C-101B-9397-08002B2CF9AE}" pid="3" name="GrammarlyDocumentId">
    <vt:lpwstr>88506e4a-0ae8-4c94-8e50-3706419414ef</vt:lpwstr>
  </property>
</Properties>
</file>